
<file path=[Content_Types].xml><?xml version="1.0" encoding="utf-8"?>
<Types xmlns="http://schemas.openxmlformats.org/package/2006/content-types">
  <Default Extension="docx" ContentType="application/vnd.openxmlformats-officedocument.wordprocessingml.document"/>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65"/>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Lst>
  <p:sldSz cx="18288000" cy="10287000"/>
  <p:notesSz cx="6858000" cy="9144000"/>
  <p:embeddedFontLst>
    <p:embeddedFont>
      <p:font typeface="Arial Bold" panose="020B0802020202020204" pitchFamily="34" charset="77"/>
      <p:regular r:id="rId66"/>
      <p:bold r:id="rId67"/>
    </p:embeddedFont>
    <p:embeddedFont>
      <p:font typeface="Georgia Pro" panose="02040502050405020303" pitchFamily="18" charset="0"/>
      <p:regular r:id="rId68"/>
      <p:bold r:id="rId69"/>
      <p:boldItalic r:id="rId70"/>
    </p:embeddedFont>
    <p:embeddedFont>
      <p:font typeface="Inter" panose="020B0502030000000004" pitchFamily="34" charset="0"/>
      <p:regular r:id="rId71"/>
    </p:embeddedFont>
    <p:embeddedFont>
      <p:font typeface="Inter Bold" panose="020B0802030000000004" pitchFamily="34" charset="0"/>
      <p:regular r:id="rId72"/>
      <p:bold r:id="rId73"/>
    </p:embeddedFont>
    <p:embeddedFont>
      <p:font typeface="Inter Bold Italics" panose="020B0802030000000004" pitchFamily="34" charset="0"/>
      <p:regular r:id="rId74"/>
      <p:bold r:id="rId75"/>
      <p:italic r:id="rId76"/>
      <p:boldItalic r:id="rId77"/>
    </p:embeddedFont>
    <p:embeddedFont>
      <p:font typeface="Inter Italics" panose="020B0502030000000004" pitchFamily="34" charset="0"/>
      <p:regular r:id="rId78"/>
      <p:italic r:id="rId79"/>
    </p:embeddedFont>
    <p:embeddedFont>
      <p:font typeface="Inter Medium" panose="02000503000000020004" pitchFamily="2" charset="0"/>
      <p:regular r:id="rId80"/>
    </p:embeddedFont>
    <p:embeddedFont>
      <p:font typeface="Poppins Bold" pitchFamily="2" charset="77"/>
      <p:regular r:id="rId81"/>
      <p:bold r:id="rId8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DAB58"/>
    <a:srgbClr val="2A446F"/>
    <a:srgbClr val="0F377C"/>
    <a:srgbClr val="0D3A7E"/>
    <a:srgbClr val="0054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0DB4EC-60C5-42BA-9D71-C22B5236640C}" v="287" dt="2024-12-03T21:22:52.970"/>
    <p1510:client id="{E879DF37-18BB-99CB-3D8E-9D0BC04F8E84}" v="38" dt="2024-12-03T21:01:31.3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autoAdjust="0"/>
    <p:restoredTop sz="94689" autoAdjust="0"/>
  </p:normalViewPr>
  <p:slideViewPr>
    <p:cSldViewPr>
      <p:cViewPr>
        <p:scale>
          <a:sx n="90" d="100"/>
          <a:sy n="90" d="100"/>
        </p:scale>
        <p:origin x="200" y="4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font" Target="fonts/font3.fntdata"/><Relationship Id="rId84" Type="http://schemas.openxmlformats.org/officeDocument/2006/relationships/viewProps" Target="viewProps.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font" Target="fonts/font9.fntdata"/><Relationship Id="rId79" Type="http://schemas.openxmlformats.org/officeDocument/2006/relationships/font" Target="fonts/font14.fntdata"/><Relationship Id="rId5" Type="http://schemas.openxmlformats.org/officeDocument/2006/relationships/slide" Target="slides/slid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font" Target="fonts/font4.fntdata"/><Relationship Id="rId77" Type="http://schemas.openxmlformats.org/officeDocument/2006/relationships/font" Target="fonts/font12.fntdata"/><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font" Target="fonts/font7.fntdata"/><Relationship Id="rId80" Type="http://schemas.openxmlformats.org/officeDocument/2006/relationships/font" Target="fonts/font15.fntdata"/><Relationship Id="rId85"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font" Target="fonts/font2.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font" Target="fonts/font5.fntdata"/><Relationship Id="rId75" Type="http://schemas.openxmlformats.org/officeDocument/2006/relationships/font" Target="fonts/font10.fntdata"/><Relationship Id="rId83"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notesMaster" Target="notesMasters/notesMaster1.xml"/><Relationship Id="rId73" Type="http://schemas.openxmlformats.org/officeDocument/2006/relationships/font" Target="fonts/font8.fntdata"/><Relationship Id="rId78" Type="http://schemas.openxmlformats.org/officeDocument/2006/relationships/font" Target="fonts/font13.fntdata"/><Relationship Id="rId81" Type="http://schemas.openxmlformats.org/officeDocument/2006/relationships/font" Target="fonts/font16.fntdata"/><Relationship Id="rId86"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font" Target="fonts/font11.fntdata"/><Relationship Id="rId7" Type="http://schemas.openxmlformats.org/officeDocument/2006/relationships/slide" Target="slides/slide3.xml"/><Relationship Id="rId71" Type="http://schemas.openxmlformats.org/officeDocument/2006/relationships/font" Target="fonts/font6.fntdata"/><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font" Target="fonts/font1.fntdata"/><Relationship Id="rId87" Type="http://schemas.microsoft.com/office/2015/10/relationships/revisionInfo" Target="revisionInfo.xml"/><Relationship Id="rId61" Type="http://schemas.openxmlformats.org/officeDocument/2006/relationships/slide" Target="slides/slide57.xml"/><Relationship Id="rId82" Type="http://schemas.openxmlformats.org/officeDocument/2006/relationships/font" Target="fonts/font1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24.01.2025</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1B2431-D351-4C6E-A3CF-9DFAC0E3E050}" type="slidenum">
              <a:rPr lang="cs-CZ" smtClean="0"/>
              <a:t>4</a:t>
            </a:fld>
            <a:endParaRPr lang="cs-CZ"/>
          </a:p>
        </p:txBody>
      </p:sp>
    </p:spTree>
    <p:extLst>
      <p:ext uri="{BB962C8B-B14F-4D97-AF65-F5344CB8AC3E}">
        <p14:creationId xmlns:p14="http://schemas.microsoft.com/office/powerpoint/2010/main" val="32916074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1B2431-D351-4C6E-A3CF-9DFAC0E3E050}" type="slidenum">
              <a:rPr lang="cs-CZ" smtClean="0"/>
              <a:t>6</a:t>
            </a:fld>
            <a:endParaRPr lang="cs-CZ"/>
          </a:p>
        </p:txBody>
      </p:sp>
    </p:spTree>
    <p:extLst>
      <p:ext uri="{BB962C8B-B14F-4D97-AF65-F5344CB8AC3E}">
        <p14:creationId xmlns:p14="http://schemas.microsoft.com/office/powerpoint/2010/main" val="13891562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1B2431-D351-4C6E-A3CF-9DFAC0E3E050}" type="slidenum">
              <a:rPr lang="cs-CZ" smtClean="0"/>
              <a:t>42</a:t>
            </a:fld>
            <a:endParaRPr lang="cs-CZ"/>
          </a:p>
        </p:txBody>
      </p:sp>
    </p:spTree>
    <p:extLst>
      <p:ext uri="{BB962C8B-B14F-4D97-AF65-F5344CB8AC3E}">
        <p14:creationId xmlns:p14="http://schemas.microsoft.com/office/powerpoint/2010/main" val="32018555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71B2431-D351-4C6E-A3CF-9DFAC0E3E050}" type="slidenum">
              <a:rPr lang="cs-CZ" smtClean="0"/>
              <a:t>58</a:t>
            </a:fld>
            <a:endParaRPr lang="cs-CZ"/>
          </a:p>
        </p:txBody>
      </p:sp>
    </p:spTree>
    <p:extLst>
      <p:ext uri="{BB962C8B-B14F-4D97-AF65-F5344CB8AC3E}">
        <p14:creationId xmlns:p14="http://schemas.microsoft.com/office/powerpoint/2010/main" val="39363145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1/24/25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1/24/25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1/24/25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1/24/25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0.svg"/><Relationship Id="rId18" Type="http://schemas.openxmlformats.org/officeDocument/2006/relationships/slide" Target="slide4.xml"/><Relationship Id="rId3" Type="http://schemas.openxmlformats.org/officeDocument/2006/relationships/image" Target="../media/image1.png"/><Relationship Id="rId21" Type="http://schemas.openxmlformats.org/officeDocument/2006/relationships/slide" Target="slide46.xml"/><Relationship Id="rId7" Type="http://schemas.openxmlformats.org/officeDocument/2006/relationships/image" Target="../media/image5.png"/><Relationship Id="rId12" Type="http://schemas.openxmlformats.org/officeDocument/2006/relationships/image" Target="../media/image9.png"/><Relationship Id="rId17" Type="http://schemas.openxmlformats.org/officeDocument/2006/relationships/image" Target="../media/image14.png"/><Relationship Id="rId25" Type="http://schemas.openxmlformats.org/officeDocument/2006/relationships/image" Target="../media/image16.svg"/><Relationship Id="rId2" Type="http://schemas.openxmlformats.org/officeDocument/2006/relationships/notesSlide" Target="../notesSlides/notesSlide1.xml"/><Relationship Id="rId16" Type="http://schemas.openxmlformats.org/officeDocument/2006/relationships/image" Target="../media/image13.jpeg"/><Relationship Id="rId20" Type="http://schemas.openxmlformats.org/officeDocument/2006/relationships/slide" Target="slide38.xml"/><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hyperlink" Target="https://vimeo.com/953761348?share=copy" TargetMode="External"/><Relationship Id="rId24" Type="http://schemas.openxmlformats.org/officeDocument/2006/relationships/image" Target="../media/image15.png"/><Relationship Id="rId5" Type="http://schemas.openxmlformats.org/officeDocument/2006/relationships/image" Target="../media/image3.png"/><Relationship Id="rId15" Type="http://schemas.openxmlformats.org/officeDocument/2006/relationships/image" Target="../media/image12.svg"/><Relationship Id="rId23" Type="http://schemas.openxmlformats.org/officeDocument/2006/relationships/slide" Target="slide60.xml"/><Relationship Id="rId10" Type="http://schemas.openxmlformats.org/officeDocument/2006/relationships/image" Target="../media/image8.svg"/><Relationship Id="rId19" Type="http://schemas.openxmlformats.org/officeDocument/2006/relationships/slide" Target="slide20.xml"/><Relationship Id="rId4" Type="http://schemas.openxmlformats.org/officeDocument/2006/relationships/image" Target="../media/image2.svg"/><Relationship Id="rId9" Type="http://schemas.openxmlformats.org/officeDocument/2006/relationships/image" Target="../media/image7.png"/><Relationship Id="rId14" Type="http://schemas.openxmlformats.org/officeDocument/2006/relationships/image" Target="../media/image11.png"/><Relationship Id="rId22" Type="http://schemas.openxmlformats.org/officeDocument/2006/relationships/slide" Target="slide51.xml"/></Relationships>
</file>

<file path=ppt/slides/_rels/slide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9.png"/><Relationship Id="rId7" Type="http://schemas.openxmlformats.org/officeDocument/2006/relationships/hyperlink" Target="https://forms.office.com/Pages/ResponsePage.aspx?id=hz6FdcqqJUagClp8ov4acmDoOoLgT3BEls86HBxIDq1UNFdERVpTRUIzN05IRU5YSk9WWkhWWUozQi4u" TargetMode="External"/><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 Id="rId9" Type="http://schemas.openxmlformats.org/officeDocument/2006/relationships/image" Target="../media/image24.svg"/></Relationships>
</file>

<file path=ppt/slides/_rels/slide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hyperlink" Target="https://vimeo.com/953924384?share=copy"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30.svg"/><Relationship Id="rId13" Type="http://schemas.openxmlformats.org/officeDocument/2006/relationships/slide" Target="slide51.xml"/><Relationship Id="rId3" Type="http://schemas.openxmlformats.org/officeDocument/2006/relationships/image" Target="../media/image26.png"/><Relationship Id="rId7" Type="http://schemas.openxmlformats.org/officeDocument/2006/relationships/image" Target="../media/image29.png"/><Relationship Id="rId12" Type="http://schemas.openxmlformats.org/officeDocument/2006/relationships/slide" Target="slide46.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8.svg"/><Relationship Id="rId11" Type="http://schemas.openxmlformats.org/officeDocument/2006/relationships/slide" Target="slide38.xml"/><Relationship Id="rId5" Type="http://schemas.openxmlformats.org/officeDocument/2006/relationships/image" Target="../media/image27.png"/><Relationship Id="rId10" Type="http://schemas.openxmlformats.org/officeDocument/2006/relationships/slide" Target="slide20.xml"/><Relationship Id="rId4" Type="http://schemas.openxmlformats.org/officeDocument/2006/relationships/hyperlink" Target="https://help.blackboard.com/Learn/Instructor/Ultra/Course_Content/Reuse_Content/Ultra_Copy_Content#CopyCourseContentInUltra" TargetMode="External"/><Relationship Id="rId9" Type="http://schemas.openxmlformats.org/officeDocument/2006/relationships/slide" Target="slide4.xml"/></Relationships>
</file>

<file path=ppt/slides/_rels/slide6.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slide" Target="slide38.xml"/><Relationship Id="rId3" Type="http://schemas.openxmlformats.org/officeDocument/2006/relationships/image" Target="../media/image31.png"/><Relationship Id="rId7" Type="http://schemas.openxmlformats.org/officeDocument/2006/relationships/image" Target="../media/image27.png"/><Relationship Id="rId12" Type="http://schemas.openxmlformats.org/officeDocument/2006/relationships/slide" Target="slide20.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34.png"/><Relationship Id="rId11" Type="http://schemas.openxmlformats.org/officeDocument/2006/relationships/slide" Target="slide4.xml"/><Relationship Id="rId5" Type="http://schemas.openxmlformats.org/officeDocument/2006/relationships/image" Target="../media/image33.svg"/><Relationship Id="rId15" Type="http://schemas.openxmlformats.org/officeDocument/2006/relationships/slide" Target="slide51.xml"/><Relationship Id="rId10" Type="http://schemas.openxmlformats.org/officeDocument/2006/relationships/image" Target="../media/image36.svg"/><Relationship Id="rId4" Type="http://schemas.openxmlformats.org/officeDocument/2006/relationships/image" Target="../media/image32.png"/><Relationship Id="rId9" Type="http://schemas.openxmlformats.org/officeDocument/2006/relationships/image" Target="../media/image29.png"/><Relationship Id="rId14" Type="http://schemas.openxmlformats.org/officeDocument/2006/relationships/slide" Target="slide46.xml"/></Relationships>
</file>

<file path=ppt/slides/_rels/slide7.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36.svg"/><Relationship Id="rId18" Type="http://schemas.openxmlformats.org/officeDocument/2006/relationships/slide" Target="slide51.xml"/><Relationship Id="rId3" Type="http://schemas.openxmlformats.org/officeDocument/2006/relationships/image" Target="../media/image37.png"/><Relationship Id="rId7" Type="http://schemas.openxmlformats.org/officeDocument/2006/relationships/image" Target="../media/image41.svg"/><Relationship Id="rId12" Type="http://schemas.openxmlformats.org/officeDocument/2006/relationships/image" Target="../media/image29.png"/><Relationship Id="rId17" Type="http://schemas.openxmlformats.org/officeDocument/2006/relationships/slide" Target="slide46.xml"/><Relationship Id="rId2" Type="http://schemas.openxmlformats.org/officeDocument/2006/relationships/notesSlide" Target="../notesSlides/notesSlide6.xml"/><Relationship Id="rId16" Type="http://schemas.openxmlformats.org/officeDocument/2006/relationships/slide" Target="slide38.xml"/><Relationship Id="rId1" Type="http://schemas.openxmlformats.org/officeDocument/2006/relationships/slideLayout" Target="../slideLayouts/slideLayout7.xml"/><Relationship Id="rId6" Type="http://schemas.openxmlformats.org/officeDocument/2006/relationships/image" Target="../media/image40.png"/><Relationship Id="rId11" Type="http://schemas.openxmlformats.org/officeDocument/2006/relationships/image" Target="../media/image35.svg"/><Relationship Id="rId5" Type="http://schemas.openxmlformats.org/officeDocument/2006/relationships/image" Target="../media/image39.svg"/><Relationship Id="rId15" Type="http://schemas.openxmlformats.org/officeDocument/2006/relationships/slide" Target="slide20.xml"/><Relationship Id="rId10" Type="http://schemas.openxmlformats.org/officeDocument/2006/relationships/image" Target="../media/image27.png"/><Relationship Id="rId19" Type="http://schemas.openxmlformats.org/officeDocument/2006/relationships/image" Target="../media/image44.png"/><Relationship Id="rId4" Type="http://schemas.openxmlformats.org/officeDocument/2006/relationships/image" Target="../media/image38.png"/><Relationship Id="rId9" Type="http://schemas.openxmlformats.org/officeDocument/2006/relationships/image" Target="../media/image43.svg"/><Relationship Id="rId14" Type="http://schemas.openxmlformats.org/officeDocument/2006/relationships/slide" Target="slide4.xml"/></Relationships>
</file>

<file path=ppt/slides/_rels/slide8.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image" Target="../media/image35.svg"/><Relationship Id="rId18" Type="http://schemas.openxmlformats.org/officeDocument/2006/relationships/slide" Target="slide38.xml"/><Relationship Id="rId3" Type="http://schemas.openxmlformats.org/officeDocument/2006/relationships/image" Target="../media/image37.png"/><Relationship Id="rId21" Type="http://schemas.openxmlformats.org/officeDocument/2006/relationships/image" Target="../media/image46.png"/><Relationship Id="rId7" Type="http://schemas.openxmlformats.org/officeDocument/2006/relationships/image" Target="../media/image41.svg"/><Relationship Id="rId12" Type="http://schemas.openxmlformats.org/officeDocument/2006/relationships/image" Target="../media/image27.png"/><Relationship Id="rId17" Type="http://schemas.openxmlformats.org/officeDocument/2006/relationships/slide" Target="slide20.xml"/><Relationship Id="rId2" Type="http://schemas.openxmlformats.org/officeDocument/2006/relationships/notesSlide" Target="../notesSlides/notesSlide7.xml"/><Relationship Id="rId16" Type="http://schemas.openxmlformats.org/officeDocument/2006/relationships/slide" Target="slide4.xml"/><Relationship Id="rId20" Type="http://schemas.openxmlformats.org/officeDocument/2006/relationships/slide" Target="slide51.xml"/><Relationship Id="rId1" Type="http://schemas.openxmlformats.org/officeDocument/2006/relationships/slideLayout" Target="../slideLayouts/slideLayout7.xml"/><Relationship Id="rId6" Type="http://schemas.openxmlformats.org/officeDocument/2006/relationships/image" Target="../media/image40.png"/><Relationship Id="rId11" Type="http://schemas.openxmlformats.org/officeDocument/2006/relationships/hyperlink" Target="https://help.blackboard.com/Learn/Instructor/Ultra/Getting_Started/Navigate_Inside_a_Course#ultra_instructor_view" TargetMode="External"/><Relationship Id="rId24" Type="http://schemas.openxmlformats.org/officeDocument/2006/relationships/image" Target="../media/image49.svg"/><Relationship Id="rId5" Type="http://schemas.openxmlformats.org/officeDocument/2006/relationships/image" Target="../media/image43.svg"/><Relationship Id="rId15" Type="http://schemas.openxmlformats.org/officeDocument/2006/relationships/image" Target="../media/image36.svg"/><Relationship Id="rId23" Type="http://schemas.openxmlformats.org/officeDocument/2006/relationships/image" Target="../media/image48.png"/><Relationship Id="rId10" Type="http://schemas.openxmlformats.org/officeDocument/2006/relationships/image" Target="../media/image45.png"/><Relationship Id="rId19" Type="http://schemas.openxmlformats.org/officeDocument/2006/relationships/slide" Target="slide46.xml"/><Relationship Id="rId4" Type="http://schemas.openxmlformats.org/officeDocument/2006/relationships/image" Target="../media/image42.png"/><Relationship Id="rId9" Type="http://schemas.openxmlformats.org/officeDocument/2006/relationships/image" Target="../media/image39.svg"/><Relationship Id="rId14" Type="http://schemas.openxmlformats.org/officeDocument/2006/relationships/image" Target="../media/image29.png"/><Relationship Id="rId22" Type="http://schemas.openxmlformats.org/officeDocument/2006/relationships/image" Target="../media/image47.svg"/></Relationships>
</file>

<file path=ppt/slides/_rels/slide9.xml.rels><?xml version="1.0" encoding="UTF-8" standalone="yes"?>
<Relationships xmlns="http://schemas.openxmlformats.org/package/2006/relationships"><Relationship Id="rId8" Type="http://schemas.openxmlformats.org/officeDocument/2006/relationships/image" Target="../media/image43.svg"/><Relationship Id="rId13" Type="http://schemas.openxmlformats.org/officeDocument/2006/relationships/image" Target="../media/image35.svg"/><Relationship Id="rId18" Type="http://schemas.openxmlformats.org/officeDocument/2006/relationships/slide" Target="slide38.xml"/><Relationship Id="rId3" Type="http://schemas.openxmlformats.org/officeDocument/2006/relationships/image" Target="../media/image37.png"/><Relationship Id="rId21" Type="http://schemas.openxmlformats.org/officeDocument/2006/relationships/image" Target="../media/image46.png"/><Relationship Id="rId7" Type="http://schemas.openxmlformats.org/officeDocument/2006/relationships/image" Target="../media/image42.png"/><Relationship Id="rId12" Type="http://schemas.openxmlformats.org/officeDocument/2006/relationships/image" Target="../media/image27.png"/><Relationship Id="rId17" Type="http://schemas.openxmlformats.org/officeDocument/2006/relationships/slide" Target="slide20.xml"/><Relationship Id="rId2" Type="http://schemas.openxmlformats.org/officeDocument/2006/relationships/notesSlide" Target="../notesSlides/notesSlide8.xml"/><Relationship Id="rId16" Type="http://schemas.openxmlformats.org/officeDocument/2006/relationships/slide" Target="slide4.xml"/><Relationship Id="rId20" Type="http://schemas.openxmlformats.org/officeDocument/2006/relationships/slide" Target="slide51.xml"/><Relationship Id="rId1" Type="http://schemas.openxmlformats.org/officeDocument/2006/relationships/slideLayout" Target="../slideLayouts/slideLayout7.xml"/><Relationship Id="rId6" Type="http://schemas.openxmlformats.org/officeDocument/2006/relationships/image" Target="../media/image41.svg"/><Relationship Id="rId11" Type="http://schemas.openxmlformats.org/officeDocument/2006/relationships/hyperlink" Target="https://help.blackboard.com/Learn/Instructor/Ultra/Course_Content/Create_Content" TargetMode="External"/><Relationship Id="rId24" Type="http://schemas.openxmlformats.org/officeDocument/2006/relationships/image" Target="../media/image49.svg"/><Relationship Id="rId5" Type="http://schemas.openxmlformats.org/officeDocument/2006/relationships/image" Target="../media/image40.png"/><Relationship Id="rId15" Type="http://schemas.openxmlformats.org/officeDocument/2006/relationships/image" Target="../media/image36.svg"/><Relationship Id="rId23" Type="http://schemas.openxmlformats.org/officeDocument/2006/relationships/image" Target="../media/image48.png"/><Relationship Id="rId10" Type="http://schemas.openxmlformats.org/officeDocument/2006/relationships/image" Target="../media/image39.svg"/><Relationship Id="rId19" Type="http://schemas.openxmlformats.org/officeDocument/2006/relationships/slide" Target="slide46.xml"/><Relationship Id="rId4" Type="http://schemas.openxmlformats.org/officeDocument/2006/relationships/image" Target="../media/image50.png"/><Relationship Id="rId9" Type="http://schemas.openxmlformats.org/officeDocument/2006/relationships/image" Target="../media/image38.png"/><Relationship Id="rId14" Type="http://schemas.openxmlformats.org/officeDocument/2006/relationships/image" Target="../media/image29.png"/><Relationship Id="rId22" Type="http://schemas.openxmlformats.org/officeDocument/2006/relationships/image" Target="../media/image47.svg"/></Relationships>
</file>

<file path=ppt/slides/_rels/slide10.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2.png"/><Relationship Id="rId18" Type="http://schemas.openxmlformats.org/officeDocument/2006/relationships/image" Target="../media/image36.svg"/><Relationship Id="rId3" Type="http://schemas.openxmlformats.org/officeDocument/2006/relationships/image" Target="../media/image37.png"/><Relationship Id="rId21" Type="http://schemas.openxmlformats.org/officeDocument/2006/relationships/slide" Target="slide38.xml"/><Relationship Id="rId7" Type="http://schemas.openxmlformats.org/officeDocument/2006/relationships/image" Target="../media/image51.png"/><Relationship Id="rId12" Type="http://schemas.openxmlformats.org/officeDocument/2006/relationships/image" Target="../media/image52.png"/><Relationship Id="rId17" Type="http://schemas.openxmlformats.org/officeDocument/2006/relationships/image" Target="../media/image29.png"/><Relationship Id="rId2" Type="http://schemas.openxmlformats.org/officeDocument/2006/relationships/notesSlide" Target="../notesSlides/notesSlide9.xml"/><Relationship Id="rId16" Type="http://schemas.openxmlformats.org/officeDocument/2006/relationships/image" Target="../media/image35.svg"/><Relationship Id="rId20" Type="http://schemas.openxmlformats.org/officeDocument/2006/relationships/slide" Target="slide20.xml"/><Relationship Id="rId1" Type="http://schemas.openxmlformats.org/officeDocument/2006/relationships/slideLayout" Target="../slideLayouts/slideLayout7.xml"/><Relationship Id="rId6" Type="http://schemas.openxmlformats.org/officeDocument/2006/relationships/image" Target="../media/image10.svg"/><Relationship Id="rId11" Type="http://schemas.openxmlformats.org/officeDocument/2006/relationships/image" Target="../media/image39.svg"/><Relationship Id="rId24" Type="http://schemas.openxmlformats.org/officeDocument/2006/relationships/image" Target="../media/image53.png"/><Relationship Id="rId5" Type="http://schemas.openxmlformats.org/officeDocument/2006/relationships/image" Target="../media/image9.png"/><Relationship Id="rId15" Type="http://schemas.openxmlformats.org/officeDocument/2006/relationships/image" Target="../media/image27.png"/><Relationship Id="rId23" Type="http://schemas.openxmlformats.org/officeDocument/2006/relationships/slide" Target="slide51.xml"/><Relationship Id="rId10" Type="http://schemas.openxmlformats.org/officeDocument/2006/relationships/image" Target="../media/image38.png"/><Relationship Id="rId19" Type="http://schemas.openxmlformats.org/officeDocument/2006/relationships/slide" Target="slide4.xml"/><Relationship Id="rId4" Type="http://schemas.openxmlformats.org/officeDocument/2006/relationships/hyperlink" Target="https://vimeo.com/940953580?share=copy" TargetMode="External"/><Relationship Id="rId9" Type="http://schemas.openxmlformats.org/officeDocument/2006/relationships/image" Target="../media/image41.svg"/><Relationship Id="rId14" Type="http://schemas.openxmlformats.org/officeDocument/2006/relationships/image" Target="../media/image43.svg"/><Relationship Id="rId22" Type="http://schemas.openxmlformats.org/officeDocument/2006/relationships/slide" Target="slide46.xml"/></Relationships>
</file>

<file path=ppt/slides/_rels/slide11.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slide" Target="slide38.xml"/><Relationship Id="rId18" Type="http://schemas.openxmlformats.org/officeDocument/2006/relationships/image" Target="../media/image48.png"/><Relationship Id="rId3" Type="http://schemas.openxmlformats.org/officeDocument/2006/relationships/image" Target="../media/image54.png"/><Relationship Id="rId7" Type="http://schemas.openxmlformats.org/officeDocument/2006/relationships/image" Target="../media/image27.png"/><Relationship Id="rId12" Type="http://schemas.openxmlformats.org/officeDocument/2006/relationships/slide" Target="slide20.xml"/><Relationship Id="rId17" Type="http://schemas.openxmlformats.org/officeDocument/2006/relationships/image" Target="../media/image47.svg"/><Relationship Id="rId2" Type="http://schemas.openxmlformats.org/officeDocument/2006/relationships/notesSlide" Target="../notesSlides/notesSlide10.xml"/><Relationship Id="rId16" Type="http://schemas.openxmlformats.org/officeDocument/2006/relationships/image" Target="../media/image46.png"/><Relationship Id="rId1" Type="http://schemas.openxmlformats.org/officeDocument/2006/relationships/slideLayout" Target="../slideLayouts/slideLayout7.xml"/><Relationship Id="rId6" Type="http://schemas.openxmlformats.org/officeDocument/2006/relationships/image" Target="../media/image34.png"/><Relationship Id="rId11" Type="http://schemas.openxmlformats.org/officeDocument/2006/relationships/slide" Target="slide4.xml"/><Relationship Id="rId5" Type="http://schemas.openxmlformats.org/officeDocument/2006/relationships/hyperlink" Target="https://help.blackboard.com/Learn/Instructor/Ultra/Course_Content/Create_Content/Create_Course_Materials/Work_With_Text" TargetMode="External"/><Relationship Id="rId15" Type="http://schemas.openxmlformats.org/officeDocument/2006/relationships/slide" Target="slide51.xml"/><Relationship Id="rId10" Type="http://schemas.openxmlformats.org/officeDocument/2006/relationships/image" Target="../media/image36.svg"/><Relationship Id="rId19" Type="http://schemas.openxmlformats.org/officeDocument/2006/relationships/image" Target="../media/image49.svg"/><Relationship Id="rId4" Type="http://schemas.openxmlformats.org/officeDocument/2006/relationships/image" Target="../media/image55.png"/><Relationship Id="rId9" Type="http://schemas.openxmlformats.org/officeDocument/2006/relationships/image" Target="../media/image29.png"/><Relationship Id="rId14" Type="http://schemas.openxmlformats.org/officeDocument/2006/relationships/slide" Target="slide46.xml"/></Relationships>
</file>

<file path=ppt/slides/_rels/slide12.xml.rels><?xml version="1.0" encoding="UTF-8" standalone="yes"?>
<Relationships xmlns="http://schemas.openxmlformats.org/package/2006/relationships"><Relationship Id="rId8" Type="http://schemas.openxmlformats.org/officeDocument/2006/relationships/slide" Target="slide20.xml"/><Relationship Id="rId3" Type="http://schemas.openxmlformats.org/officeDocument/2006/relationships/image" Target="../media/image27.png"/><Relationship Id="rId7" Type="http://schemas.openxmlformats.org/officeDocument/2006/relationships/slide" Target="slide4.xml"/><Relationship Id="rId2" Type="http://schemas.openxmlformats.org/officeDocument/2006/relationships/image" Target="../media/image56.png"/><Relationship Id="rId1" Type="http://schemas.openxmlformats.org/officeDocument/2006/relationships/slideLayout" Target="../slideLayouts/slideLayout7.xml"/><Relationship Id="rId6" Type="http://schemas.openxmlformats.org/officeDocument/2006/relationships/image" Target="../media/image36.svg"/><Relationship Id="rId11" Type="http://schemas.openxmlformats.org/officeDocument/2006/relationships/slide" Target="slide51.xml"/><Relationship Id="rId5" Type="http://schemas.openxmlformats.org/officeDocument/2006/relationships/image" Target="../media/image29.png"/><Relationship Id="rId10" Type="http://schemas.openxmlformats.org/officeDocument/2006/relationships/slide" Target="slide46.xml"/><Relationship Id="rId4" Type="http://schemas.openxmlformats.org/officeDocument/2006/relationships/image" Target="../media/image35.svg"/><Relationship Id="rId9" Type="http://schemas.openxmlformats.org/officeDocument/2006/relationships/slide" Target="slide38.xml"/></Relationships>
</file>

<file path=ppt/slides/_rels/slide13.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image" Target="../media/image36.svg"/><Relationship Id="rId18" Type="http://schemas.openxmlformats.org/officeDocument/2006/relationships/slide" Target="slide51.xml"/><Relationship Id="rId3" Type="http://schemas.openxmlformats.org/officeDocument/2006/relationships/image" Target="../media/image58.png"/><Relationship Id="rId7" Type="http://schemas.openxmlformats.org/officeDocument/2006/relationships/hyperlink" Target="https://support.microsoft.com/en-us/copilot" TargetMode="External"/><Relationship Id="rId12" Type="http://schemas.openxmlformats.org/officeDocument/2006/relationships/image" Target="../media/image29.png"/><Relationship Id="rId17" Type="http://schemas.openxmlformats.org/officeDocument/2006/relationships/slide" Target="slide46.xml"/><Relationship Id="rId2" Type="http://schemas.openxmlformats.org/officeDocument/2006/relationships/image" Target="../media/image57.png"/><Relationship Id="rId16" Type="http://schemas.openxmlformats.org/officeDocument/2006/relationships/slide" Target="slide38.xml"/><Relationship Id="rId1" Type="http://schemas.openxmlformats.org/officeDocument/2006/relationships/slideLayout" Target="../slideLayouts/slideLayout7.xml"/><Relationship Id="rId6" Type="http://schemas.openxmlformats.org/officeDocument/2006/relationships/image" Target="../media/image61.svg"/><Relationship Id="rId11" Type="http://schemas.openxmlformats.org/officeDocument/2006/relationships/image" Target="../media/image35.svg"/><Relationship Id="rId5" Type="http://schemas.openxmlformats.org/officeDocument/2006/relationships/image" Target="../media/image60.png"/><Relationship Id="rId15" Type="http://schemas.openxmlformats.org/officeDocument/2006/relationships/slide" Target="slide20.xml"/><Relationship Id="rId10" Type="http://schemas.openxmlformats.org/officeDocument/2006/relationships/image" Target="../media/image27.png"/><Relationship Id="rId4" Type="http://schemas.openxmlformats.org/officeDocument/2006/relationships/image" Target="../media/image59.png"/><Relationship Id="rId9" Type="http://schemas.openxmlformats.org/officeDocument/2006/relationships/image" Target="../media/image63.svg"/><Relationship Id="rId14" Type="http://schemas.openxmlformats.org/officeDocument/2006/relationships/slide" Target="slide4.xml"/></Relationships>
</file>

<file path=ppt/slides/_rels/slide14.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image" Target="../media/image36.svg"/><Relationship Id="rId18" Type="http://schemas.openxmlformats.org/officeDocument/2006/relationships/slide" Target="slide51.xml"/><Relationship Id="rId3" Type="http://schemas.openxmlformats.org/officeDocument/2006/relationships/image" Target="../media/image62.png"/><Relationship Id="rId7" Type="http://schemas.openxmlformats.org/officeDocument/2006/relationships/image" Target="../media/image64.png"/><Relationship Id="rId12" Type="http://schemas.openxmlformats.org/officeDocument/2006/relationships/image" Target="../media/image29.png"/><Relationship Id="rId17" Type="http://schemas.openxmlformats.org/officeDocument/2006/relationships/slide" Target="slide46.xml"/><Relationship Id="rId2" Type="http://schemas.openxmlformats.org/officeDocument/2006/relationships/notesSlide" Target="../notesSlides/notesSlide11.xml"/><Relationship Id="rId16" Type="http://schemas.openxmlformats.org/officeDocument/2006/relationships/slide" Target="slide38.xml"/><Relationship Id="rId1" Type="http://schemas.openxmlformats.org/officeDocument/2006/relationships/slideLayout" Target="../slideLayouts/slideLayout7.xml"/><Relationship Id="rId6" Type="http://schemas.openxmlformats.org/officeDocument/2006/relationships/image" Target="../media/image61.svg"/><Relationship Id="rId11" Type="http://schemas.openxmlformats.org/officeDocument/2006/relationships/image" Target="../media/image35.svg"/><Relationship Id="rId5" Type="http://schemas.openxmlformats.org/officeDocument/2006/relationships/image" Target="../media/image60.png"/><Relationship Id="rId15" Type="http://schemas.openxmlformats.org/officeDocument/2006/relationships/slide" Target="slide20.xml"/><Relationship Id="rId10" Type="http://schemas.openxmlformats.org/officeDocument/2006/relationships/image" Target="../media/image27.png"/><Relationship Id="rId4" Type="http://schemas.openxmlformats.org/officeDocument/2006/relationships/image" Target="../media/image63.svg"/><Relationship Id="rId9" Type="http://schemas.openxmlformats.org/officeDocument/2006/relationships/image" Target="../media/image34.png"/><Relationship Id="rId14" Type="http://schemas.openxmlformats.org/officeDocument/2006/relationships/slide" Target="slide4.xml"/></Relationships>
</file>

<file path=ppt/slides/_rels/slide15.xml.rels><?xml version="1.0" encoding="UTF-8" standalone="yes"?>
<Relationships xmlns="http://schemas.openxmlformats.org/package/2006/relationships"><Relationship Id="rId8" Type="http://schemas.openxmlformats.org/officeDocument/2006/relationships/slide" Target="slide20.xml"/><Relationship Id="rId3" Type="http://schemas.openxmlformats.org/officeDocument/2006/relationships/image" Target="../media/image27.png"/><Relationship Id="rId7" Type="http://schemas.openxmlformats.org/officeDocument/2006/relationships/slide" Target="slide4.xml"/><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36.svg"/><Relationship Id="rId11" Type="http://schemas.openxmlformats.org/officeDocument/2006/relationships/slide" Target="slide51.xml"/><Relationship Id="rId5" Type="http://schemas.openxmlformats.org/officeDocument/2006/relationships/image" Target="../media/image29.png"/><Relationship Id="rId10" Type="http://schemas.openxmlformats.org/officeDocument/2006/relationships/slide" Target="slide46.xml"/><Relationship Id="rId4" Type="http://schemas.openxmlformats.org/officeDocument/2006/relationships/image" Target="../media/image35.svg"/><Relationship Id="rId9" Type="http://schemas.openxmlformats.org/officeDocument/2006/relationships/slide" Target="slide38.xml"/></Relationships>
</file>

<file path=ppt/slides/_rels/slide16.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slide" Target="slide38.xml"/><Relationship Id="rId18" Type="http://schemas.openxmlformats.org/officeDocument/2006/relationships/image" Target="../media/image48.png"/><Relationship Id="rId3" Type="http://schemas.openxmlformats.org/officeDocument/2006/relationships/image" Target="../media/image66.png"/><Relationship Id="rId7" Type="http://schemas.openxmlformats.org/officeDocument/2006/relationships/image" Target="../media/image27.png"/><Relationship Id="rId12" Type="http://schemas.openxmlformats.org/officeDocument/2006/relationships/slide" Target="slide20.xml"/><Relationship Id="rId17" Type="http://schemas.openxmlformats.org/officeDocument/2006/relationships/image" Target="../media/image47.svg"/><Relationship Id="rId2" Type="http://schemas.openxmlformats.org/officeDocument/2006/relationships/notesSlide" Target="../notesSlides/notesSlide12.xml"/><Relationship Id="rId16" Type="http://schemas.openxmlformats.org/officeDocument/2006/relationships/image" Target="../media/image46.png"/><Relationship Id="rId1" Type="http://schemas.openxmlformats.org/officeDocument/2006/relationships/slideLayout" Target="../slideLayouts/slideLayout7.xml"/><Relationship Id="rId6" Type="http://schemas.openxmlformats.org/officeDocument/2006/relationships/hyperlink" Target="https://help.blackboard.com/Learn/Instructor/Ultra/Getting_Started/Blackboard_Learn_Terminology" TargetMode="External"/><Relationship Id="rId11" Type="http://schemas.openxmlformats.org/officeDocument/2006/relationships/slide" Target="slide4.xml"/><Relationship Id="rId5" Type="http://schemas.openxmlformats.org/officeDocument/2006/relationships/image" Target="../media/image67.png"/><Relationship Id="rId15" Type="http://schemas.openxmlformats.org/officeDocument/2006/relationships/slide" Target="slide51.xml"/><Relationship Id="rId10" Type="http://schemas.openxmlformats.org/officeDocument/2006/relationships/image" Target="../media/image36.svg"/><Relationship Id="rId19" Type="http://schemas.openxmlformats.org/officeDocument/2006/relationships/image" Target="../media/image49.svg"/><Relationship Id="rId4" Type="http://schemas.openxmlformats.org/officeDocument/2006/relationships/image" Target="../media/image34.png"/><Relationship Id="rId9" Type="http://schemas.openxmlformats.org/officeDocument/2006/relationships/image" Target="../media/image29.png"/><Relationship Id="rId14" Type="http://schemas.openxmlformats.org/officeDocument/2006/relationships/slide" Target="slide46.xml"/></Relationships>
</file>

<file path=ppt/slides/_rels/slide17.xml.rels><?xml version="1.0" encoding="UTF-8" standalone="yes"?>
<Relationships xmlns="http://schemas.openxmlformats.org/package/2006/relationships"><Relationship Id="rId8" Type="http://schemas.openxmlformats.org/officeDocument/2006/relationships/slide" Target="slide20.xml"/><Relationship Id="rId3" Type="http://schemas.openxmlformats.org/officeDocument/2006/relationships/image" Target="../media/image27.png"/><Relationship Id="rId7" Type="http://schemas.openxmlformats.org/officeDocument/2006/relationships/slide" Target="slide4.xml"/><Relationship Id="rId2" Type="http://schemas.openxmlformats.org/officeDocument/2006/relationships/image" Target="../media/image56.png"/><Relationship Id="rId1" Type="http://schemas.openxmlformats.org/officeDocument/2006/relationships/slideLayout" Target="../slideLayouts/slideLayout7.xml"/><Relationship Id="rId6" Type="http://schemas.openxmlformats.org/officeDocument/2006/relationships/image" Target="../media/image36.svg"/><Relationship Id="rId11" Type="http://schemas.openxmlformats.org/officeDocument/2006/relationships/slide" Target="slide51.xml"/><Relationship Id="rId5" Type="http://schemas.openxmlformats.org/officeDocument/2006/relationships/image" Target="../media/image29.png"/><Relationship Id="rId10" Type="http://schemas.openxmlformats.org/officeDocument/2006/relationships/slide" Target="slide46.xml"/><Relationship Id="rId4" Type="http://schemas.openxmlformats.org/officeDocument/2006/relationships/image" Target="../media/image35.svg"/><Relationship Id="rId9" Type="http://schemas.openxmlformats.org/officeDocument/2006/relationships/slide" Target="slide38.xml"/></Relationships>
</file>

<file path=ppt/slides/_rels/slide18.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8.png"/><Relationship Id="rId18" Type="http://schemas.openxmlformats.org/officeDocument/2006/relationships/image" Target="../media/image83.png"/><Relationship Id="rId26" Type="http://schemas.openxmlformats.org/officeDocument/2006/relationships/slide" Target="slide20.xml"/><Relationship Id="rId3" Type="http://schemas.openxmlformats.org/officeDocument/2006/relationships/image" Target="../media/image68.png"/><Relationship Id="rId21" Type="http://schemas.openxmlformats.org/officeDocument/2006/relationships/image" Target="../media/image27.png"/><Relationship Id="rId7" Type="http://schemas.openxmlformats.org/officeDocument/2006/relationships/image" Target="../media/image72.svg"/><Relationship Id="rId12" Type="http://schemas.openxmlformats.org/officeDocument/2006/relationships/image" Target="../media/image77.png"/><Relationship Id="rId17" Type="http://schemas.openxmlformats.org/officeDocument/2006/relationships/image" Target="../media/image82.png"/><Relationship Id="rId25" Type="http://schemas.openxmlformats.org/officeDocument/2006/relationships/slide" Target="slide4.xml"/><Relationship Id="rId2" Type="http://schemas.openxmlformats.org/officeDocument/2006/relationships/notesSlide" Target="../notesSlides/notesSlide13.xml"/><Relationship Id="rId16" Type="http://schemas.openxmlformats.org/officeDocument/2006/relationships/image" Target="../media/image81.png"/><Relationship Id="rId20" Type="http://schemas.openxmlformats.org/officeDocument/2006/relationships/image" Target="../media/image85.svg"/><Relationship Id="rId29" Type="http://schemas.openxmlformats.org/officeDocument/2006/relationships/slide" Target="slide51.xml"/><Relationship Id="rId1" Type="http://schemas.openxmlformats.org/officeDocument/2006/relationships/slideLayout" Target="../slideLayouts/slideLayout7.xml"/><Relationship Id="rId6" Type="http://schemas.openxmlformats.org/officeDocument/2006/relationships/image" Target="../media/image71.png"/><Relationship Id="rId11" Type="http://schemas.openxmlformats.org/officeDocument/2006/relationships/image" Target="../media/image76.svg"/><Relationship Id="rId24" Type="http://schemas.openxmlformats.org/officeDocument/2006/relationships/image" Target="../media/image36.svg"/><Relationship Id="rId5" Type="http://schemas.openxmlformats.org/officeDocument/2006/relationships/image" Target="../media/image70.svg"/><Relationship Id="rId15" Type="http://schemas.openxmlformats.org/officeDocument/2006/relationships/image" Target="../media/image80.png"/><Relationship Id="rId23" Type="http://schemas.openxmlformats.org/officeDocument/2006/relationships/image" Target="../media/image29.png"/><Relationship Id="rId28" Type="http://schemas.openxmlformats.org/officeDocument/2006/relationships/slide" Target="slide46.xml"/><Relationship Id="rId10" Type="http://schemas.openxmlformats.org/officeDocument/2006/relationships/image" Target="../media/image75.png"/><Relationship Id="rId19" Type="http://schemas.openxmlformats.org/officeDocument/2006/relationships/image" Target="../media/image84.png"/><Relationship Id="rId31" Type="http://schemas.openxmlformats.org/officeDocument/2006/relationships/image" Target="../media/image87.svg"/><Relationship Id="rId4" Type="http://schemas.openxmlformats.org/officeDocument/2006/relationships/image" Target="../media/image69.png"/><Relationship Id="rId9" Type="http://schemas.openxmlformats.org/officeDocument/2006/relationships/image" Target="../media/image74.svg"/><Relationship Id="rId14" Type="http://schemas.openxmlformats.org/officeDocument/2006/relationships/image" Target="../media/image79.svg"/><Relationship Id="rId22" Type="http://schemas.openxmlformats.org/officeDocument/2006/relationships/image" Target="../media/image35.svg"/><Relationship Id="rId27" Type="http://schemas.openxmlformats.org/officeDocument/2006/relationships/slide" Target="slide38.xml"/><Relationship Id="rId30" Type="http://schemas.openxmlformats.org/officeDocument/2006/relationships/image" Target="../media/image86.png"/></Relationships>
</file>

<file path=ppt/slides/_rels/slide19.xml.rels><?xml version="1.0" encoding="UTF-8" standalone="yes"?>
<Relationships xmlns="http://schemas.openxmlformats.org/package/2006/relationships"><Relationship Id="rId8" Type="http://schemas.openxmlformats.org/officeDocument/2006/relationships/hyperlink" Target="https://help.blackboard.com/Learn/Instructor/Ultra/Tests_Pools_Surveys/Question_Types" TargetMode="External"/><Relationship Id="rId13" Type="http://schemas.openxmlformats.org/officeDocument/2006/relationships/image" Target="../media/image95.svg"/><Relationship Id="rId18" Type="http://schemas.openxmlformats.org/officeDocument/2006/relationships/image" Target="../media/image36.svg"/><Relationship Id="rId3" Type="http://schemas.openxmlformats.org/officeDocument/2006/relationships/image" Target="../media/image88.png"/><Relationship Id="rId21" Type="http://schemas.openxmlformats.org/officeDocument/2006/relationships/slide" Target="slide38.xml"/><Relationship Id="rId7" Type="http://schemas.openxmlformats.org/officeDocument/2006/relationships/image" Target="../media/image91.svg"/><Relationship Id="rId12" Type="http://schemas.openxmlformats.org/officeDocument/2006/relationships/image" Target="../media/image94.png"/><Relationship Id="rId17" Type="http://schemas.openxmlformats.org/officeDocument/2006/relationships/image" Target="../media/image29.png"/><Relationship Id="rId2" Type="http://schemas.openxmlformats.org/officeDocument/2006/relationships/image" Target="../media/image26.png"/><Relationship Id="rId16" Type="http://schemas.openxmlformats.org/officeDocument/2006/relationships/image" Target="../media/image35.svg"/><Relationship Id="rId20" Type="http://schemas.openxmlformats.org/officeDocument/2006/relationships/slide" Target="slide20.xml"/><Relationship Id="rId1" Type="http://schemas.openxmlformats.org/officeDocument/2006/relationships/slideLayout" Target="../slideLayouts/slideLayout7.xml"/><Relationship Id="rId6" Type="http://schemas.openxmlformats.org/officeDocument/2006/relationships/image" Target="../media/image90.png"/><Relationship Id="rId11" Type="http://schemas.openxmlformats.org/officeDocument/2006/relationships/hyperlink" Target="https://help.blackboard.com/Learn/Instructor/Ultra/Grade/Grade_Columns#ultra_overall" TargetMode="External"/><Relationship Id="rId5" Type="http://schemas.openxmlformats.org/officeDocument/2006/relationships/hyperlink" Target="https://help.blackboard.com/Learn/Instructor/Ultra/Course_Content/Create_Content/Create_Course_Materials/Work_With_Text/Rich_Content_Editor_Conversion" TargetMode="External"/><Relationship Id="rId15" Type="http://schemas.openxmlformats.org/officeDocument/2006/relationships/image" Target="../media/image27.png"/><Relationship Id="rId23" Type="http://schemas.openxmlformats.org/officeDocument/2006/relationships/slide" Target="slide51.xml"/><Relationship Id="rId10" Type="http://schemas.openxmlformats.org/officeDocument/2006/relationships/image" Target="../media/image93.svg"/><Relationship Id="rId19" Type="http://schemas.openxmlformats.org/officeDocument/2006/relationships/slide" Target="slide4.xml"/><Relationship Id="rId4" Type="http://schemas.openxmlformats.org/officeDocument/2006/relationships/image" Target="../media/image89.svg"/><Relationship Id="rId9" Type="http://schemas.openxmlformats.org/officeDocument/2006/relationships/image" Target="../media/image92.png"/><Relationship Id="rId14" Type="http://schemas.openxmlformats.org/officeDocument/2006/relationships/hyperlink" Target="https://help.blackboard.com/Learn/Instructor/Ultra/Course_Content/Reuse_Content/Ultra_Copy_Content#Table" TargetMode="External"/><Relationship Id="rId22" Type="http://schemas.openxmlformats.org/officeDocument/2006/relationships/slide" Target="slide46.xml"/></Relationships>
</file>

<file path=ppt/slides/_rels/slide20.xml.rels><?xml version="1.0" encoding="UTF-8" standalone="yes"?>
<Relationships xmlns="http://schemas.openxmlformats.org/package/2006/relationships"><Relationship Id="rId8" Type="http://schemas.openxmlformats.org/officeDocument/2006/relationships/image" Target="../media/image97.png"/><Relationship Id="rId3" Type="http://schemas.openxmlformats.org/officeDocument/2006/relationships/hyperlink" Target="https://vimeo.com/953786592?share=copy" TargetMode="External"/><Relationship Id="rId7" Type="http://schemas.openxmlformats.org/officeDocument/2006/relationships/hyperlink" Target="https://forms.office.com/Pages/ResponsePage.aspx?id=hz6FdcqqJUagClp8ov4acmDoOoLgT3BEls86HBxIDq1UNFdERVpTRUIzN05IRU5YSk9WWkhWWUozQi4u" TargetMode="External"/><Relationship Id="rId2" Type="http://schemas.openxmlformats.org/officeDocument/2006/relationships/image" Target="../media/image96.jpeg"/><Relationship Id="rId1" Type="http://schemas.openxmlformats.org/officeDocument/2006/relationships/slideLayout" Target="../slideLayouts/slideLayout7.xml"/><Relationship Id="rId6" Type="http://schemas.openxmlformats.org/officeDocument/2006/relationships/hyperlink" Target="https://forms.office.com/Pages/ResponsePage.aspx?id=hz6FdcqqJUagClp8ov4acmDoOoLgT3BEls86HBxIDq1UN1hBRFNNNFE5V0xVSVFBVzM0M0pZN1IxNS4u" TargetMode="External"/><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98.svg"/></Relationships>
</file>

<file path=ppt/slides/_rels/slide21.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36.svg"/><Relationship Id="rId18" Type="http://schemas.openxmlformats.org/officeDocument/2006/relationships/image" Target="../media/image101.svg"/><Relationship Id="rId3" Type="http://schemas.openxmlformats.org/officeDocument/2006/relationships/image" Target="../media/image46.png"/><Relationship Id="rId21" Type="http://schemas.openxmlformats.org/officeDocument/2006/relationships/slide" Target="slide46.xml"/><Relationship Id="rId7" Type="http://schemas.openxmlformats.org/officeDocument/2006/relationships/hyperlink" Target="https://help.blackboard.com/Learn/Instructor/Original/Course_Content/Content_Collection/Create_and_Edit_Content/Upload_and_Download_Packages" TargetMode="External"/><Relationship Id="rId12" Type="http://schemas.openxmlformats.org/officeDocument/2006/relationships/image" Target="../media/image29.png"/><Relationship Id="rId17" Type="http://schemas.openxmlformats.org/officeDocument/2006/relationships/image" Target="../media/image5.png"/><Relationship Id="rId2" Type="http://schemas.openxmlformats.org/officeDocument/2006/relationships/image" Target="../media/image26.png"/><Relationship Id="rId16" Type="http://schemas.openxmlformats.org/officeDocument/2006/relationships/image" Target="../media/image100.svg"/><Relationship Id="rId20" Type="http://schemas.openxmlformats.org/officeDocument/2006/relationships/slide" Target="slide38.xml"/><Relationship Id="rId1" Type="http://schemas.openxmlformats.org/officeDocument/2006/relationships/slideLayout" Target="../slideLayouts/slideLayout7.xml"/><Relationship Id="rId6" Type="http://schemas.openxmlformats.org/officeDocument/2006/relationships/image" Target="../media/image49.svg"/><Relationship Id="rId11" Type="http://schemas.openxmlformats.org/officeDocument/2006/relationships/image" Target="../media/image35.svg"/><Relationship Id="rId5" Type="http://schemas.openxmlformats.org/officeDocument/2006/relationships/image" Target="../media/image48.png"/><Relationship Id="rId15" Type="http://schemas.openxmlformats.org/officeDocument/2006/relationships/image" Target="../media/image99.png"/><Relationship Id="rId10" Type="http://schemas.openxmlformats.org/officeDocument/2006/relationships/image" Target="../media/image27.png"/><Relationship Id="rId19" Type="http://schemas.openxmlformats.org/officeDocument/2006/relationships/slide" Target="slide20.xml"/><Relationship Id="rId4" Type="http://schemas.openxmlformats.org/officeDocument/2006/relationships/image" Target="../media/image47.svg"/><Relationship Id="rId9" Type="http://schemas.openxmlformats.org/officeDocument/2006/relationships/image" Target="../media/image16.svg"/><Relationship Id="rId14" Type="http://schemas.openxmlformats.org/officeDocument/2006/relationships/slide" Target="slide4.xml"/><Relationship Id="rId22" Type="http://schemas.openxmlformats.org/officeDocument/2006/relationships/slide" Target="slide51.xml"/></Relationships>
</file>

<file path=ppt/slides/_rels/slide22.xml.rels><?xml version="1.0" encoding="UTF-8" standalone="yes"?>
<Relationships xmlns="http://schemas.openxmlformats.org/package/2006/relationships"><Relationship Id="rId8" Type="http://schemas.openxmlformats.org/officeDocument/2006/relationships/image" Target="../media/image99.png"/><Relationship Id="rId13" Type="http://schemas.openxmlformats.org/officeDocument/2006/relationships/slide" Target="slide38.xml"/><Relationship Id="rId3" Type="http://schemas.openxmlformats.org/officeDocument/2006/relationships/image" Target="../media/image27.png"/><Relationship Id="rId7" Type="http://schemas.openxmlformats.org/officeDocument/2006/relationships/slide" Target="slide4.xml"/><Relationship Id="rId12"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36.svg"/><Relationship Id="rId11" Type="http://schemas.openxmlformats.org/officeDocument/2006/relationships/image" Target="../media/image101.svg"/><Relationship Id="rId5" Type="http://schemas.openxmlformats.org/officeDocument/2006/relationships/image" Target="../media/image29.png"/><Relationship Id="rId15" Type="http://schemas.openxmlformats.org/officeDocument/2006/relationships/slide" Target="slide51.xml"/><Relationship Id="rId10" Type="http://schemas.openxmlformats.org/officeDocument/2006/relationships/image" Target="../media/image5.png"/><Relationship Id="rId4" Type="http://schemas.openxmlformats.org/officeDocument/2006/relationships/image" Target="../media/image35.svg"/><Relationship Id="rId9" Type="http://schemas.openxmlformats.org/officeDocument/2006/relationships/image" Target="../media/image100.svg"/><Relationship Id="rId14" Type="http://schemas.openxmlformats.org/officeDocument/2006/relationships/slide" Target="slide46.xml"/></Relationships>
</file>

<file path=ppt/slides/_rels/slide23.xml.rels><?xml version="1.0" encoding="UTF-8" standalone="yes"?>
<Relationships xmlns="http://schemas.openxmlformats.org/package/2006/relationships"><Relationship Id="rId8" Type="http://schemas.openxmlformats.org/officeDocument/2006/relationships/image" Target="../media/image36.svg"/><Relationship Id="rId13" Type="http://schemas.openxmlformats.org/officeDocument/2006/relationships/image" Target="../media/image101.svg"/><Relationship Id="rId3" Type="http://schemas.openxmlformats.org/officeDocument/2006/relationships/image" Target="../media/image68.png"/><Relationship Id="rId7" Type="http://schemas.openxmlformats.org/officeDocument/2006/relationships/image" Target="../media/image29.png"/><Relationship Id="rId12" Type="http://schemas.openxmlformats.org/officeDocument/2006/relationships/image" Target="../media/image5.png"/><Relationship Id="rId17" Type="http://schemas.openxmlformats.org/officeDocument/2006/relationships/slide" Target="slide51.xml"/><Relationship Id="rId2" Type="http://schemas.openxmlformats.org/officeDocument/2006/relationships/notesSlide" Target="../notesSlides/notesSlide14.xml"/><Relationship Id="rId16" Type="http://schemas.openxmlformats.org/officeDocument/2006/relationships/slide" Target="slide46.xml"/><Relationship Id="rId1" Type="http://schemas.openxmlformats.org/officeDocument/2006/relationships/slideLayout" Target="../slideLayouts/slideLayout7.xml"/><Relationship Id="rId6" Type="http://schemas.openxmlformats.org/officeDocument/2006/relationships/image" Target="../media/image35.svg"/><Relationship Id="rId11" Type="http://schemas.openxmlformats.org/officeDocument/2006/relationships/image" Target="../media/image100.svg"/><Relationship Id="rId5" Type="http://schemas.openxmlformats.org/officeDocument/2006/relationships/image" Target="../media/image27.png"/><Relationship Id="rId15" Type="http://schemas.openxmlformats.org/officeDocument/2006/relationships/slide" Target="slide38.xml"/><Relationship Id="rId10" Type="http://schemas.openxmlformats.org/officeDocument/2006/relationships/image" Target="../media/image99.png"/><Relationship Id="rId4" Type="http://schemas.openxmlformats.org/officeDocument/2006/relationships/image" Target="../media/image102.png"/><Relationship Id="rId9" Type="http://schemas.openxmlformats.org/officeDocument/2006/relationships/slide" Target="slide4.xml"/><Relationship Id="rId14" Type="http://schemas.openxmlformats.org/officeDocument/2006/relationships/slide" Target="slide20.xml"/></Relationships>
</file>

<file path=ppt/slides/_rels/slide24.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5.png"/><Relationship Id="rId18" Type="http://schemas.openxmlformats.org/officeDocument/2006/relationships/slide" Target="slide51.xml"/><Relationship Id="rId3" Type="http://schemas.openxmlformats.org/officeDocument/2006/relationships/image" Target="../media/image103.png"/><Relationship Id="rId7" Type="http://schemas.openxmlformats.org/officeDocument/2006/relationships/image" Target="../media/image35.svg"/><Relationship Id="rId12" Type="http://schemas.openxmlformats.org/officeDocument/2006/relationships/image" Target="../media/image100.svg"/><Relationship Id="rId17" Type="http://schemas.openxmlformats.org/officeDocument/2006/relationships/slide" Target="slide46.xml"/><Relationship Id="rId2" Type="http://schemas.openxmlformats.org/officeDocument/2006/relationships/image" Target="../media/image56.png"/><Relationship Id="rId16" Type="http://schemas.openxmlformats.org/officeDocument/2006/relationships/slide" Target="slide38.xml"/><Relationship Id="rId1" Type="http://schemas.openxmlformats.org/officeDocument/2006/relationships/slideLayout" Target="../slideLayouts/slideLayout7.xml"/><Relationship Id="rId6" Type="http://schemas.openxmlformats.org/officeDocument/2006/relationships/image" Target="../media/image27.png"/><Relationship Id="rId11" Type="http://schemas.openxmlformats.org/officeDocument/2006/relationships/image" Target="../media/image99.png"/><Relationship Id="rId5" Type="http://schemas.openxmlformats.org/officeDocument/2006/relationships/image" Target="../media/image105.png"/><Relationship Id="rId15" Type="http://schemas.openxmlformats.org/officeDocument/2006/relationships/slide" Target="slide20.xml"/><Relationship Id="rId10" Type="http://schemas.openxmlformats.org/officeDocument/2006/relationships/slide" Target="slide4.xml"/><Relationship Id="rId4" Type="http://schemas.openxmlformats.org/officeDocument/2006/relationships/image" Target="../media/image104.png"/><Relationship Id="rId9" Type="http://schemas.openxmlformats.org/officeDocument/2006/relationships/image" Target="../media/image36.svg"/><Relationship Id="rId14" Type="http://schemas.openxmlformats.org/officeDocument/2006/relationships/image" Target="../media/image101.svg"/></Relationships>
</file>

<file path=ppt/slides/_rels/slide25.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20.xml"/><Relationship Id="rId3" Type="http://schemas.openxmlformats.org/officeDocument/2006/relationships/image" Target="../media/image103.png"/><Relationship Id="rId7" Type="http://schemas.openxmlformats.org/officeDocument/2006/relationships/image" Target="../media/image36.svg"/><Relationship Id="rId12" Type="http://schemas.openxmlformats.org/officeDocument/2006/relationships/image" Target="../media/image101.svg"/><Relationship Id="rId2" Type="http://schemas.openxmlformats.org/officeDocument/2006/relationships/image" Target="../media/image26.png"/><Relationship Id="rId16" Type="http://schemas.openxmlformats.org/officeDocument/2006/relationships/slide" Target="slide51.xml"/><Relationship Id="rId1" Type="http://schemas.openxmlformats.org/officeDocument/2006/relationships/slideLayout" Target="../slideLayouts/slideLayout7.xml"/><Relationship Id="rId6" Type="http://schemas.openxmlformats.org/officeDocument/2006/relationships/image" Target="../media/image29.png"/><Relationship Id="rId11" Type="http://schemas.openxmlformats.org/officeDocument/2006/relationships/image" Target="../media/image5.png"/><Relationship Id="rId5" Type="http://schemas.openxmlformats.org/officeDocument/2006/relationships/image" Target="../media/image35.svg"/><Relationship Id="rId15" Type="http://schemas.openxmlformats.org/officeDocument/2006/relationships/slide" Target="slide46.xml"/><Relationship Id="rId10" Type="http://schemas.openxmlformats.org/officeDocument/2006/relationships/image" Target="../media/image100.svg"/><Relationship Id="rId4" Type="http://schemas.openxmlformats.org/officeDocument/2006/relationships/image" Target="../media/image27.png"/><Relationship Id="rId9" Type="http://schemas.openxmlformats.org/officeDocument/2006/relationships/image" Target="../media/image99.png"/><Relationship Id="rId14" Type="http://schemas.openxmlformats.org/officeDocument/2006/relationships/slide" Target="slide38.xml"/></Relationships>
</file>

<file path=ppt/slides/_rels/slide26.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20.xml"/><Relationship Id="rId3" Type="http://schemas.openxmlformats.org/officeDocument/2006/relationships/image" Target="../media/image106.png"/><Relationship Id="rId7" Type="http://schemas.openxmlformats.org/officeDocument/2006/relationships/image" Target="../media/image36.svg"/><Relationship Id="rId12" Type="http://schemas.openxmlformats.org/officeDocument/2006/relationships/image" Target="../media/image101.svg"/><Relationship Id="rId2" Type="http://schemas.openxmlformats.org/officeDocument/2006/relationships/image" Target="../media/image26.png"/><Relationship Id="rId16" Type="http://schemas.openxmlformats.org/officeDocument/2006/relationships/slide" Target="slide51.xml"/><Relationship Id="rId1" Type="http://schemas.openxmlformats.org/officeDocument/2006/relationships/slideLayout" Target="../slideLayouts/slideLayout7.xml"/><Relationship Id="rId6" Type="http://schemas.openxmlformats.org/officeDocument/2006/relationships/image" Target="../media/image29.png"/><Relationship Id="rId11" Type="http://schemas.openxmlformats.org/officeDocument/2006/relationships/image" Target="../media/image5.png"/><Relationship Id="rId5" Type="http://schemas.openxmlformats.org/officeDocument/2006/relationships/image" Target="../media/image35.svg"/><Relationship Id="rId15" Type="http://schemas.openxmlformats.org/officeDocument/2006/relationships/slide" Target="slide46.xml"/><Relationship Id="rId10" Type="http://schemas.openxmlformats.org/officeDocument/2006/relationships/image" Target="../media/image100.svg"/><Relationship Id="rId4" Type="http://schemas.openxmlformats.org/officeDocument/2006/relationships/image" Target="../media/image27.png"/><Relationship Id="rId9" Type="http://schemas.openxmlformats.org/officeDocument/2006/relationships/image" Target="../media/image99.png"/><Relationship Id="rId14" Type="http://schemas.openxmlformats.org/officeDocument/2006/relationships/slide" Target="slide38.xml"/></Relationships>
</file>

<file path=ppt/slides/_rels/slide27.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20.xml"/><Relationship Id="rId3" Type="http://schemas.openxmlformats.org/officeDocument/2006/relationships/image" Target="../media/image105.png"/><Relationship Id="rId7" Type="http://schemas.openxmlformats.org/officeDocument/2006/relationships/image" Target="../media/image36.svg"/><Relationship Id="rId12" Type="http://schemas.openxmlformats.org/officeDocument/2006/relationships/image" Target="../media/image101.svg"/><Relationship Id="rId2" Type="http://schemas.openxmlformats.org/officeDocument/2006/relationships/image" Target="../media/image26.png"/><Relationship Id="rId16" Type="http://schemas.openxmlformats.org/officeDocument/2006/relationships/slide" Target="slide51.xml"/><Relationship Id="rId1" Type="http://schemas.openxmlformats.org/officeDocument/2006/relationships/slideLayout" Target="../slideLayouts/slideLayout7.xml"/><Relationship Id="rId6" Type="http://schemas.openxmlformats.org/officeDocument/2006/relationships/image" Target="../media/image29.png"/><Relationship Id="rId11" Type="http://schemas.openxmlformats.org/officeDocument/2006/relationships/image" Target="../media/image5.png"/><Relationship Id="rId5" Type="http://schemas.openxmlformats.org/officeDocument/2006/relationships/image" Target="../media/image35.svg"/><Relationship Id="rId15" Type="http://schemas.openxmlformats.org/officeDocument/2006/relationships/slide" Target="slide46.xml"/><Relationship Id="rId10" Type="http://schemas.openxmlformats.org/officeDocument/2006/relationships/image" Target="../media/image100.svg"/><Relationship Id="rId4" Type="http://schemas.openxmlformats.org/officeDocument/2006/relationships/image" Target="../media/image27.png"/><Relationship Id="rId9" Type="http://schemas.openxmlformats.org/officeDocument/2006/relationships/image" Target="../media/image99.png"/><Relationship Id="rId14" Type="http://schemas.openxmlformats.org/officeDocument/2006/relationships/slide" Target="slide38.xml"/></Relationships>
</file>

<file path=ppt/slides/_rels/slide28.xml.rels><?xml version="1.0" encoding="UTF-8" standalone="yes"?>
<Relationships xmlns="http://schemas.openxmlformats.org/package/2006/relationships"><Relationship Id="rId8" Type="http://schemas.openxmlformats.org/officeDocument/2006/relationships/image" Target="../media/image36.svg"/><Relationship Id="rId13" Type="http://schemas.openxmlformats.org/officeDocument/2006/relationships/image" Target="../media/image101.svg"/><Relationship Id="rId3" Type="http://schemas.openxmlformats.org/officeDocument/2006/relationships/image" Target="../media/image15.png"/><Relationship Id="rId7" Type="http://schemas.openxmlformats.org/officeDocument/2006/relationships/image" Target="../media/image29.png"/><Relationship Id="rId12" Type="http://schemas.openxmlformats.org/officeDocument/2006/relationships/image" Target="../media/image5.png"/><Relationship Id="rId17" Type="http://schemas.openxmlformats.org/officeDocument/2006/relationships/slide" Target="slide51.xml"/><Relationship Id="rId2" Type="http://schemas.openxmlformats.org/officeDocument/2006/relationships/image" Target="../media/image26.png"/><Relationship Id="rId16" Type="http://schemas.openxmlformats.org/officeDocument/2006/relationships/slide" Target="slide46.xml"/><Relationship Id="rId1" Type="http://schemas.openxmlformats.org/officeDocument/2006/relationships/slideLayout" Target="../slideLayouts/slideLayout7.xml"/><Relationship Id="rId6" Type="http://schemas.openxmlformats.org/officeDocument/2006/relationships/image" Target="../media/image35.svg"/><Relationship Id="rId11" Type="http://schemas.openxmlformats.org/officeDocument/2006/relationships/image" Target="../media/image100.svg"/><Relationship Id="rId5" Type="http://schemas.openxmlformats.org/officeDocument/2006/relationships/image" Target="../media/image27.png"/><Relationship Id="rId15" Type="http://schemas.openxmlformats.org/officeDocument/2006/relationships/slide" Target="slide38.xml"/><Relationship Id="rId10" Type="http://schemas.openxmlformats.org/officeDocument/2006/relationships/image" Target="../media/image99.png"/><Relationship Id="rId4" Type="http://schemas.openxmlformats.org/officeDocument/2006/relationships/image" Target="../media/image16.svg"/><Relationship Id="rId9" Type="http://schemas.openxmlformats.org/officeDocument/2006/relationships/slide" Target="slide4.xml"/><Relationship Id="rId14" Type="http://schemas.openxmlformats.org/officeDocument/2006/relationships/slide" Target="slide20.xml"/></Relationships>
</file>

<file path=ppt/slides/_rels/slide29.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20.xml"/><Relationship Id="rId3" Type="http://schemas.openxmlformats.org/officeDocument/2006/relationships/image" Target="../media/image107.png"/><Relationship Id="rId7" Type="http://schemas.openxmlformats.org/officeDocument/2006/relationships/image" Target="../media/image36.svg"/><Relationship Id="rId12" Type="http://schemas.openxmlformats.org/officeDocument/2006/relationships/image" Target="../media/image101.svg"/><Relationship Id="rId2" Type="http://schemas.openxmlformats.org/officeDocument/2006/relationships/image" Target="../media/image56.png"/><Relationship Id="rId16" Type="http://schemas.openxmlformats.org/officeDocument/2006/relationships/slide" Target="slide51.xml"/><Relationship Id="rId1" Type="http://schemas.openxmlformats.org/officeDocument/2006/relationships/slideLayout" Target="../slideLayouts/slideLayout7.xml"/><Relationship Id="rId6" Type="http://schemas.openxmlformats.org/officeDocument/2006/relationships/image" Target="../media/image29.png"/><Relationship Id="rId11" Type="http://schemas.openxmlformats.org/officeDocument/2006/relationships/image" Target="../media/image5.png"/><Relationship Id="rId5" Type="http://schemas.openxmlformats.org/officeDocument/2006/relationships/image" Target="../media/image35.svg"/><Relationship Id="rId15" Type="http://schemas.openxmlformats.org/officeDocument/2006/relationships/slide" Target="slide46.xml"/><Relationship Id="rId10" Type="http://schemas.openxmlformats.org/officeDocument/2006/relationships/image" Target="../media/image100.svg"/><Relationship Id="rId4" Type="http://schemas.openxmlformats.org/officeDocument/2006/relationships/image" Target="../media/image27.png"/><Relationship Id="rId9" Type="http://schemas.openxmlformats.org/officeDocument/2006/relationships/image" Target="../media/image99.png"/><Relationship Id="rId14" Type="http://schemas.openxmlformats.org/officeDocument/2006/relationships/slide" Target="slide38.xml"/></Relationships>
</file>

<file path=ppt/slides/_rels/slide30.xml.rels><?xml version="1.0" encoding="UTF-8" standalone="yes"?>
<Relationships xmlns="http://schemas.openxmlformats.org/package/2006/relationships"><Relationship Id="rId8" Type="http://schemas.openxmlformats.org/officeDocument/2006/relationships/image" Target="../media/image99.png"/><Relationship Id="rId13" Type="http://schemas.openxmlformats.org/officeDocument/2006/relationships/slide" Target="slide38.xml"/><Relationship Id="rId3" Type="http://schemas.openxmlformats.org/officeDocument/2006/relationships/image" Target="../media/image27.png"/><Relationship Id="rId7" Type="http://schemas.openxmlformats.org/officeDocument/2006/relationships/slide" Target="slide4.xml"/><Relationship Id="rId12"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36.svg"/><Relationship Id="rId11" Type="http://schemas.openxmlformats.org/officeDocument/2006/relationships/image" Target="../media/image101.svg"/><Relationship Id="rId5" Type="http://schemas.openxmlformats.org/officeDocument/2006/relationships/image" Target="../media/image29.png"/><Relationship Id="rId15" Type="http://schemas.openxmlformats.org/officeDocument/2006/relationships/slide" Target="slide51.xml"/><Relationship Id="rId10" Type="http://schemas.openxmlformats.org/officeDocument/2006/relationships/image" Target="../media/image5.png"/><Relationship Id="rId4" Type="http://schemas.openxmlformats.org/officeDocument/2006/relationships/image" Target="../media/image35.svg"/><Relationship Id="rId9" Type="http://schemas.openxmlformats.org/officeDocument/2006/relationships/image" Target="../media/image100.svg"/><Relationship Id="rId14" Type="http://schemas.openxmlformats.org/officeDocument/2006/relationships/slide" Target="slide46.xml"/></Relationships>
</file>

<file path=ppt/slides/_rels/slide31.xml.rels><?xml version="1.0" encoding="UTF-8" standalone="yes"?>
<Relationships xmlns="http://schemas.openxmlformats.org/package/2006/relationships"><Relationship Id="rId8" Type="http://schemas.openxmlformats.org/officeDocument/2006/relationships/hyperlink" Target="https://help.blackboard.com/Learn/Instructor/Ultra/Course_Content/Create_Content/Create_Containers_for_Content" TargetMode="External"/><Relationship Id="rId13" Type="http://schemas.openxmlformats.org/officeDocument/2006/relationships/image" Target="../media/image35.svg"/><Relationship Id="rId18" Type="http://schemas.openxmlformats.org/officeDocument/2006/relationships/image" Target="../media/image100.svg"/><Relationship Id="rId3" Type="http://schemas.openxmlformats.org/officeDocument/2006/relationships/image" Target="../media/image108.png"/><Relationship Id="rId21" Type="http://schemas.openxmlformats.org/officeDocument/2006/relationships/slide" Target="slide20.xml"/><Relationship Id="rId7" Type="http://schemas.openxmlformats.org/officeDocument/2006/relationships/hyperlink" Target="https://help.blackboard.com/Learn/Instructor/Ultra/Course_Content/Create_Content" TargetMode="External"/><Relationship Id="rId12" Type="http://schemas.openxmlformats.org/officeDocument/2006/relationships/image" Target="../media/image27.png"/><Relationship Id="rId17" Type="http://schemas.openxmlformats.org/officeDocument/2006/relationships/image" Target="../media/image99.png"/><Relationship Id="rId2" Type="http://schemas.openxmlformats.org/officeDocument/2006/relationships/image" Target="../media/image26.png"/><Relationship Id="rId16" Type="http://schemas.openxmlformats.org/officeDocument/2006/relationships/slide" Target="slide4.xml"/><Relationship Id="rId20" Type="http://schemas.openxmlformats.org/officeDocument/2006/relationships/image" Target="../media/image101.svg"/><Relationship Id="rId1" Type="http://schemas.openxmlformats.org/officeDocument/2006/relationships/slideLayout" Target="../slideLayouts/slideLayout7.xml"/><Relationship Id="rId6" Type="http://schemas.openxmlformats.org/officeDocument/2006/relationships/image" Target="../media/image111.svg"/><Relationship Id="rId11" Type="http://schemas.openxmlformats.org/officeDocument/2006/relationships/image" Target="../media/image113.svg"/><Relationship Id="rId24" Type="http://schemas.openxmlformats.org/officeDocument/2006/relationships/slide" Target="slide51.xml"/><Relationship Id="rId5" Type="http://schemas.openxmlformats.org/officeDocument/2006/relationships/image" Target="../media/image110.png"/><Relationship Id="rId15" Type="http://schemas.openxmlformats.org/officeDocument/2006/relationships/image" Target="../media/image36.svg"/><Relationship Id="rId23" Type="http://schemas.openxmlformats.org/officeDocument/2006/relationships/slide" Target="slide46.xml"/><Relationship Id="rId10" Type="http://schemas.openxmlformats.org/officeDocument/2006/relationships/image" Target="../media/image112.png"/><Relationship Id="rId19" Type="http://schemas.openxmlformats.org/officeDocument/2006/relationships/image" Target="../media/image5.png"/><Relationship Id="rId4" Type="http://schemas.openxmlformats.org/officeDocument/2006/relationships/image" Target="../media/image109.svg"/><Relationship Id="rId9" Type="http://schemas.openxmlformats.org/officeDocument/2006/relationships/hyperlink" Target="https://help.blackboard.com/Learn/Instructor/Ultra/Course_Content/Create_Content/AI_Design_Assistant" TargetMode="External"/><Relationship Id="rId14" Type="http://schemas.openxmlformats.org/officeDocument/2006/relationships/image" Target="../media/image29.png"/><Relationship Id="rId22" Type="http://schemas.openxmlformats.org/officeDocument/2006/relationships/slide" Target="slide38.xml"/></Relationships>
</file>

<file path=ppt/slides/_rels/slide32.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27.png"/><Relationship Id="rId18" Type="http://schemas.openxmlformats.org/officeDocument/2006/relationships/image" Target="../media/image99.png"/><Relationship Id="rId26" Type="http://schemas.openxmlformats.org/officeDocument/2006/relationships/image" Target="../media/image71.png"/><Relationship Id="rId3" Type="http://schemas.openxmlformats.org/officeDocument/2006/relationships/image" Target="../media/image68.png"/><Relationship Id="rId21" Type="http://schemas.openxmlformats.org/officeDocument/2006/relationships/image" Target="../media/image101.svg"/><Relationship Id="rId7" Type="http://schemas.openxmlformats.org/officeDocument/2006/relationships/image" Target="../media/image87.svg"/><Relationship Id="rId12" Type="http://schemas.openxmlformats.org/officeDocument/2006/relationships/image" Target="../media/image116.png"/><Relationship Id="rId17" Type="http://schemas.openxmlformats.org/officeDocument/2006/relationships/slide" Target="slide4.xml"/><Relationship Id="rId25" Type="http://schemas.openxmlformats.org/officeDocument/2006/relationships/slide" Target="slide51.xml"/><Relationship Id="rId2" Type="http://schemas.openxmlformats.org/officeDocument/2006/relationships/notesSlide" Target="../notesSlides/notesSlide15.xml"/><Relationship Id="rId16" Type="http://schemas.openxmlformats.org/officeDocument/2006/relationships/image" Target="../media/image36.svg"/><Relationship Id="rId20"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86.png"/><Relationship Id="rId11" Type="http://schemas.openxmlformats.org/officeDocument/2006/relationships/image" Target="../media/image115.png"/><Relationship Id="rId24" Type="http://schemas.openxmlformats.org/officeDocument/2006/relationships/slide" Target="slide46.xml"/><Relationship Id="rId5" Type="http://schemas.openxmlformats.org/officeDocument/2006/relationships/image" Target="../media/image70.svg"/><Relationship Id="rId15" Type="http://schemas.openxmlformats.org/officeDocument/2006/relationships/image" Target="../media/image29.png"/><Relationship Id="rId23" Type="http://schemas.openxmlformats.org/officeDocument/2006/relationships/slide" Target="slide38.xml"/><Relationship Id="rId10" Type="http://schemas.openxmlformats.org/officeDocument/2006/relationships/image" Target="../media/image114.png"/><Relationship Id="rId19" Type="http://schemas.openxmlformats.org/officeDocument/2006/relationships/image" Target="../media/image100.svg"/><Relationship Id="rId4" Type="http://schemas.openxmlformats.org/officeDocument/2006/relationships/image" Target="../media/image69.png"/><Relationship Id="rId9" Type="http://schemas.openxmlformats.org/officeDocument/2006/relationships/image" Target="../media/image74.svg"/><Relationship Id="rId14" Type="http://schemas.openxmlformats.org/officeDocument/2006/relationships/image" Target="../media/image35.svg"/><Relationship Id="rId22" Type="http://schemas.openxmlformats.org/officeDocument/2006/relationships/slide" Target="slide20.xml"/><Relationship Id="rId27" Type="http://schemas.openxmlformats.org/officeDocument/2006/relationships/image" Target="../media/image72.svg"/></Relationships>
</file>

<file path=ppt/slides/_rels/slide33.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99.png"/><Relationship Id="rId18" Type="http://schemas.openxmlformats.org/officeDocument/2006/relationships/slide" Target="slide38.xml"/><Relationship Id="rId3" Type="http://schemas.openxmlformats.org/officeDocument/2006/relationships/image" Target="../media/image117.png"/><Relationship Id="rId7" Type="http://schemas.openxmlformats.org/officeDocument/2006/relationships/image" Target="../media/image119.svg"/><Relationship Id="rId12" Type="http://schemas.openxmlformats.org/officeDocument/2006/relationships/slide" Target="slide4.xml"/><Relationship Id="rId17" Type="http://schemas.openxmlformats.org/officeDocument/2006/relationships/slide" Target="slide20.xml"/><Relationship Id="rId2" Type="http://schemas.openxmlformats.org/officeDocument/2006/relationships/image" Target="../media/image26.png"/><Relationship Id="rId16" Type="http://schemas.openxmlformats.org/officeDocument/2006/relationships/image" Target="../media/image101.svg"/><Relationship Id="rId20" Type="http://schemas.openxmlformats.org/officeDocument/2006/relationships/slide" Target="slide51.xml"/><Relationship Id="rId1" Type="http://schemas.openxmlformats.org/officeDocument/2006/relationships/slideLayout" Target="../slideLayouts/slideLayout7.xml"/><Relationship Id="rId6" Type="http://schemas.openxmlformats.org/officeDocument/2006/relationships/image" Target="../media/image118.png"/><Relationship Id="rId11" Type="http://schemas.openxmlformats.org/officeDocument/2006/relationships/image" Target="../media/image36.svg"/><Relationship Id="rId5" Type="http://schemas.openxmlformats.org/officeDocument/2006/relationships/image" Target="../media/image16.svg"/><Relationship Id="rId15" Type="http://schemas.openxmlformats.org/officeDocument/2006/relationships/image" Target="../media/image5.png"/><Relationship Id="rId10" Type="http://schemas.openxmlformats.org/officeDocument/2006/relationships/image" Target="../media/image29.png"/><Relationship Id="rId19" Type="http://schemas.openxmlformats.org/officeDocument/2006/relationships/slide" Target="slide46.xml"/><Relationship Id="rId4" Type="http://schemas.openxmlformats.org/officeDocument/2006/relationships/image" Target="../media/image15.png"/><Relationship Id="rId9" Type="http://schemas.openxmlformats.org/officeDocument/2006/relationships/image" Target="../media/image35.svg"/><Relationship Id="rId14" Type="http://schemas.openxmlformats.org/officeDocument/2006/relationships/image" Target="../media/image100.svg"/></Relationships>
</file>

<file path=ppt/slides/_rels/slide34.xml.rels><?xml version="1.0" encoding="UTF-8" standalone="yes"?>
<Relationships xmlns="http://schemas.openxmlformats.org/package/2006/relationships"><Relationship Id="rId8" Type="http://schemas.openxmlformats.org/officeDocument/2006/relationships/image" Target="../media/image99.png"/><Relationship Id="rId13" Type="http://schemas.openxmlformats.org/officeDocument/2006/relationships/slide" Target="slide38.xml"/><Relationship Id="rId3" Type="http://schemas.openxmlformats.org/officeDocument/2006/relationships/image" Target="../media/image27.png"/><Relationship Id="rId7" Type="http://schemas.openxmlformats.org/officeDocument/2006/relationships/slide" Target="slide4.xml"/><Relationship Id="rId12"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36.svg"/><Relationship Id="rId11" Type="http://schemas.openxmlformats.org/officeDocument/2006/relationships/image" Target="../media/image101.svg"/><Relationship Id="rId5" Type="http://schemas.openxmlformats.org/officeDocument/2006/relationships/image" Target="../media/image29.png"/><Relationship Id="rId15" Type="http://schemas.openxmlformats.org/officeDocument/2006/relationships/slide" Target="slide51.xml"/><Relationship Id="rId10" Type="http://schemas.openxmlformats.org/officeDocument/2006/relationships/image" Target="../media/image5.png"/><Relationship Id="rId4" Type="http://schemas.openxmlformats.org/officeDocument/2006/relationships/image" Target="../media/image35.svg"/><Relationship Id="rId9" Type="http://schemas.openxmlformats.org/officeDocument/2006/relationships/image" Target="../media/image100.svg"/><Relationship Id="rId14" Type="http://schemas.openxmlformats.org/officeDocument/2006/relationships/slide" Target="slide46.xml"/></Relationships>
</file>

<file path=ppt/slides/_rels/slide35.xml.rels><?xml version="1.0" encoding="UTF-8" standalone="yes"?>
<Relationships xmlns="http://schemas.openxmlformats.org/package/2006/relationships"><Relationship Id="rId8" Type="http://schemas.openxmlformats.org/officeDocument/2006/relationships/hyperlink" Target="https://help.blackboard.com/Learn/Instructor/Ultra/Course_Content/Create_Content/Create_Course_Materials/Create_Content_Items_or_Documents" TargetMode="External"/><Relationship Id="rId13" Type="http://schemas.openxmlformats.org/officeDocument/2006/relationships/slide" Target="slide4.xml"/><Relationship Id="rId18" Type="http://schemas.openxmlformats.org/officeDocument/2006/relationships/slide" Target="slide20.xml"/><Relationship Id="rId3" Type="http://schemas.openxmlformats.org/officeDocument/2006/relationships/image" Target="../media/image120.png"/><Relationship Id="rId21" Type="http://schemas.openxmlformats.org/officeDocument/2006/relationships/slide" Target="slide51.xml"/><Relationship Id="rId7" Type="http://schemas.openxmlformats.org/officeDocument/2006/relationships/image" Target="../media/image49.svg"/><Relationship Id="rId12" Type="http://schemas.openxmlformats.org/officeDocument/2006/relationships/image" Target="../media/image36.svg"/><Relationship Id="rId17" Type="http://schemas.openxmlformats.org/officeDocument/2006/relationships/image" Target="../media/image101.svg"/><Relationship Id="rId2" Type="http://schemas.openxmlformats.org/officeDocument/2006/relationships/image" Target="../media/image26.png"/><Relationship Id="rId16" Type="http://schemas.openxmlformats.org/officeDocument/2006/relationships/image" Target="../media/image5.png"/><Relationship Id="rId20" Type="http://schemas.openxmlformats.org/officeDocument/2006/relationships/slide" Target="slide46.xml"/><Relationship Id="rId1" Type="http://schemas.openxmlformats.org/officeDocument/2006/relationships/slideLayout" Target="../slideLayouts/slideLayout7.xml"/><Relationship Id="rId6" Type="http://schemas.openxmlformats.org/officeDocument/2006/relationships/image" Target="../media/image48.png"/><Relationship Id="rId11" Type="http://schemas.openxmlformats.org/officeDocument/2006/relationships/image" Target="../media/image29.png"/><Relationship Id="rId5" Type="http://schemas.openxmlformats.org/officeDocument/2006/relationships/image" Target="../media/image47.svg"/><Relationship Id="rId15" Type="http://schemas.openxmlformats.org/officeDocument/2006/relationships/image" Target="../media/image100.svg"/><Relationship Id="rId10" Type="http://schemas.openxmlformats.org/officeDocument/2006/relationships/image" Target="../media/image35.svg"/><Relationship Id="rId19" Type="http://schemas.openxmlformats.org/officeDocument/2006/relationships/slide" Target="slide38.xml"/><Relationship Id="rId4" Type="http://schemas.openxmlformats.org/officeDocument/2006/relationships/image" Target="../media/image46.png"/><Relationship Id="rId9" Type="http://schemas.openxmlformats.org/officeDocument/2006/relationships/image" Target="../media/image27.png"/><Relationship Id="rId14" Type="http://schemas.openxmlformats.org/officeDocument/2006/relationships/image" Target="../media/image99.png"/></Relationships>
</file>

<file path=ppt/slides/_rels/slide36.xml.rels><?xml version="1.0" encoding="UTF-8" standalone="yes"?>
<Relationships xmlns="http://schemas.openxmlformats.org/package/2006/relationships"><Relationship Id="rId8" Type="http://schemas.openxmlformats.org/officeDocument/2006/relationships/image" Target="../media/image126.svg"/><Relationship Id="rId13" Type="http://schemas.openxmlformats.org/officeDocument/2006/relationships/slide" Target="slide4.xml"/><Relationship Id="rId18" Type="http://schemas.openxmlformats.org/officeDocument/2006/relationships/slide" Target="slide20.xml"/><Relationship Id="rId3" Type="http://schemas.openxmlformats.org/officeDocument/2006/relationships/image" Target="../media/image121.png"/><Relationship Id="rId21" Type="http://schemas.openxmlformats.org/officeDocument/2006/relationships/slide" Target="slide51.xml"/><Relationship Id="rId7" Type="http://schemas.openxmlformats.org/officeDocument/2006/relationships/image" Target="../media/image125.png"/><Relationship Id="rId12" Type="http://schemas.openxmlformats.org/officeDocument/2006/relationships/image" Target="../media/image36.svg"/><Relationship Id="rId17" Type="http://schemas.openxmlformats.org/officeDocument/2006/relationships/image" Target="../media/image101.svg"/><Relationship Id="rId2" Type="http://schemas.openxmlformats.org/officeDocument/2006/relationships/image" Target="../media/image26.png"/><Relationship Id="rId16" Type="http://schemas.openxmlformats.org/officeDocument/2006/relationships/image" Target="../media/image5.png"/><Relationship Id="rId20" Type="http://schemas.openxmlformats.org/officeDocument/2006/relationships/slide" Target="slide46.xml"/><Relationship Id="rId1" Type="http://schemas.openxmlformats.org/officeDocument/2006/relationships/slideLayout" Target="../slideLayouts/slideLayout7.xml"/><Relationship Id="rId6" Type="http://schemas.openxmlformats.org/officeDocument/2006/relationships/image" Target="../media/image124.svg"/><Relationship Id="rId11" Type="http://schemas.openxmlformats.org/officeDocument/2006/relationships/image" Target="../media/image29.png"/><Relationship Id="rId24" Type="http://schemas.openxmlformats.org/officeDocument/2006/relationships/hyperlink" Target="https://help.blackboard.com/Learn/Instructor/Ultra/Interact/Discussions/Group_Discussions" TargetMode="External"/><Relationship Id="rId5" Type="http://schemas.openxmlformats.org/officeDocument/2006/relationships/image" Target="../media/image123.png"/><Relationship Id="rId15" Type="http://schemas.openxmlformats.org/officeDocument/2006/relationships/image" Target="../media/image100.svg"/><Relationship Id="rId23" Type="http://schemas.openxmlformats.org/officeDocument/2006/relationships/hyperlink" Target="https://help.blackboard.com/Learn/Instructor/Ultra/Interact/Discussions/Discussion_Forums_And_Threads_Conversion" TargetMode="External"/><Relationship Id="rId10" Type="http://schemas.openxmlformats.org/officeDocument/2006/relationships/image" Target="../media/image35.svg"/><Relationship Id="rId19" Type="http://schemas.openxmlformats.org/officeDocument/2006/relationships/slide" Target="slide38.xml"/><Relationship Id="rId4" Type="http://schemas.openxmlformats.org/officeDocument/2006/relationships/image" Target="../media/image122.svg"/><Relationship Id="rId9" Type="http://schemas.openxmlformats.org/officeDocument/2006/relationships/image" Target="../media/image27.png"/><Relationship Id="rId14" Type="http://schemas.openxmlformats.org/officeDocument/2006/relationships/image" Target="../media/image99.png"/><Relationship Id="rId22" Type="http://schemas.openxmlformats.org/officeDocument/2006/relationships/hyperlink" Target="https://help.blackboard.com/Learn/Instructor/Ultra/Interact/Discussions/Create_Discussions#Create" TargetMode="External"/></Relationships>
</file>

<file path=ppt/slides/_rels/slide37.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20.xml"/><Relationship Id="rId3" Type="http://schemas.openxmlformats.org/officeDocument/2006/relationships/image" Target="../media/image68.png"/><Relationship Id="rId7" Type="http://schemas.openxmlformats.org/officeDocument/2006/relationships/image" Target="../media/image36.svg"/><Relationship Id="rId12" Type="http://schemas.openxmlformats.org/officeDocument/2006/relationships/image" Target="../media/image101.svg"/><Relationship Id="rId2" Type="http://schemas.openxmlformats.org/officeDocument/2006/relationships/notesSlide" Target="../notesSlides/notesSlide16.xml"/><Relationship Id="rId16" Type="http://schemas.openxmlformats.org/officeDocument/2006/relationships/slide" Target="slide51.xml"/><Relationship Id="rId1" Type="http://schemas.openxmlformats.org/officeDocument/2006/relationships/slideLayout" Target="../slideLayouts/slideLayout7.xml"/><Relationship Id="rId6" Type="http://schemas.openxmlformats.org/officeDocument/2006/relationships/image" Target="../media/image29.png"/><Relationship Id="rId11" Type="http://schemas.openxmlformats.org/officeDocument/2006/relationships/image" Target="../media/image5.png"/><Relationship Id="rId5" Type="http://schemas.openxmlformats.org/officeDocument/2006/relationships/image" Target="../media/image35.svg"/><Relationship Id="rId15" Type="http://schemas.openxmlformats.org/officeDocument/2006/relationships/slide" Target="slide46.xml"/><Relationship Id="rId10" Type="http://schemas.openxmlformats.org/officeDocument/2006/relationships/image" Target="../media/image100.svg"/><Relationship Id="rId4" Type="http://schemas.openxmlformats.org/officeDocument/2006/relationships/image" Target="../media/image27.png"/><Relationship Id="rId9" Type="http://schemas.openxmlformats.org/officeDocument/2006/relationships/image" Target="../media/image99.png"/><Relationship Id="rId14" Type="http://schemas.openxmlformats.org/officeDocument/2006/relationships/slide" Target="slide38.xml"/></Relationships>
</file>

<file path=ppt/slides/_rels/slide38.xml.rels><?xml version="1.0" encoding="UTF-8" standalone="yes"?>
<Relationships xmlns="http://schemas.openxmlformats.org/package/2006/relationships"><Relationship Id="rId3" Type="http://schemas.openxmlformats.org/officeDocument/2006/relationships/hyperlink" Target="https://vimeo.com/954368690?share=copy" TargetMode="External"/><Relationship Id="rId2" Type="http://schemas.openxmlformats.org/officeDocument/2006/relationships/image" Target="../media/image127.jpe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8" Type="http://schemas.openxmlformats.org/officeDocument/2006/relationships/image" Target="../media/image99.png"/><Relationship Id="rId13" Type="http://schemas.openxmlformats.org/officeDocument/2006/relationships/image" Target="../media/image128.png"/><Relationship Id="rId3" Type="http://schemas.openxmlformats.org/officeDocument/2006/relationships/image" Target="../media/image27.png"/><Relationship Id="rId7" Type="http://schemas.openxmlformats.org/officeDocument/2006/relationships/slide" Target="slide4.xml"/><Relationship Id="rId12" Type="http://schemas.openxmlformats.org/officeDocument/2006/relationships/slide" Target="slide20.xml"/><Relationship Id="rId17" Type="http://schemas.openxmlformats.org/officeDocument/2006/relationships/slide" Target="slide51.xml"/><Relationship Id="rId2" Type="http://schemas.openxmlformats.org/officeDocument/2006/relationships/image" Target="../media/image26.png"/><Relationship Id="rId16" Type="http://schemas.openxmlformats.org/officeDocument/2006/relationships/slide" Target="slide46.xml"/><Relationship Id="rId1" Type="http://schemas.openxmlformats.org/officeDocument/2006/relationships/slideLayout" Target="../slideLayouts/slideLayout7.xml"/><Relationship Id="rId6" Type="http://schemas.openxmlformats.org/officeDocument/2006/relationships/image" Target="../media/image36.svg"/><Relationship Id="rId11" Type="http://schemas.openxmlformats.org/officeDocument/2006/relationships/image" Target="../media/image101.svg"/><Relationship Id="rId5" Type="http://schemas.openxmlformats.org/officeDocument/2006/relationships/image" Target="../media/image29.png"/><Relationship Id="rId15" Type="http://schemas.openxmlformats.org/officeDocument/2006/relationships/slide" Target="slide38.xml"/><Relationship Id="rId10" Type="http://schemas.openxmlformats.org/officeDocument/2006/relationships/image" Target="../media/image5.png"/><Relationship Id="rId4" Type="http://schemas.openxmlformats.org/officeDocument/2006/relationships/image" Target="../media/image35.svg"/><Relationship Id="rId9" Type="http://schemas.openxmlformats.org/officeDocument/2006/relationships/image" Target="../media/image100.svg"/><Relationship Id="rId14" Type="http://schemas.openxmlformats.org/officeDocument/2006/relationships/image" Target="../media/image129.svg"/></Relationships>
</file>

<file path=ppt/slides/_rels/slide40.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5.png"/><Relationship Id="rId18" Type="http://schemas.openxmlformats.org/officeDocument/2006/relationships/slide" Target="slide38.xml"/><Relationship Id="rId3" Type="http://schemas.openxmlformats.org/officeDocument/2006/relationships/image" Target="../media/image34.png"/><Relationship Id="rId7" Type="http://schemas.openxmlformats.org/officeDocument/2006/relationships/image" Target="../media/image35.svg"/><Relationship Id="rId12" Type="http://schemas.openxmlformats.org/officeDocument/2006/relationships/image" Target="../media/image100.svg"/><Relationship Id="rId17" Type="http://schemas.openxmlformats.org/officeDocument/2006/relationships/image" Target="../media/image129.svg"/><Relationship Id="rId2" Type="http://schemas.openxmlformats.org/officeDocument/2006/relationships/image" Target="../media/image26.png"/><Relationship Id="rId16" Type="http://schemas.openxmlformats.org/officeDocument/2006/relationships/image" Target="../media/image128.png"/><Relationship Id="rId20" Type="http://schemas.openxmlformats.org/officeDocument/2006/relationships/slide" Target="slide51.xml"/><Relationship Id="rId1" Type="http://schemas.openxmlformats.org/officeDocument/2006/relationships/slideLayout" Target="../slideLayouts/slideLayout7.xml"/><Relationship Id="rId6" Type="http://schemas.openxmlformats.org/officeDocument/2006/relationships/image" Target="../media/image27.png"/><Relationship Id="rId11" Type="http://schemas.openxmlformats.org/officeDocument/2006/relationships/image" Target="../media/image99.png"/><Relationship Id="rId5" Type="http://schemas.openxmlformats.org/officeDocument/2006/relationships/image" Target="../media/image131.png"/><Relationship Id="rId15" Type="http://schemas.openxmlformats.org/officeDocument/2006/relationships/slide" Target="slide20.xml"/><Relationship Id="rId10" Type="http://schemas.openxmlformats.org/officeDocument/2006/relationships/slide" Target="slide4.xml"/><Relationship Id="rId19" Type="http://schemas.openxmlformats.org/officeDocument/2006/relationships/slide" Target="slide46.xml"/><Relationship Id="rId4" Type="http://schemas.openxmlformats.org/officeDocument/2006/relationships/image" Target="../media/image130.png"/><Relationship Id="rId9" Type="http://schemas.openxmlformats.org/officeDocument/2006/relationships/image" Target="../media/image36.svg"/><Relationship Id="rId14" Type="http://schemas.openxmlformats.org/officeDocument/2006/relationships/image" Target="../media/image101.svg"/></Relationships>
</file>

<file path=ppt/slides/_rels/slide41.xml.rels><?xml version="1.0" encoding="UTF-8" standalone="yes"?>
<Relationships xmlns="http://schemas.openxmlformats.org/package/2006/relationships"><Relationship Id="rId8" Type="http://schemas.openxmlformats.org/officeDocument/2006/relationships/image" Target="../media/image36.svg"/><Relationship Id="rId13" Type="http://schemas.openxmlformats.org/officeDocument/2006/relationships/image" Target="../media/image101.svg"/><Relationship Id="rId18" Type="http://schemas.openxmlformats.org/officeDocument/2006/relationships/slide" Target="slide46.xml"/><Relationship Id="rId3" Type="http://schemas.openxmlformats.org/officeDocument/2006/relationships/image" Target="../media/image132.png"/><Relationship Id="rId7" Type="http://schemas.openxmlformats.org/officeDocument/2006/relationships/image" Target="../media/image29.png"/><Relationship Id="rId12" Type="http://schemas.openxmlformats.org/officeDocument/2006/relationships/image" Target="../media/image5.png"/><Relationship Id="rId17" Type="http://schemas.openxmlformats.org/officeDocument/2006/relationships/slide" Target="slide38.xml"/><Relationship Id="rId2" Type="http://schemas.openxmlformats.org/officeDocument/2006/relationships/image" Target="../media/image68.png"/><Relationship Id="rId16" Type="http://schemas.openxmlformats.org/officeDocument/2006/relationships/image" Target="../media/image129.svg"/><Relationship Id="rId1" Type="http://schemas.openxmlformats.org/officeDocument/2006/relationships/slideLayout" Target="../slideLayouts/slideLayout7.xml"/><Relationship Id="rId6" Type="http://schemas.openxmlformats.org/officeDocument/2006/relationships/image" Target="../media/image35.svg"/><Relationship Id="rId11" Type="http://schemas.openxmlformats.org/officeDocument/2006/relationships/image" Target="../media/image100.svg"/><Relationship Id="rId5" Type="http://schemas.openxmlformats.org/officeDocument/2006/relationships/image" Target="../media/image27.png"/><Relationship Id="rId15" Type="http://schemas.openxmlformats.org/officeDocument/2006/relationships/image" Target="../media/image128.png"/><Relationship Id="rId10" Type="http://schemas.openxmlformats.org/officeDocument/2006/relationships/image" Target="../media/image99.png"/><Relationship Id="rId19" Type="http://schemas.openxmlformats.org/officeDocument/2006/relationships/slide" Target="slide51.xml"/><Relationship Id="rId4" Type="http://schemas.openxmlformats.org/officeDocument/2006/relationships/image" Target="../media/image133.png"/><Relationship Id="rId9" Type="http://schemas.openxmlformats.org/officeDocument/2006/relationships/slide" Target="slide4.xml"/><Relationship Id="rId14" Type="http://schemas.openxmlformats.org/officeDocument/2006/relationships/slide" Target="slide20.xml"/></Relationships>
</file>

<file path=ppt/slides/_rels/slide42.xml.rels><?xml version="1.0" encoding="UTF-8" standalone="yes"?>
<Relationships xmlns="http://schemas.openxmlformats.org/package/2006/relationships"><Relationship Id="rId13" Type="http://schemas.openxmlformats.org/officeDocument/2006/relationships/image" Target="../media/image87.svg"/><Relationship Id="rId18" Type="http://schemas.openxmlformats.org/officeDocument/2006/relationships/image" Target="../media/image48.png"/><Relationship Id="rId26" Type="http://schemas.openxmlformats.org/officeDocument/2006/relationships/image" Target="../media/image29.png"/><Relationship Id="rId21" Type="http://schemas.openxmlformats.org/officeDocument/2006/relationships/image" Target="../media/image15.png"/><Relationship Id="rId34" Type="http://schemas.openxmlformats.org/officeDocument/2006/relationships/image" Target="../media/image128.png"/><Relationship Id="rId7" Type="http://schemas.openxmlformats.org/officeDocument/2006/relationships/image" Target="../media/image72.svg"/><Relationship Id="rId12" Type="http://schemas.openxmlformats.org/officeDocument/2006/relationships/image" Target="../media/image86.png"/><Relationship Id="rId17" Type="http://schemas.openxmlformats.org/officeDocument/2006/relationships/image" Target="../media/image137.svg"/><Relationship Id="rId25" Type="http://schemas.openxmlformats.org/officeDocument/2006/relationships/image" Target="../media/image35.svg"/><Relationship Id="rId33" Type="http://schemas.openxmlformats.org/officeDocument/2006/relationships/slide" Target="slide20.xml"/><Relationship Id="rId38" Type="http://schemas.openxmlformats.org/officeDocument/2006/relationships/slide" Target="slide51.xml"/><Relationship Id="rId2" Type="http://schemas.openxmlformats.org/officeDocument/2006/relationships/notesSlide" Target="../notesSlides/notesSlide17.xml"/><Relationship Id="rId16" Type="http://schemas.openxmlformats.org/officeDocument/2006/relationships/image" Target="../media/image136.png"/><Relationship Id="rId20" Type="http://schemas.openxmlformats.org/officeDocument/2006/relationships/image" Target="../media/image138.png"/><Relationship Id="rId29" Type="http://schemas.openxmlformats.org/officeDocument/2006/relationships/image" Target="../media/image99.png"/><Relationship Id="rId1" Type="http://schemas.openxmlformats.org/officeDocument/2006/relationships/slideLayout" Target="../slideLayouts/slideLayout7.xml"/><Relationship Id="rId6" Type="http://schemas.openxmlformats.org/officeDocument/2006/relationships/image" Target="../media/image71.png"/><Relationship Id="rId11" Type="http://schemas.openxmlformats.org/officeDocument/2006/relationships/image" Target="../media/image76.svg"/><Relationship Id="rId24" Type="http://schemas.openxmlformats.org/officeDocument/2006/relationships/image" Target="../media/image27.png"/><Relationship Id="rId32" Type="http://schemas.openxmlformats.org/officeDocument/2006/relationships/image" Target="../media/image101.svg"/><Relationship Id="rId37" Type="http://schemas.openxmlformats.org/officeDocument/2006/relationships/slide" Target="slide46.xml"/><Relationship Id="rId5" Type="http://schemas.openxmlformats.org/officeDocument/2006/relationships/image" Target="../media/image70.svg"/><Relationship Id="rId15" Type="http://schemas.openxmlformats.org/officeDocument/2006/relationships/image" Target="../media/image135.png"/><Relationship Id="rId23" Type="http://schemas.openxmlformats.org/officeDocument/2006/relationships/hyperlink" Target="https://help.blackboard.com/Learn/Instructor/Ultra/Course_Content/Create_Content/Add_Content_From_External_Sources" TargetMode="External"/><Relationship Id="rId28" Type="http://schemas.openxmlformats.org/officeDocument/2006/relationships/slide" Target="slide4.xml"/><Relationship Id="rId36" Type="http://schemas.openxmlformats.org/officeDocument/2006/relationships/slide" Target="slide38.xml"/><Relationship Id="rId10" Type="http://schemas.openxmlformats.org/officeDocument/2006/relationships/image" Target="../media/image75.png"/><Relationship Id="rId19" Type="http://schemas.openxmlformats.org/officeDocument/2006/relationships/image" Target="../media/image49.svg"/><Relationship Id="rId31" Type="http://schemas.openxmlformats.org/officeDocument/2006/relationships/image" Target="../media/image5.png"/><Relationship Id="rId4" Type="http://schemas.openxmlformats.org/officeDocument/2006/relationships/image" Target="../media/image69.png"/><Relationship Id="rId9" Type="http://schemas.openxmlformats.org/officeDocument/2006/relationships/image" Target="../media/image74.svg"/><Relationship Id="rId14" Type="http://schemas.openxmlformats.org/officeDocument/2006/relationships/image" Target="../media/image134.png"/><Relationship Id="rId22" Type="http://schemas.openxmlformats.org/officeDocument/2006/relationships/image" Target="../media/image16.svg"/><Relationship Id="rId27" Type="http://schemas.openxmlformats.org/officeDocument/2006/relationships/image" Target="../media/image36.svg"/><Relationship Id="rId30" Type="http://schemas.openxmlformats.org/officeDocument/2006/relationships/image" Target="../media/image100.svg"/><Relationship Id="rId35" Type="http://schemas.openxmlformats.org/officeDocument/2006/relationships/image" Target="../media/image129.svg"/><Relationship Id="rId8" Type="http://schemas.openxmlformats.org/officeDocument/2006/relationships/image" Target="../media/image73.png"/><Relationship Id="rId3" Type="http://schemas.openxmlformats.org/officeDocument/2006/relationships/image" Target="../media/image68.png"/></Relationships>
</file>

<file path=ppt/slides/_rels/slide43.xml.rels><?xml version="1.0" encoding="UTF-8" standalone="yes"?>
<Relationships xmlns="http://schemas.openxmlformats.org/package/2006/relationships"><Relationship Id="rId8" Type="http://schemas.openxmlformats.org/officeDocument/2006/relationships/image" Target="../media/image70.svg"/><Relationship Id="rId13" Type="http://schemas.openxmlformats.org/officeDocument/2006/relationships/image" Target="../media/image27.png"/><Relationship Id="rId18" Type="http://schemas.openxmlformats.org/officeDocument/2006/relationships/image" Target="../media/image99.png"/><Relationship Id="rId26" Type="http://schemas.openxmlformats.org/officeDocument/2006/relationships/slide" Target="slide46.xml"/><Relationship Id="rId3" Type="http://schemas.openxmlformats.org/officeDocument/2006/relationships/image" Target="../media/image139.png"/><Relationship Id="rId21" Type="http://schemas.openxmlformats.org/officeDocument/2006/relationships/image" Target="../media/image101.svg"/><Relationship Id="rId7" Type="http://schemas.openxmlformats.org/officeDocument/2006/relationships/image" Target="../media/image69.png"/><Relationship Id="rId12" Type="http://schemas.openxmlformats.org/officeDocument/2006/relationships/image" Target="../media/image87.svg"/><Relationship Id="rId17" Type="http://schemas.openxmlformats.org/officeDocument/2006/relationships/slide" Target="slide4.xml"/><Relationship Id="rId25" Type="http://schemas.openxmlformats.org/officeDocument/2006/relationships/slide" Target="slide38.xml"/><Relationship Id="rId2" Type="http://schemas.openxmlformats.org/officeDocument/2006/relationships/image" Target="../media/image68.png"/><Relationship Id="rId16" Type="http://schemas.openxmlformats.org/officeDocument/2006/relationships/image" Target="../media/image36.svg"/><Relationship Id="rId20"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42.svg"/><Relationship Id="rId11" Type="http://schemas.openxmlformats.org/officeDocument/2006/relationships/image" Target="../media/image86.png"/><Relationship Id="rId24" Type="http://schemas.openxmlformats.org/officeDocument/2006/relationships/image" Target="../media/image129.svg"/><Relationship Id="rId5" Type="http://schemas.openxmlformats.org/officeDocument/2006/relationships/image" Target="../media/image141.png"/><Relationship Id="rId15" Type="http://schemas.openxmlformats.org/officeDocument/2006/relationships/image" Target="../media/image29.png"/><Relationship Id="rId23" Type="http://schemas.openxmlformats.org/officeDocument/2006/relationships/image" Target="../media/image128.png"/><Relationship Id="rId10" Type="http://schemas.openxmlformats.org/officeDocument/2006/relationships/image" Target="../media/image72.svg"/><Relationship Id="rId19" Type="http://schemas.openxmlformats.org/officeDocument/2006/relationships/image" Target="../media/image100.svg"/><Relationship Id="rId4" Type="http://schemas.openxmlformats.org/officeDocument/2006/relationships/image" Target="../media/image140.png"/><Relationship Id="rId9" Type="http://schemas.openxmlformats.org/officeDocument/2006/relationships/image" Target="../media/image71.png"/><Relationship Id="rId14" Type="http://schemas.openxmlformats.org/officeDocument/2006/relationships/image" Target="../media/image35.svg"/><Relationship Id="rId22" Type="http://schemas.openxmlformats.org/officeDocument/2006/relationships/slide" Target="slide20.xml"/><Relationship Id="rId27" Type="http://schemas.openxmlformats.org/officeDocument/2006/relationships/slide" Target="slide51.xml"/></Relationships>
</file>

<file path=ppt/slides/_rels/slide44.xml.rels><?xml version="1.0" encoding="UTF-8" standalone="yes"?>
<Relationships xmlns="http://schemas.openxmlformats.org/package/2006/relationships"><Relationship Id="rId8" Type="http://schemas.openxmlformats.org/officeDocument/2006/relationships/image" Target="../media/image99.png"/><Relationship Id="rId13" Type="http://schemas.openxmlformats.org/officeDocument/2006/relationships/image" Target="../media/image128.png"/><Relationship Id="rId3" Type="http://schemas.openxmlformats.org/officeDocument/2006/relationships/image" Target="../media/image27.png"/><Relationship Id="rId7" Type="http://schemas.openxmlformats.org/officeDocument/2006/relationships/slide" Target="slide4.xml"/><Relationship Id="rId12" Type="http://schemas.openxmlformats.org/officeDocument/2006/relationships/slide" Target="slide20.xml"/><Relationship Id="rId17" Type="http://schemas.openxmlformats.org/officeDocument/2006/relationships/slide" Target="slide51.xml"/><Relationship Id="rId2" Type="http://schemas.openxmlformats.org/officeDocument/2006/relationships/image" Target="../media/image26.png"/><Relationship Id="rId16" Type="http://schemas.openxmlformats.org/officeDocument/2006/relationships/slide" Target="slide46.xml"/><Relationship Id="rId1" Type="http://schemas.openxmlformats.org/officeDocument/2006/relationships/slideLayout" Target="../slideLayouts/slideLayout7.xml"/><Relationship Id="rId6" Type="http://schemas.openxmlformats.org/officeDocument/2006/relationships/image" Target="../media/image36.svg"/><Relationship Id="rId11" Type="http://schemas.openxmlformats.org/officeDocument/2006/relationships/image" Target="../media/image101.svg"/><Relationship Id="rId5" Type="http://schemas.openxmlformats.org/officeDocument/2006/relationships/image" Target="../media/image29.png"/><Relationship Id="rId15" Type="http://schemas.openxmlformats.org/officeDocument/2006/relationships/slide" Target="slide38.xml"/><Relationship Id="rId10" Type="http://schemas.openxmlformats.org/officeDocument/2006/relationships/image" Target="../media/image5.png"/><Relationship Id="rId4" Type="http://schemas.openxmlformats.org/officeDocument/2006/relationships/image" Target="../media/image35.svg"/><Relationship Id="rId9" Type="http://schemas.openxmlformats.org/officeDocument/2006/relationships/image" Target="../media/image100.svg"/><Relationship Id="rId14" Type="http://schemas.openxmlformats.org/officeDocument/2006/relationships/image" Target="../media/image129.svg"/></Relationships>
</file>

<file path=ppt/slides/_rels/slide45.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20.xml"/><Relationship Id="rId18" Type="http://schemas.openxmlformats.org/officeDocument/2006/relationships/slide" Target="slide51.xml"/><Relationship Id="rId3" Type="http://schemas.openxmlformats.org/officeDocument/2006/relationships/hyperlink" Target="https://help.blackboard.com/Learn/Instructor/Ultra/Course_Content/Create_Content/AI_Design_Assistant" TargetMode="External"/><Relationship Id="rId7" Type="http://schemas.openxmlformats.org/officeDocument/2006/relationships/image" Target="../media/image36.svg"/><Relationship Id="rId12" Type="http://schemas.openxmlformats.org/officeDocument/2006/relationships/image" Target="../media/image101.svg"/><Relationship Id="rId17" Type="http://schemas.openxmlformats.org/officeDocument/2006/relationships/slide" Target="slide46.xml"/><Relationship Id="rId2" Type="http://schemas.openxmlformats.org/officeDocument/2006/relationships/hyperlink" Target="https://community.anthology.com/home" TargetMode="External"/><Relationship Id="rId16" Type="http://schemas.openxmlformats.org/officeDocument/2006/relationships/slide" Target="slide38.xml"/><Relationship Id="rId1" Type="http://schemas.openxmlformats.org/officeDocument/2006/relationships/slideLayout" Target="../slideLayouts/slideLayout7.xml"/><Relationship Id="rId6" Type="http://schemas.openxmlformats.org/officeDocument/2006/relationships/image" Target="../media/image29.png"/><Relationship Id="rId11" Type="http://schemas.openxmlformats.org/officeDocument/2006/relationships/image" Target="../media/image5.png"/><Relationship Id="rId5" Type="http://schemas.openxmlformats.org/officeDocument/2006/relationships/image" Target="../media/image35.svg"/><Relationship Id="rId15" Type="http://schemas.openxmlformats.org/officeDocument/2006/relationships/image" Target="../media/image129.svg"/><Relationship Id="rId10" Type="http://schemas.openxmlformats.org/officeDocument/2006/relationships/image" Target="../media/image100.svg"/><Relationship Id="rId4" Type="http://schemas.openxmlformats.org/officeDocument/2006/relationships/image" Target="../media/image27.png"/><Relationship Id="rId9" Type="http://schemas.openxmlformats.org/officeDocument/2006/relationships/image" Target="../media/image99.png"/><Relationship Id="rId14" Type="http://schemas.openxmlformats.org/officeDocument/2006/relationships/image" Target="../media/image128.png"/></Relationships>
</file>

<file path=ppt/slides/_rels/slide46.xml.rels><?xml version="1.0" encoding="UTF-8" standalone="yes"?>
<Relationships xmlns="http://schemas.openxmlformats.org/package/2006/relationships"><Relationship Id="rId3" Type="http://schemas.openxmlformats.org/officeDocument/2006/relationships/hyperlink" Target="https://vimeo.com/954367713?share=copy" TargetMode="External"/><Relationship Id="rId2" Type="http://schemas.openxmlformats.org/officeDocument/2006/relationships/image" Target="../media/image143.jpe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47.xml.rels><?xml version="1.0" encoding="UTF-8" standalone="yes"?>
<Relationships xmlns="http://schemas.openxmlformats.org/package/2006/relationships"><Relationship Id="rId8" Type="http://schemas.openxmlformats.org/officeDocument/2006/relationships/image" Target="../media/image99.png"/><Relationship Id="rId13" Type="http://schemas.openxmlformats.org/officeDocument/2006/relationships/image" Target="../media/image128.png"/><Relationship Id="rId3" Type="http://schemas.openxmlformats.org/officeDocument/2006/relationships/image" Target="../media/image27.png"/><Relationship Id="rId7" Type="http://schemas.openxmlformats.org/officeDocument/2006/relationships/slide" Target="slide4.xml"/><Relationship Id="rId12" Type="http://schemas.openxmlformats.org/officeDocument/2006/relationships/slide" Target="slide20.xml"/><Relationship Id="rId17" Type="http://schemas.openxmlformats.org/officeDocument/2006/relationships/slide" Target="slide51.xml"/><Relationship Id="rId2" Type="http://schemas.openxmlformats.org/officeDocument/2006/relationships/image" Target="../media/image26.png"/><Relationship Id="rId16" Type="http://schemas.openxmlformats.org/officeDocument/2006/relationships/slide" Target="slide46.xml"/><Relationship Id="rId1" Type="http://schemas.openxmlformats.org/officeDocument/2006/relationships/slideLayout" Target="../slideLayouts/slideLayout7.xml"/><Relationship Id="rId6" Type="http://schemas.openxmlformats.org/officeDocument/2006/relationships/image" Target="../media/image36.svg"/><Relationship Id="rId11" Type="http://schemas.openxmlformats.org/officeDocument/2006/relationships/image" Target="../media/image101.svg"/><Relationship Id="rId5" Type="http://schemas.openxmlformats.org/officeDocument/2006/relationships/image" Target="../media/image29.png"/><Relationship Id="rId15" Type="http://schemas.openxmlformats.org/officeDocument/2006/relationships/slide" Target="slide38.xml"/><Relationship Id="rId10" Type="http://schemas.openxmlformats.org/officeDocument/2006/relationships/image" Target="../media/image5.png"/><Relationship Id="rId4" Type="http://schemas.openxmlformats.org/officeDocument/2006/relationships/image" Target="../media/image35.svg"/><Relationship Id="rId9" Type="http://schemas.openxmlformats.org/officeDocument/2006/relationships/image" Target="../media/image100.svg"/><Relationship Id="rId14" Type="http://schemas.openxmlformats.org/officeDocument/2006/relationships/image" Target="../media/image129.svg"/></Relationships>
</file>

<file path=ppt/slides/_rels/slide48.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99.png"/><Relationship Id="rId18" Type="http://schemas.openxmlformats.org/officeDocument/2006/relationships/image" Target="../media/image128.png"/><Relationship Id="rId3" Type="http://schemas.openxmlformats.org/officeDocument/2006/relationships/image" Target="../media/image144.png"/><Relationship Id="rId21" Type="http://schemas.openxmlformats.org/officeDocument/2006/relationships/slide" Target="slide46.xml"/><Relationship Id="rId7" Type="http://schemas.openxmlformats.org/officeDocument/2006/relationships/image" Target="../media/image146.png"/><Relationship Id="rId12" Type="http://schemas.openxmlformats.org/officeDocument/2006/relationships/slide" Target="slide4.xml"/><Relationship Id="rId17" Type="http://schemas.openxmlformats.org/officeDocument/2006/relationships/slide" Target="slide20.xml"/><Relationship Id="rId2" Type="http://schemas.openxmlformats.org/officeDocument/2006/relationships/image" Target="../media/image26.png"/><Relationship Id="rId16" Type="http://schemas.openxmlformats.org/officeDocument/2006/relationships/image" Target="../media/image101.svg"/><Relationship Id="rId20" Type="http://schemas.openxmlformats.org/officeDocument/2006/relationships/slide" Target="slide38.xml"/><Relationship Id="rId1" Type="http://schemas.openxmlformats.org/officeDocument/2006/relationships/slideLayout" Target="../slideLayouts/slideLayout7.xml"/><Relationship Id="rId6" Type="http://schemas.openxmlformats.org/officeDocument/2006/relationships/image" Target="../media/image142.svg"/><Relationship Id="rId11" Type="http://schemas.openxmlformats.org/officeDocument/2006/relationships/image" Target="../media/image36.svg"/><Relationship Id="rId5" Type="http://schemas.openxmlformats.org/officeDocument/2006/relationships/image" Target="../media/image141.png"/><Relationship Id="rId15" Type="http://schemas.openxmlformats.org/officeDocument/2006/relationships/image" Target="../media/image5.png"/><Relationship Id="rId10" Type="http://schemas.openxmlformats.org/officeDocument/2006/relationships/image" Target="../media/image29.png"/><Relationship Id="rId19" Type="http://schemas.openxmlformats.org/officeDocument/2006/relationships/image" Target="../media/image129.svg"/><Relationship Id="rId4" Type="http://schemas.openxmlformats.org/officeDocument/2006/relationships/image" Target="../media/image145.png"/><Relationship Id="rId9" Type="http://schemas.openxmlformats.org/officeDocument/2006/relationships/image" Target="../media/image35.svg"/><Relationship Id="rId14" Type="http://schemas.openxmlformats.org/officeDocument/2006/relationships/image" Target="../media/image100.svg"/><Relationship Id="rId22" Type="http://schemas.openxmlformats.org/officeDocument/2006/relationships/slide" Target="slide51.xml"/></Relationships>
</file>

<file path=ppt/slides/_rels/slide49.xml.rels><?xml version="1.0" encoding="UTF-8" standalone="yes"?>
<Relationships xmlns="http://schemas.openxmlformats.org/package/2006/relationships"><Relationship Id="rId8" Type="http://schemas.openxmlformats.org/officeDocument/2006/relationships/image" Target="../media/image150.svg"/><Relationship Id="rId13" Type="http://schemas.openxmlformats.org/officeDocument/2006/relationships/image" Target="../media/image36.svg"/><Relationship Id="rId18" Type="http://schemas.openxmlformats.org/officeDocument/2006/relationships/image" Target="../media/image101.svg"/><Relationship Id="rId3" Type="http://schemas.openxmlformats.org/officeDocument/2006/relationships/image" Target="../media/image147.png"/><Relationship Id="rId21" Type="http://schemas.openxmlformats.org/officeDocument/2006/relationships/image" Target="../media/image129.svg"/><Relationship Id="rId7" Type="http://schemas.openxmlformats.org/officeDocument/2006/relationships/image" Target="../media/image149.png"/><Relationship Id="rId12" Type="http://schemas.openxmlformats.org/officeDocument/2006/relationships/image" Target="../media/image29.png"/><Relationship Id="rId17" Type="http://schemas.openxmlformats.org/officeDocument/2006/relationships/image" Target="../media/image5.png"/><Relationship Id="rId2" Type="http://schemas.openxmlformats.org/officeDocument/2006/relationships/image" Target="../media/image56.png"/><Relationship Id="rId16" Type="http://schemas.openxmlformats.org/officeDocument/2006/relationships/image" Target="../media/image100.svg"/><Relationship Id="rId20" Type="http://schemas.openxmlformats.org/officeDocument/2006/relationships/image" Target="../media/image128.png"/><Relationship Id="rId1" Type="http://schemas.openxmlformats.org/officeDocument/2006/relationships/slideLayout" Target="../slideLayouts/slideLayout7.xml"/><Relationship Id="rId6" Type="http://schemas.openxmlformats.org/officeDocument/2006/relationships/image" Target="../media/image142.svg"/><Relationship Id="rId11" Type="http://schemas.openxmlformats.org/officeDocument/2006/relationships/image" Target="../media/image35.svg"/><Relationship Id="rId24" Type="http://schemas.openxmlformats.org/officeDocument/2006/relationships/slide" Target="slide51.xml"/><Relationship Id="rId5" Type="http://schemas.openxmlformats.org/officeDocument/2006/relationships/image" Target="../media/image141.png"/><Relationship Id="rId15" Type="http://schemas.openxmlformats.org/officeDocument/2006/relationships/image" Target="../media/image99.png"/><Relationship Id="rId23" Type="http://schemas.openxmlformats.org/officeDocument/2006/relationships/slide" Target="slide46.xml"/><Relationship Id="rId10" Type="http://schemas.openxmlformats.org/officeDocument/2006/relationships/image" Target="../media/image27.png"/><Relationship Id="rId19" Type="http://schemas.openxmlformats.org/officeDocument/2006/relationships/slide" Target="slide20.xml"/><Relationship Id="rId4" Type="http://schemas.openxmlformats.org/officeDocument/2006/relationships/image" Target="../media/image148.jpeg"/><Relationship Id="rId9" Type="http://schemas.openxmlformats.org/officeDocument/2006/relationships/image" Target="../media/image151.png"/><Relationship Id="rId14" Type="http://schemas.openxmlformats.org/officeDocument/2006/relationships/slide" Target="slide4.xml"/><Relationship Id="rId22" Type="http://schemas.openxmlformats.org/officeDocument/2006/relationships/slide" Target="slide38.xml"/></Relationships>
</file>

<file path=ppt/slides/_rels/slide50.xml.rels><?xml version="1.0" encoding="UTF-8" standalone="yes"?>
<Relationships xmlns="http://schemas.openxmlformats.org/package/2006/relationships"><Relationship Id="rId13" Type="http://schemas.openxmlformats.org/officeDocument/2006/relationships/image" Target="../media/image155.svg"/><Relationship Id="rId18" Type="http://schemas.openxmlformats.org/officeDocument/2006/relationships/image" Target="../media/image160.png"/><Relationship Id="rId26" Type="http://schemas.openxmlformats.org/officeDocument/2006/relationships/image" Target="../media/image27.png"/><Relationship Id="rId39" Type="http://schemas.openxmlformats.org/officeDocument/2006/relationships/slide" Target="slide46.xml"/><Relationship Id="rId21" Type="http://schemas.openxmlformats.org/officeDocument/2006/relationships/image" Target="../media/image163.svg"/><Relationship Id="rId34" Type="http://schemas.openxmlformats.org/officeDocument/2006/relationships/image" Target="../media/image101.svg"/><Relationship Id="rId7" Type="http://schemas.openxmlformats.org/officeDocument/2006/relationships/hyperlink" Target="https://help.blackboard.com/Learn/Instructor/Ultra/Courses/Course_Settings" TargetMode="External"/><Relationship Id="rId12" Type="http://schemas.openxmlformats.org/officeDocument/2006/relationships/image" Target="../media/image154.png"/><Relationship Id="rId17" Type="http://schemas.openxmlformats.org/officeDocument/2006/relationships/image" Target="../media/image159.svg"/><Relationship Id="rId25" Type="http://schemas.openxmlformats.org/officeDocument/2006/relationships/image" Target="../media/image167.svg"/><Relationship Id="rId33" Type="http://schemas.openxmlformats.org/officeDocument/2006/relationships/image" Target="../media/image5.png"/><Relationship Id="rId38" Type="http://schemas.openxmlformats.org/officeDocument/2006/relationships/slide" Target="slide38.xml"/><Relationship Id="rId2" Type="http://schemas.openxmlformats.org/officeDocument/2006/relationships/image" Target="../media/image152.png"/><Relationship Id="rId16" Type="http://schemas.openxmlformats.org/officeDocument/2006/relationships/image" Target="../media/image158.png"/><Relationship Id="rId20" Type="http://schemas.openxmlformats.org/officeDocument/2006/relationships/image" Target="../media/image162.png"/><Relationship Id="rId29" Type="http://schemas.openxmlformats.org/officeDocument/2006/relationships/image" Target="../media/image36.svg"/><Relationship Id="rId1" Type="http://schemas.openxmlformats.org/officeDocument/2006/relationships/slideLayout" Target="../slideLayouts/slideLayout7.xml"/><Relationship Id="rId6" Type="http://schemas.openxmlformats.org/officeDocument/2006/relationships/hyperlink" Target="https://help.blackboard.com/Learn/Instructor/Ultra/Course_Content/Create_Content/Create_Course_Materials/Create_Content_Items_or_Documents" TargetMode="External"/><Relationship Id="rId11" Type="http://schemas.openxmlformats.org/officeDocument/2006/relationships/hyperlink" Target="https://help.blackboard.com/Learn/Instructor/Ultra/Tests_Pools_Surveys/Create_Tests_and_Surveys" TargetMode="External"/><Relationship Id="rId24" Type="http://schemas.openxmlformats.org/officeDocument/2006/relationships/image" Target="../media/image166.png"/><Relationship Id="rId32" Type="http://schemas.openxmlformats.org/officeDocument/2006/relationships/image" Target="../media/image100.svg"/><Relationship Id="rId37" Type="http://schemas.openxmlformats.org/officeDocument/2006/relationships/image" Target="../media/image129.svg"/><Relationship Id="rId40" Type="http://schemas.openxmlformats.org/officeDocument/2006/relationships/slide" Target="slide51.xml"/><Relationship Id="rId5" Type="http://schemas.openxmlformats.org/officeDocument/2006/relationships/hyperlink" Target="https://help.blackboard.com/Learn/Instructor/Ultra/Interact/Discussions/Create_Discussions#Settings" TargetMode="External"/><Relationship Id="rId15" Type="http://schemas.openxmlformats.org/officeDocument/2006/relationships/image" Target="../media/image157.svg"/><Relationship Id="rId23" Type="http://schemas.openxmlformats.org/officeDocument/2006/relationships/image" Target="../media/image165.svg"/><Relationship Id="rId28" Type="http://schemas.openxmlformats.org/officeDocument/2006/relationships/image" Target="../media/image29.png"/><Relationship Id="rId36" Type="http://schemas.openxmlformats.org/officeDocument/2006/relationships/image" Target="../media/image128.png"/><Relationship Id="rId10" Type="http://schemas.openxmlformats.org/officeDocument/2006/relationships/hyperlink" Target="https://help.blackboard.com/Learn/Instructor/Ultra/Course_Content/Create_Content/Add_SCORM" TargetMode="External"/><Relationship Id="rId19" Type="http://schemas.openxmlformats.org/officeDocument/2006/relationships/image" Target="../media/image161.svg"/><Relationship Id="rId31" Type="http://schemas.openxmlformats.org/officeDocument/2006/relationships/image" Target="../media/image99.png"/><Relationship Id="rId4" Type="http://schemas.openxmlformats.org/officeDocument/2006/relationships/hyperlink" Target="https://help.blackboard.com/Learn/Instructor/Ultra/Assignments/Create_and_Edit_Assignments#AssignmentSettings" TargetMode="External"/><Relationship Id="rId9" Type="http://schemas.openxmlformats.org/officeDocument/2006/relationships/hyperlink" Target="https://help.blackboard.com/Learn/Instructor/Ultra/Course_Content/Release_Content#ultra_release_rules" TargetMode="External"/><Relationship Id="rId14" Type="http://schemas.openxmlformats.org/officeDocument/2006/relationships/image" Target="../media/image156.png"/><Relationship Id="rId22" Type="http://schemas.openxmlformats.org/officeDocument/2006/relationships/image" Target="../media/image164.png"/><Relationship Id="rId27" Type="http://schemas.openxmlformats.org/officeDocument/2006/relationships/image" Target="../media/image35.svg"/><Relationship Id="rId30" Type="http://schemas.openxmlformats.org/officeDocument/2006/relationships/slide" Target="slide4.xml"/><Relationship Id="rId35" Type="http://schemas.openxmlformats.org/officeDocument/2006/relationships/slide" Target="slide20.xml"/><Relationship Id="rId8" Type="http://schemas.openxmlformats.org/officeDocument/2006/relationships/hyperlink" Target="https://help.blackboard.com/Learn/Instructor/Ultra/Course_Content/Create_Content/Edit_and_Manage_Content#control_content_availability" TargetMode="External"/><Relationship Id="rId3" Type="http://schemas.openxmlformats.org/officeDocument/2006/relationships/image" Target="../media/image153.svg"/></Relationships>
</file>

<file path=ppt/slides/_rels/slide51.xml.rels><?xml version="1.0" encoding="UTF-8" standalone="yes"?>
<Relationships xmlns="http://schemas.openxmlformats.org/package/2006/relationships"><Relationship Id="rId3" Type="http://schemas.openxmlformats.org/officeDocument/2006/relationships/hyperlink" Target="https://vimeo.com/954363614?share=copy" TargetMode="External"/><Relationship Id="rId2" Type="http://schemas.openxmlformats.org/officeDocument/2006/relationships/image" Target="../media/image17.jpe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52.xml.rels><?xml version="1.0" encoding="UTF-8" standalone="yes"?>
<Relationships xmlns="http://schemas.openxmlformats.org/package/2006/relationships"><Relationship Id="rId8" Type="http://schemas.openxmlformats.org/officeDocument/2006/relationships/image" Target="../media/image36.svg"/><Relationship Id="rId13" Type="http://schemas.openxmlformats.org/officeDocument/2006/relationships/image" Target="../media/image101.svg"/><Relationship Id="rId18" Type="http://schemas.openxmlformats.org/officeDocument/2006/relationships/slide" Target="slide46.xml"/><Relationship Id="rId3" Type="http://schemas.openxmlformats.org/officeDocument/2006/relationships/image" Target="../media/image168.png"/><Relationship Id="rId7" Type="http://schemas.openxmlformats.org/officeDocument/2006/relationships/image" Target="../media/image29.png"/><Relationship Id="rId12" Type="http://schemas.openxmlformats.org/officeDocument/2006/relationships/image" Target="../media/image5.png"/><Relationship Id="rId17" Type="http://schemas.openxmlformats.org/officeDocument/2006/relationships/slide" Target="slide38.xml"/><Relationship Id="rId2" Type="http://schemas.openxmlformats.org/officeDocument/2006/relationships/image" Target="../media/image26.png"/><Relationship Id="rId16" Type="http://schemas.openxmlformats.org/officeDocument/2006/relationships/image" Target="../media/image129.svg"/><Relationship Id="rId1" Type="http://schemas.openxmlformats.org/officeDocument/2006/relationships/slideLayout" Target="../slideLayouts/slideLayout7.xml"/><Relationship Id="rId6" Type="http://schemas.openxmlformats.org/officeDocument/2006/relationships/image" Target="../media/image35.svg"/><Relationship Id="rId11" Type="http://schemas.openxmlformats.org/officeDocument/2006/relationships/image" Target="../media/image100.svg"/><Relationship Id="rId5" Type="http://schemas.openxmlformats.org/officeDocument/2006/relationships/image" Target="../media/image27.png"/><Relationship Id="rId15" Type="http://schemas.openxmlformats.org/officeDocument/2006/relationships/image" Target="../media/image128.png"/><Relationship Id="rId10" Type="http://schemas.openxmlformats.org/officeDocument/2006/relationships/image" Target="../media/image99.png"/><Relationship Id="rId19" Type="http://schemas.openxmlformats.org/officeDocument/2006/relationships/slide" Target="slide51.xml"/><Relationship Id="rId4" Type="http://schemas.openxmlformats.org/officeDocument/2006/relationships/image" Target="../media/image169.svg"/><Relationship Id="rId9" Type="http://schemas.openxmlformats.org/officeDocument/2006/relationships/slide" Target="slide4.xml"/><Relationship Id="rId14" Type="http://schemas.openxmlformats.org/officeDocument/2006/relationships/slide" Target="slide20.xml"/></Relationships>
</file>

<file path=ppt/slides/_rels/slide53.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29.png"/><Relationship Id="rId18" Type="http://schemas.openxmlformats.org/officeDocument/2006/relationships/image" Target="../media/image5.png"/><Relationship Id="rId3" Type="http://schemas.openxmlformats.org/officeDocument/2006/relationships/image" Target="../media/image170.png"/><Relationship Id="rId21" Type="http://schemas.openxmlformats.org/officeDocument/2006/relationships/image" Target="../media/image128.png"/><Relationship Id="rId7" Type="http://schemas.openxmlformats.org/officeDocument/2006/relationships/image" Target="../media/image47.svg"/><Relationship Id="rId12" Type="http://schemas.openxmlformats.org/officeDocument/2006/relationships/image" Target="../media/image35.svg"/><Relationship Id="rId17" Type="http://schemas.openxmlformats.org/officeDocument/2006/relationships/image" Target="../media/image100.svg"/><Relationship Id="rId25" Type="http://schemas.openxmlformats.org/officeDocument/2006/relationships/slide" Target="slide51.xml"/><Relationship Id="rId2" Type="http://schemas.openxmlformats.org/officeDocument/2006/relationships/image" Target="../media/image26.png"/><Relationship Id="rId16" Type="http://schemas.openxmlformats.org/officeDocument/2006/relationships/image" Target="../media/image99.png"/><Relationship Id="rId20" Type="http://schemas.openxmlformats.org/officeDocument/2006/relationships/slide" Target="slide20.xml"/><Relationship Id="rId1" Type="http://schemas.openxmlformats.org/officeDocument/2006/relationships/slideLayout" Target="../slideLayouts/slideLayout7.xml"/><Relationship Id="rId6" Type="http://schemas.openxmlformats.org/officeDocument/2006/relationships/image" Target="../media/image46.png"/><Relationship Id="rId11" Type="http://schemas.openxmlformats.org/officeDocument/2006/relationships/image" Target="../media/image27.png"/><Relationship Id="rId24" Type="http://schemas.openxmlformats.org/officeDocument/2006/relationships/slide" Target="slide46.xml"/><Relationship Id="rId5" Type="http://schemas.openxmlformats.org/officeDocument/2006/relationships/image" Target="../media/image172.png"/><Relationship Id="rId15" Type="http://schemas.openxmlformats.org/officeDocument/2006/relationships/slide" Target="slide4.xml"/><Relationship Id="rId23" Type="http://schemas.openxmlformats.org/officeDocument/2006/relationships/slide" Target="slide38.xml"/><Relationship Id="rId10" Type="http://schemas.openxmlformats.org/officeDocument/2006/relationships/hyperlink" Target="https://help.blackboard.com/Learn/Instructor/Ultra/Interact/Announcements" TargetMode="External"/><Relationship Id="rId19" Type="http://schemas.openxmlformats.org/officeDocument/2006/relationships/image" Target="../media/image101.svg"/><Relationship Id="rId4" Type="http://schemas.openxmlformats.org/officeDocument/2006/relationships/image" Target="../media/image171.png"/><Relationship Id="rId9" Type="http://schemas.openxmlformats.org/officeDocument/2006/relationships/image" Target="../media/image49.svg"/><Relationship Id="rId14" Type="http://schemas.openxmlformats.org/officeDocument/2006/relationships/image" Target="../media/image36.svg"/><Relationship Id="rId22" Type="http://schemas.openxmlformats.org/officeDocument/2006/relationships/image" Target="../media/image129.svg"/></Relationships>
</file>

<file path=ppt/slides/_rels/slide54.xml.rels><?xml version="1.0" encoding="UTF-8" standalone="yes"?>
<Relationships xmlns="http://schemas.openxmlformats.org/package/2006/relationships"><Relationship Id="rId8" Type="http://schemas.openxmlformats.org/officeDocument/2006/relationships/image" Target="../media/image43.svg"/><Relationship Id="rId13" Type="http://schemas.openxmlformats.org/officeDocument/2006/relationships/image" Target="../media/image175.svg"/><Relationship Id="rId18" Type="http://schemas.openxmlformats.org/officeDocument/2006/relationships/image" Target="../media/image27.png"/><Relationship Id="rId26" Type="http://schemas.openxmlformats.org/officeDocument/2006/relationships/image" Target="../media/image101.svg"/><Relationship Id="rId3" Type="http://schemas.openxmlformats.org/officeDocument/2006/relationships/image" Target="../media/image40.png"/><Relationship Id="rId21" Type="http://schemas.openxmlformats.org/officeDocument/2006/relationships/image" Target="../media/image36.svg"/><Relationship Id="rId7" Type="http://schemas.openxmlformats.org/officeDocument/2006/relationships/image" Target="../media/image42.png"/><Relationship Id="rId12" Type="http://schemas.openxmlformats.org/officeDocument/2006/relationships/image" Target="../media/image142.svg"/><Relationship Id="rId17" Type="http://schemas.openxmlformats.org/officeDocument/2006/relationships/image" Target="../media/image179.svg"/><Relationship Id="rId25" Type="http://schemas.openxmlformats.org/officeDocument/2006/relationships/image" Target="../media/image5.png"/><Relationship Id="rId2" Type="http://schemas.openxmlformats.org/officeDocument/2006/relationships/image" Target="../media/image26.png"/><Relationship Id="rId16" Type="http://schemas.openxmlformats.org/officeDocument/2006/relationships/image" Target="../media/image178.svg"/><Relationship Id="rId20" Type="http://schemas.openxmlformats.org/officeDocument/2006/relationships/image" Target="../media/image29.png"/><Relationship Id="rId29" Type="http://schemas.openxmlformats.org/officeDocument/2006/relationships/image" Target="../media/image129.svg"/><Relationship Id="rId1" Type="http://schemas.openxmlformats.org/officeDocument/2006/relationships/slideLayout" Target="../slideLayouts/slideLayout7.xml"/><Relationship Id="rId6" Type="http://schemas.openxmlformats.org/officeDocument/2006/relationships/image" Target="../media/image39.svg"/><Relationship Id="rId11" Type="http://schemas.openxmlformats.org/officeDocument/2006/relationships/image" Target="../media/image141.png"/><Relationship Id="rId24" Type="http://schemas.openxmlformats.org/officeDocument/2006/relationships/image" Target="../media/image100.svg"/><Relationship Id="rId32" Type="http://schemas.openxmlformats.org/officeDocument/2006/relationships/slide" Target="slide51.xml"/><Relationship Id="rId5" Type="http://schemas.openxmlformats.org/officeDocument/2006/relationships/image" Target="../media/image38.png"/><Relationship Id="rId15" Type="http://schemas.openxmlformats.org/officeDocument/2006/relationships/image" Target="../media/image177.png"/><Relationship Id="rId23" Type="http://schemas.openxmlformats.org/officeDocument/2006/relationships/image" Target="../media/image99.png"/><Relationship Id="rId28" Type="http://schemas.openxmlformats.org/officeDocument/2006/relationships/image" Target="../media/image128.png"/><Relationship Id="rId10" Type="http://schemas.openxmlformats.org/officeDocument/2006/relationships/image" Target="../media/image174.svg"/><Relationship Id="rId19" Type="http://schemas.openxmlformats.org/officeDocument/2006/relationships/image" Target="../media/image35.svg"/><Relationship Id="rId31" Type="http://schemas.openxmlformats.org/officeDocument/2006/relationships/slide" Target="slide46.xml"/><Relationship Id="rId4" Type="http://schemas.openxmlformats.org/officeDocument/2006/relationships/image" Target="../media/image41.svg"/><Relationship Id="rId9" Type="http://schemas.openxmlformats.org/officeDocument/2006/relationships/image" Target="../media/image173.png"/><Relationship Id="rId14" Type="http://schemas.openxmlformats.org/officeDocument/2006/relationships/image" Target="../media/image176.svg"/><Relationship Id="rId22" Type="http://schemas.openxmlformats.org/officeDocument/2006/relationships/slide" Target="slide4.xml"/><Relationship Id="rId27" Type="http://schemas.openxmlformats.org/officeDocument/2006/relationships/slide" Target="slide20.xml"/><Relationship Id="rId30" Type="http://schemas.openxmlformats.org/officeDocument/2006/relationships/slide" Target="slide38.xml"/></Relationships>
</file>

<file path=ppt/slides/_rels/slide55.xml.rels><?xml version="1.0" encoding="UTF-8" standalone="yes"?>
<Relationships xmlns="http://schemas.openxmlformats.org/package/2006/relationships"><Relationship Id="rId13" Type="http://schemas.openxmlformats.org/officeDocument/2006/relationships/image" Target="../media/image48.png"/><Relationship Id="rId18" Type="http://schemas.openxmlformats.org/officeDocument/2006/relationships/image" Target="../media/image183.png"/><Relationship Id="rId26" Type="http://schemas.openxmlformats.org/officeDocument/2006/relationships/image" Target="../media/image100.svg"/><Relationship Id="rId3" Type="http://schemas.openxmlformats.org/officeDocument/2006/relationships/image" Target="../media/image69.png"/><Relationship Id="rId21" Type="http://schemas.openxmlformats.org/officeDocument/2006/relationships/image" Target="../media/image35.svg"/><Relationship Id="rId34" Type="http://schemas.openxmlformats.org/officeDocument/2006/relationships/slide" Target="slide51.xml"/><Relationship Id="rId7" Type="http://schemas.openxmlformats.org/officeDocument/2006/relationships/image" Target="../media/image73.png"/><Relationship Id="rId12" Type="http://schemas.openxmlformats.org/officeDocument/2006/relationships/image" Target="../media/image181.svg"/><Relationship Id="rId17" Type="http://schemas.openxmlformats.org/officeDocument/2006/relationships/image" Target="../media/image142.svg"/><Relationship Id="rId25" Type="http://schemas.openxmlformats.org/officeDocument/2006/relationships/image" Target="../media/image99.png"/><Relationship Id="rId33" Type="http://schemas.openxmlformats.org/officeDocument/2006/relationships/slide" Target="slide46.xml"/><Relationship Id="rId2" Type="http://schemas.openxmlformats.org/officeDocument/2006/relationships/image" Target="../media/image68.png"/><Relationship Id="rId16" Type="http://schemas.openxmlformats.org/officeDocument/2006/relationships/image" Target="../media/image141.png"/><Relationship Id="rId20" Type="http://schemas.openxmlformats.org/officeDocument/2006/relationships/image" Target="../media/image27.png"/><Relationship Id="rId29" Type="http://schemas.openxmlformats.org/officeDocument/2006/relationships/slide" Target="slide20.xml"/><Relationship Id="rId1" Type="http://schemas.openxmlformats.org/officeDocument/2006/relationships/slideLayout" Target="../slideLayouts/slideLayout7.xml"/><Relationship Id="rId6" Type="http://schemas.openxmlformats.org/officeDocument/2006/relationships/image" Target="../media/image72.svg"/><Relationship Id="rId11" Type="http://schemas.openxmlformats.org/officeDocument/2006/relationships/image" Target="../media/image180.png"/><Relationship Id="rId24" Type="http://schemas.openxmlformats.org/officeDocument/2006/relationships/slide" Target="slide4.xml"/><Relationship Id="rId32" Type="http://schemas.openxmlformats.org/officeDocument/2006/relationships/slide" Target="slide38.xml"/><Relationship Id="rId5" Type="http://schemas.openxmlformats.org/officeDocument/2006/relationships/image" Target="../media/image71.png"/><Relationship Id="rId15" Type="http://schemas.openxmlformats.org/officeDocument/2006/relationships/image" Target="../media/image182.png"/><Relationship Id="rId23" Type="http://schemas.openxmlformats.org/officeDocument/2006/relationships/image" Target="../media/image36.svg"/><Relationship Id="rId28" Type="http://schemas.openxmlformats.org/officeDocument/2006/relationships/image" Target="../media/image101.svg"/><Relationship Id="rId10" Type="http://schemas.openxmlformats.org/officeDocument/2006/relationships/image" Target="../media/image87.svg"/><Relationship Id="rId19" Type="http://schemas.openxmlformats.org/officeDocument/2006/relationships/hyperlink" Target="https://help.blackboard.com/Learn/Instructor/Ultra/Course_Content/Ultra_Batch_Edit" TargetMode="External"/><Relationship Id="rId31" Type="http://schemas.openxmlformats.org/officeDocument/2006/relationships/image" Target="../media/image129.svg"/><Relationship Id="rId4" Type="http://schemas.openxmlformats.org/officeDocument/2006/relationships/image" Target="../media/image70.svg"/><Relationship Id="rId9" Type="http://schemas.openxmlformats.org/officeDocument/2006/relationships/image" Target="../media/image86.png"/><Relationship Id="rId14" Type="http://schemas.openxmlformats.org/officeDocument/2006/relationships/image" Target="../media/image49.svg"/><Relationship Id="rId22" Type="http://schemas.openxmlformats.org/officeDocument/2006/relationships/image" Target="../media/image29.png"/><Relationship Id="rId27" Type="http://schemas.openxmlformats.org/officeDocument/2006/relationships/image" Target="../media/image5.png"/><Relationship Id="rId30" Type="http://schemas.openxmlformats.org/officeDocument/2006/relationships/image" Target="../media/image128.png"/><Relationship Id="rId8" Type="http://schemas.openxmlformats.org/officeDocument/2006/relationships/image" Target="../media/image74.svg"/></Relationships>
</file>

<file path=ppt/slides/_rels/slide56.xml.rels><?xml version="1.0" encoding="UTF-8" standalone="yes"?>
<Relationships xmlns="http://schemas.openxmlformats.org/package/2006/relationships"><Relationship Id="rId8" Type="http://schemas.openxmlformats.org/officeDocument/2006/relationships/image" Target="../media/image174.svg"/><Relationship Id="rId13" Type="http://schemas.openxmlformats.org/officeDocument/2006/relationships/image" Target="../media/image29.png"/><Relationship Id="rId18" Type="http://schemas.openxmlformats.org/officeDocument/2006/relationships/image" Target="../media/image5.png"/><Relationship Id="rId26" Type="http://schemas.openxmlformats.org/officeDocument/2006/relationships/image" Target="../media/image46.png"/><Relationship Id="rId3" Type="http://schemas.openxmlformats.org/officeDocument/2006/relationships/image" Target="../media/image40.png"/><Relationship Id="rId21" Type="http://schemas.openxmlformats.org/officeDocument/2006/relationships/image" Target="../media/image128.png"/><Relationship Id="rId7" Type="http://schemas.openxmlformats.org/officeDocument/2006/relationships/image" Target="../media/image184.png"/><Relationship Id="rId12" Type="http://schemas.openxmlformats.org/officeDocument/2006/relationships/image" Target="../media/image35.svg"/><Relationship Id="rId17" Type="http://schemas.openxmlformats.org/officeDocument/2006/relationships/image" Target="../media/image100.svg"/><Relationship Id="rId25" Type="http://schemas.openxmlformats.org/officeDocument/2006/relationships/slide" Target="slide51.xml"/><Relationship Id="rId2" Type="http://schemas.openxmlformats.org/officeDocument/2006/relationships/image" Target="../media/image26.png"/><Relationship Id="rId16" Type="http://schemas.openxmlformats.org/officeDocument/2006/relationships/image" Target="../media/image99.png"/><Relationship Id="rId20" Type="http://schemas.openxmlformats.org/officeDocument/2006/relationships/slide" Target="slide20.xml"/><Relationship Id="rId29" Type="http://schemas.openxmlformats.org/officeDocument/2006/relationships/image" Target="../media/image49.svg"/><Relationship Id="rId1" Type="http://schemas.openxmlformats.org/officeDocument/2006/relationships/slideLayout" Target="../slideLayouts/slideLayout7.xml"/><Relationship Id="rId6" Type="http://schemas.openxmlformats.org/officeDocument/2006/relationships/image" Target="../media/image43.svg"/><Relationship Id="rId11" Type="http://schemas.openxmlformats.org/officeDocument/2006/relationships/image" Target="../media/image27.png"/><Relationship Id="rId24" Type="http://schemas.openxmlformats.org/officeDocument/2006/relationships/slide" Target="slide46.xml"/><Relationship Id="rId5" Type="http://schemas.openxmlformats.org/officeDocument/2006/relationships/image" Target="../media/image42.png"/><Relationship Id="rId15" Type="http://schemas.openxmlformats.org/officeDocument/2006/relationships/slide" Target="slide4.xml"/><Relationship Id="rId23" Type="http://schemas.openxmlformats.org/officeDocument/2006/relationships/slide" Target="slide38.xml"/><Relationship Id="rId28" Type="http://schemas.openxmlformats.org/officeDocument/2006/relationships/image" Target="../media/image48.png"/><Relationship Id="rId10" Type="http://schemas.openxmlformats.org/officeDocument/2006/relationships/hyperlink" Target="https://help.blackboard.com/Learn/Instructor/Ultra/Grade/Navigate_Grading" TargetMode="External"/><Relationship Id="rId19" Type="http://schemas.openxmlformats.org/officeDocument/2006/relationships/image" Target="../media/image101.svg"/><Relationship Id="rId4" Type="http://schemas.openxmlformats.org/officeDocument/2006/relationships/image" Target="../media/image41.svg"/><Relationship Id="rId9" Type="http://schemas.openxmlformats.org/officeDocument/2006/relationships/image" Target="../media/image176.svg"/><Relationship Id="rId14" Type="http://schemas.openxmlformats.org/officeDocument/2006/relationships/image" Target="../media/image36.svg"/><Relationship Id="rId22" Type="http://schemas.openxmlformats.org/officeDocument/2006/relationships/image" Target="../media/image129.svg"/><Relationship Id="rId27" Type="http://schemas.openxmlformats.org/officeDocument/2006/relationships/image" Target="../media/image47.svg"/></Relationships>
</file>

<file path=ppt/slides/_rels/slide57.xml.rels><?xml version="1.0" encoding="UTF-8" standalone="yes"?>
<Relationships xmlns="http://schemas.openxmlformats.org/package/2006/relationships"><Relationship Id="rId13" Type="http://schemas.openxmlformats.org/officeDocument/2006/relationships/image" Target="../media/image185.png"/><Relationship Id="rId18" Type="http://schemas.openxmlformats.org/officeDocument/2006/relationships/image" Target="../media/image190.png"/><Relationship Id="rId26" Type="http://schemas.openxmlformats.org/officeDocument/2006/relationships/image" Target="../media/image100.svg"/><Relationship Id="rId3" Type="http://schemas.openxmlformats.org/officeDocument/2006/relationships/hyperlink" Target="https://help.blackboard.com/Learn/Instructor/Ultra/Grade/Grade_Columns#ultra_overall" TargetMode="External"/><Relationship Id="rId21" Type="http://schemas.openxmlformats.org/officeDocument/2006/relationships/image" Target="../media/image35.svg"/><Relationship Id="rId34" Type="http://schemas.openxmlformats.org/officeDocument/2006/relationships/slide" Target="slide51.xml"/><Relationship Id="rId7" Type="http://schemas.openxmlformats.org/officeDocument/2006/relationships/image" Target="../media/image40.png"/><Relationship Id="rId12" Type="http://schemas.openxmlformats.org/officeDocument/2006/relationships/image" Target="../media/image178.svg"/><Relationship Id="rId17" Type="http://schemas.openxmlformats.org/officeDocument/2006/relationships/image" Target="../media/image189.png"/><Relationship Id="rId25" Type="http://schemas.openxmlformats.org/officeDocument/2006/relationships/image" Target="../media/image99.png"/><Relationship Id="rId33" Type="http://schemas.openxmlformats.org/officeDocument/2006/relationships/slide" Target="slide46.xml"/><Relationship Id="rId2" Type="http://schemas.openxmlformats.org/officeDocument/2006/relationships/image" Target="../media/image26.png"/><Relationship Id="rId16" Type="http://schemas.openxmlformats.org/officeDocument/2006/relationships/image" Target="../media/image188.svg"/><Relationship Id="rId20" Type="http://schemas.openxmlformats.org/officeDocument/2006/relationships/image" Target="../media/image27.png"/><Relationship Id="rId29" Type="http://schemas.openxmlformats.org/officeDocument/2006/relationships/slide" Target="slide20.xml"/><Relationship Id="rId1" Type="http://schemas.openxmlformats.org/officeDocument/2006/relationships/slideLayout" Target="../slideLayouts/slideLayout7.xml"/><Relationship Id="rId6" Type="http://schemas.openxmlformats.org/officeDocument/2006/relationships/image" Target="../media/image175.svg"/><Relationship Id="rId11" Type="http://schemas.openxmlformats.org/officeDocument/2006/relationships/image" Target="../media/image177.png"/><Relationship Id="rId24" Type="http://schemas.openxmlformats.org/officeDocument/2006/relationships/slide" Target="slide4.xml"/><Relationship Id="rId32" Type="http://schemas.openxmlformats.org/officeDocument/2006/relationships/slide" Target="slide38.xml"/><Relationship Id="rId5" Type="http://schemas.openxmlformats.org/officeDocument/2006/relationships/image" Target="../media/image38.png"/><Relationship Id="rId15" Type="http://schemas.openxmlformats.org/officeDocument/2006/relationships/image" Target="../media/image187.png"/><Relationship Id="rId23" Type="http://schemas.openxmlformats.org/officeDocument/2006/relationships/image" Target="../media/image36.svg"/><Relationship Id="rId28" Type="http://schemas.openxmlformats.org/officeDocument/2006/relationships/image" Target="../media/image101.svg"/><Relationship Id="rId10" Type="http://schemas.openxmlformats.org/officeDocument/2006/relationships/image" Target="../media/image176.svg"/><Relationship Id="rId19" Type="http://schemas.openxmlformats.org/officeDocument/2006/relationships/image" Target="../media/image191.png"/><Relationship Id="rId31" Type="http://schemas.openxmlformats.org/officeDocument/2006/relationships/image" Target="../media/image129.svg"/><Relationship Id="rId4" Type="http://schemas.openxmlformats.org/officeDocument/2006/relationships/hyperlink" Target="https://help.blackboard.com/Learn/Instructor/Ultra/Grade/Navigate_Grading" TargetMode="External"/><Relationship Id="rId9" Type="http://schemas.openxmlformats.org/officeDocument/2006/relationships/image" Target="../media/image42.png"/><Relationship Id="rId14" Type="http://schemas.openxmlformats.org/officeDocument/2006/relationships/image" Target="../media/image186.svg"/><Relationship Id="rId22" Type="http://schemas.openxmlformats.org/officeDocument/2006/relationships/image" Target="../media/image29.png"/><Relationship Id="rId27" Type="http://schemas.openxmlformats.org/officeDocument/2006/relationships/image" Target="../media/image5.png"/><Relationship Id="rId30" Type="http://schemas.openxmlformats.org/officeDocument/2006/relationships/image" Target="../media/image128.png"/><Relationship Id="rId8" Type="http://schemas.openxmlformats.org/officeDocument/2006/relationships/image" Target="../media/image174.svg"/></Relationships>
</file>

<file path=ppt/slides/_rels/slide58.xml.rels><?xml version="1.0" encoding="UTF-8" standalone="yes"?>
<Relationships xmlns="http://schemas.openxmlformats.org/package/2006/relationships"><Relationship Id="rId8" Type="http://schemas.openxmlformats.org/officeDocument/2006/relationships/image" Target="../media/image196.svg"/><Relationship Id="rId13" Type="http://schemas.openxmlformats.org/officeDocument/2006/relationships/hyperlink" Target="https://help.blackboard.com/Learn/Instructor/Ultra/Courses/Student_Preview" TargetMode="External"/><Relationship Id="rId18" Type="http://schemas.openxmlformats.org/officeDocument/2006/relationships/slide" Target="slide4.xml"/><Relationship Id="rId26" Type="http://schemas.openxmlformats.org/officeDocument/2006/relationships/slide" Target="slide38.xml"/><Relationship Id="rId3" Type="http://schemas.openxmlformats.org/officeDocument/2006/relationships/image" Target="../media/image68.png"/><Relationship Id="rId21" Type="http://schemas.openxmlformats.org/officeDocument/2006/relationships/image" Target="../media/image5.png"/><Relationship Id="rId7" Type="http://schemas.openxmlformats.org/officeDocument/2006/relationships/image" Target="../media/image195.png"/><Relationship Id="rId12" Type="http://schemas.openxmlformats.org/officeDocument/2006/relationships/image" Target="../media/image49.svg"/><Relationship Id="rId17" Type="http://schemas.openxmlformats.org/officeDocument/2006/relationships/image" Target="../media/image36.svg"/><Relationship Id="rId25" Type="http://schemas.openxmlformats.org/officeDocument/2006/relationships/image" Target="../media/image129.svg"/><Relationship Id="rId2" Type="http://schemas.openxmlformats.org/officeDocument/2006/relationships/notesSlide" Target="../notesSlides/notesSlide18.xml"/><Relationship Id="rId16" Type="http://schemas.openxmlformats.org/officeDocument/2006/relationships/image" Target="../media/image29.png"/><Relationship Id="rId20" Type="http://schemas.openxmlformats.org/officeDocument/2006/relationships/image" Target="../media/image100.svg"/><Relationship Id="rId1" Type="http://schemas.openxmlformats.org/officeDocument/2006/relationships/slideLayout" Target="../slideLayouts/slideLayout7.xml"/><Relationship Id="rId6" Type="http://schemas.openxmlformats.org/officeDocument/2006/relationships/image" Target="../media/image194.svg"/><Relationship Id="rId11" Type="http://schemas.openxmlformats.org/officeDocument/2006/relationships/image" Target="../media/image48.png"/><Relationship Id="rId24" Type="http://schemas.openxmlformats.org/officeDocument/2006/relationships/image" Target="../media/image128.png"/><Relationship Id="rId5" Type="http://schemas.openxmlformats.org/officeDocument/2006/relationships/image" Target="../media/image193.png"/><Relationship Id="rId15" Type="http://schemas.openxmlformats.org/officeDocument/2006/relationships/image" Target="../media/image35.svg"/><Relationship Id="rId23" Type="http://schemas.openxmlformats.org/officeDocument/2006/relationships/slide" Target="slide20.xml"/><Relationship Id="rId28" Type="http://schemas.openxmlformats.org/officeDocument/2006/relationships/slide" Target="slide51.xml"/><Relationship Id="rId10" Type="http://schemas.openxmlformats.org/officeDocument/2006/relationships/image" Target="../media/image181.svg"/><Relationship Id="rId19" Type="http://schemas.openxmlformats.org/officeDocument/2006/relationships/image" Target="../media/image99.png"/><Relationship Id="rId4" Type="http://schemas.openxmlformats.org/officeDocument/2006/relationships/image" Target="../media/image192.png"/><Relationship Id="rId9" Type="http://schemas.openxmlformats.org/officeDocument/2006/relationships/image" Target="../media/image180.png"/><Relationship Id="rId14" Type="http://schemas.openxmlformats.org/officeDocument/2006/relationships/image" Target="../media/image27.png"/><Relationship Id="rId22" Type="http://schemas.openxmlformats.org/officeDocument/2006/relationships/image" Target="../media/image101.svg"/><Relationship Id="rId27" Type="http://schemas.openxmlformats.org/officeDocument/2006/relationships/slide" Target="slide46.xml"/></Relationships>
</file>

<file path=ppt/slides/_rels/slide59.xml.rels><?xml version="1.0" encoding="UTF-8" standalone="yes"?>
<Relationships xmlns="http://schemas.openxmlformats.org/package/2006/relationships"><Relationship Id="rId8" Type="http://schemas.openxmlformats.org/officeDocument/2006/relationships/image" Target="../media/image202.svg"/><Relationship Id="rId13" Type="http://schemas.openxmlformats.org/officeDocument/2006/relationships/slide" Target="slide60.xml"/><Relationship Id="rId18" Type="http://schemas.openxmlformats.org/officeDocument/2006/relationships/image" Target="../media/image29.png"/><Relationship Id="rId26" Type="http://schemas.openxmlformats.org/officeDocument/2006/relationships/image" Target="../media/image128.png"/><Relationship Id="rId3" Type="http://schemas.openxmlformats.org/officeDocument/2006/relationships/image" Target="../media/image197.png"/><Relationship Id="rId21" Type="http://schemas.openxmlformats.org/officeDocument/2006/relationships/image" Target="../media/image99.png"/><Relationship Id="rId7" Type="http://schemas.openxmlformats.org/officeDocument/2006/relationships/image" Target="../media/image201.png"/><Relationship Id="rId12" Type="http://schemas.openxmlformats.org/officeDocument/2006/relationships/hyperlink" Target="https://www.anthology.com/academy" TargetMode="External"/><Relationship Id="rId17" Type="http://schemas.openxmlformats.org/officeDocument/2006/relationships/image" Target="../media/image35.svg"/><Relationship Id="rId25" Type="http://schemas.openxmlformats.org/officeDocument/2006/relationships/slide" Target="slide20.xml"/><Relationship Id="rId2" Type="http://schemas.openxmlformats.org/officeDocument/2006/relationships/image" Target="../media/image68.png"/><Relationship Id="rId16" Type="http://schemas.openxmlformats.org/officeDocument/2006/relationships/image" Target="../media/image27.png"/><Relationship Id="rId20" Type="http://schemas.openxmlformats.org/officeDocument/2006/relationships/slide" Target="slide4.xml"/><Relationship Id="rId29" Type="http://schemas.openxmlformats.org/officeDocument/2006/relationships/slide" Target="slide46.xml"/><Relationship Id="rId1" Type="http://schemas.openxmlformats.org/officeDocument/2006/relationships/slideLayout" Target="../slideLayouts/slideLayout7.xml"/><Relationship Id="rId6" Type="http://schemas.openxmlformats.org/officeDocument/2006/relationships/image" Target="../media/image200.svg"/><Relationship Id="rId11" Type="http://schemas.openxmlformats.org/officeDocument/2006/relationships/hyperlink" Target="https://community.anthology.com/events" TargetMode="External"/><Relationship Id="rId24" Type="http://schemas.openxmlformats.org/officeDocument/2006/relationships/image" Target="../media/image101.svg"/><Relationship Id="rId5" Type="http://schemas.openxmlformats.org/officeDocument/2006/relationships/image" Target="../media/image199.png"/><Relationship Id="rId15" Type="http://schemas.openxmlformats.org/officeDocument/2006/relationships/image" Target="../media/image12.svg"/><Relationship Id="rId23" Type="http://schemas.openxmlformats.org/officeDocument/2006/relationships/image" Target="../media/image5.png"/><Relationship Id="rId28" Type="http://schemas.openxmlformats.org/officeDocument/2006/relationships/slide" Target="slide38.xml"/><Relationship Id="rId10" Type="http://schemas.openxmlformats.org/officeDocument/2006/relationships/hyperlink" Target="https://community.anthology.com/home" TargetMode="External"/><Relationship Id="rId19" Type="http://schemas.openxmlformats.org/officeDocument/2006/relationships/image" Target="../media/image36.svg"/><Relationship Id="rId4" Type="http://schemas.openxmlformats.org/officeDocument/2006/relationships/image" Target="../media/image198.svg"/><Relationship Id="rId9" Type="http://schemas.openxmlformats.org/officeDocument/2006/relationships/hyperlink" Target="https://help.blackboard.com/Learn/Instructor/Ultra" TargetMode="External"/><Relationship Id="rId14" Type="http://schemas.openxmlformats.org/officeDocument/2006/relationships/image" Target="../media/image11.png"/><Relationship Id="rId22" Type="http://schemas.openxmlformats.org/officeDocument/2006/relationships/image" Target="../media/image100.svg"/><Relationship Id="rId27" Type="http://schemas.openxmlformats.org/officeDocument/2006/relationships/image" Target="../media/image129.svg"/><Relationship Id="rId30" Type="http://schemas.openxmlformats.org/officeDocument/2006/relationships/slide" Target="slide51.xml"/></Relationships>
</file>

<file path=ppt/slides/_rels/slide60.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image" Target="../media/image68.png"/><Relationship Id="rId1" Type="http://schemas.openxmlformats.org/officeDocument/2006/relationships/slideLayout" Target="../slideLayouts/slideLayout7.xml"/><Relationship Id="rId6" Type="http://schemas.openxmlformats.org/officeDocument/2006/relationships/image" Target="../media/image204.emf"/><Relationship Id="rId5" Type="http://schemas.openxmlformats.org/officeDocument/2006/relationships/package" Target="../embeddings/Microsoft_Word_Document1.docx"/><Relationship Id="rId4" Type="http://schemas.openxmlformats.org/officeDocument/2006/relationships/image" Target="../media/image20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a:grpSpLocks noChangeAspect="1"/>
          </p:cNvGrpSpPr>
          <p:nvPr/>
        </p:nvGrpSpPr>
        <p:grpSpPr>
          <a:xfrm>
            <a:off x="9659744" y="5905634"/>
            <a:ext cx="1922755" cy="9966"/>
            <a:chOff x="0" y="0"/>
            <a:chExt cx="2563673" cy="13284"/>
          </a:xfrm>
        </p:grpSpPr>
        <p:sp>
          <p:nvSpPr>
            <p:cNvPr id="3" name="Freeform 3">
              <a:extLst>
                <a:ext uri="{C183D7F6-B498-43B3-948B-1728B52AA6E4}">
                  <adec:decorative xmlns:adec="http://schemas.microsoft.com/office/drawing/2017/decorative" val="1"/>
                </a:ext>
              </a:extLst>
            </p:cNvPr>
            <p:cNvSpPr/>
            <p:nvPr/>
          </p:nvSpPr>
          <p:spPr>
            <a:xfrm>
              <a:off x="0" y="0"/>
              <a:ext cx="2563622" cy="13335"/>
            </a:xfrm>
            <a:custGeom>
              <a:avLst/>
              <a:gdLst/>
              <a:ahLst/>
              <a:cxnLst/>
              <a:rect l="l" t="t" r="r" b="b"/>
              <a:pathLst>
                <a:path w="2563622" h="13335">
                  <a:moveTo>
                    <a:pt x="0" y="0"/>
                  </a:moveTo>
                  <a:lnTo>
                    <a:pt x="2563622" y="0"/>
                  </a:lnTo>
                  <a:lnTo>
                    <a:pt x="2563622" y="13335"/>
                  </a:lnTo>
                  <a:lnTo>
                    <a:pt x="0" y="13335"/>
                  </a:lnTo>
                  <a:close/>
                </a:path>
              </a:pathLst>
            </a:custGeom>
            <a:solidFill>
              <a:srgbClr val="091F2C"/>
            </a:solidFill>
          </p:spPr>
          <p:txBody>
            <a:bodyPr/>
            <a:lstStyle/>
            <a:p>
              <a:endParaRPr lang="en-US"/>
            </a:p>
          </p:txBody>
        </p:sp>
      </p:grpSp>
      <p:sp>
        <p:nvSpPr>
          <p:cNvPr id="26" name="TextBox 26"/>
          <p:cNvSpPr txBox="1">
            <a:spLocks noGrp="1"/>
          </p:cNvSpPr>
          <p:nvPr>
            <p:ph type="title" idx="4294967295"/>
          </p:nvPr>
        </p:nvSpPr>
        <p:spPr>
          <a:xfrm>
            <a:off x="812047" y="1530769"/>
            <a:ext cx="7728855" cy="389205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6889"/>
              </a:lnSpc>
              <a:spcBef>
                <a:spcPts val="0"/>
              </a:spcBef>
              <a:spcAft>
                <a:spcPts val="0"/>
              </a:spcAft>
              <a:buClrTx/>
              <a:buSzTx/>
              <a:buFontTx/>
              <a:buNone/>
              <a:tabLst/>
              <a:defRPr/>
            </a:pPr>
            <a:r>
              <a:rPr kumimoji="0" lang="en-US" sz="4899" b="1" i="0" u="none" strike="noStrike" kern="1200" cap="none" spc="-78" normalizeH="0" baseline="0" noProof="0" dirty="0">
                <a:ln>
                  <a:noFill/>
                </a:ln>
                <a:solidFill>
                  <a:srgbClr val="0E387C"/>
                </a:solidFill>
                <a:effectLst/>
                <a:uLnTx/>
                <a:uFillTx/>
                <a:latin typeface="Poppins Bold"/>
                <a:ea typeface="Poppins Bold"/>
                <a:cs typeface="Poppins Bold"/>
                <a:sym typeface="Poppins Bold"/>
              </a:rPr>
              <a:t>Welcome to the Blackboard Original™ to Blackboard Ultra™ Post-Conversion Workbook</a:t>
            </a:r>
          </a:p>
          <a:p>
            <a:pPr marL="0" marR="0" lvl="0" indent="0" algn="l" defTabSz="914400" rtl="0" eaLnBrk="1" fontAlgn="auto" latinLnBrk="0" hangingPunct="1">
              <a:lnSpc>
                <a:spcPts val="1939"/>
              </a:lnSpc>
              <a:spcBef>
                <a:spcPts val="0"/>
              </a:spcBef>
              <a:spcAft>
                <a:spcPts val="0"/>
              </a:spcAft>
              <a:buClrTx/>
              <a:buSzTx/>
              <a:buFontTx/>
              <a:buNone/>
              <a:tabLst/>
              <a:defRPr/>
            </a:pPr>
            <a:endParaRPr kumimoji="0" lang="en-US" sz="4899" b="1" i="0" u="none" strike="noStrike" kern="1200" cap="none" spc="-78" normalizeH="0" baseline="0" noProof="0" dirty="0">
              <a:ln>
                <a:noFill/>
              </a:ln>
              <a:solidFill>
                <a:srgbClr val="0E387C"/>
              </a:solidFill>
              <a:effectLst/>
              <a:uLnTx/>
              <a:uFillTx/>
              <a:latin typeface="Poppins Bold"/>
              <a:ea typeface="Poppins Bold"/>
              <a:cs typeface="Poppins Bold"/>
              <a:sym typeface="Poppins Bold"/>
            </a:endParaRPr>
          </a:p>
        </p:txBody>
      </p:sp>
      <p:sp>
        <p:nvSpPr>
          <p:cNvPr id="14" name="TextBox 14"/>
          <p:cNvSpPr txBox="1"/>
          <p:nvPr/>
        </p:nvSpPr>
        <p:spPr>
          <a:xfrm>
            <a:off x="9235112" y="1602435"/>
            <a:ext cx="8184380" cy="4125425"/>
          </a:xfrm>
          <a:prstGeom prst="rect">
            <a:avLst/>
          </a:prstGeom>
        </p:spPr>
        <p:txBody>
          <a:bodyPr lIns="0" tIns="0" rIns="0" bIns="0" rtlCol="0" anchor="t">
            <a:spAutoFit/>
          </a:bodyPr>
          <a:lstStyle/>
          <a:p>
            <a:pPr algn="l">
              <a:lnSpc>
                <a:spcPts val="2575"/>
              </a:lnSpc>
            </a:pPr>
            <a:r>
              <a:rPr lang="en-US" sz="1783" spc="-23" dirty="0">
                <a:solidFill>
                  <a:srgbClr val="091F2C"/>
                </a:solidFill>
                <a:latin typeface="Inter"/>
                <a:ea typeface="Inter"/>
                <a:cs typeface="Inter"/>
                <a:sym typeface="Inter"/>
              </a:rPr>
              <a:t>Welcome,</a:t>
            </a:r>
          </a:p>
          <a:p>
            <a:pPr algn="l">
              <a:lnSpc>
                <a:spcPts val="2575"/>
              </a:lnSpc>
            </a:pPr>
            <a:endParaRPr lang="en-US" sz="1783" spc="-23" dirty="0">
              <a:solidFill>
                <a:srgbClr val="091F2C"/>
              </a:solidFill>
              <a:latin typeface="Inter"/>
              <a:ea typeface="Inter"/>
              <a:cs typeface="Inter"/>
              <a:sym typeface="Inter"/>
            </a:endParaRPr>
          </a:p>
          <a:p>
            <a:pPr algn="l">
              <a:lnSpc>
                <a:spcPts val="2887"/>
              </a:lnSpc>
            </a:pPr>
            <a:r>
              <a:rPr lang="en-US" sz="1999" spc="-25" dirty="0">
                <a:solidFill>
                  <a:srgbClr val="091F2C"/>
                </a:solidFill>
                <a:latin typeface="Inter"/>
                <a:ea typeface="Inter"/>
                <a:cs typeface="Inter"/>
                <a:sym typeface="Inter"/>
              </a:rPr>
              <a:t>In this workbook we’re providing you with a systematic approach to the process of getting your course ready after the initial conversion process of moving your course from Original to Ultra. We’ll guide you through a five-step process to upgrade your content to Ultra. </a:t>
            </a:r>
          </a:p>
          <a:p>
            <a:pPr algn="l">
              <a:lnSpc>
                <a:spcPts val="2575"/>
              </a:lnSpc>
            </a:pPr>
            <a:endParaRPr lang="en-US" sz="1999" spc="-25" dirty="0">
              <a:solidFill>
                <a:srgbClr val="091F2C"/>
              </a:solidFill>
              <a:latin typeface="Inter"/>
              <a:ea typeface="Inter"/>
              <a:cs typeface="Inter"/>
              <a:sym typeface="Inter"/>
            </a:endParaRPr>
          </a:p>
          <a:p>
            <a:pPr algn="l">
              <a:lnSpc>
                <a:spcPts val="2575"/>
              </a:lnSpc>
            </a:pPr>
            <a:r>
              <a:rPr lang="en-US" sz="1783" spc="-23" dirty="0">
                <a:solidFill>
                  <a:srgbClr val="091F2C"/>
                </a:solidFill>
                <a:latin typeface="Inter"/>
                <a:ea typeface="Inter"/>
                <a:cs typeface="Inter"/>
                <a:sym typeface="Inter"/>
              </a:rPr>
              <a:t>Along the way, we’ll provide links to additional resources and video versions of these steps to make sure you have the resources you need to succeed.  Take breaks as you need them.  You’ve got this!</a:t>
            </a:r>
          </a:p>
          <a:p>
            <a:pPr algn="l">
              <a:lnSpc>
                <a:spcPts val="2575"/>
              </a:lnSpc>
            </a:pPr>
            <a:endParaRPr lang="en-US" sz="1783" spc="-23" dirty="0">
              <a:solidFill>
                <a:srgbClr val="091F2C"/>
              </a:solidFill>
              <a:latin typeface="Inter"/>
              <a:ea typeface="Inter"/>
              <a:cs typeface="Inter"/>
              <a:sym typeface="Inter"/>
            </a:endParaRPr>
          </a:p>
          <a:p>
            <a:pPr algn="l">
              <a:lnSpc>
                <a:spcPts val="2575"/>
              </a:lnSpc>
            </a:pPr>
            <a:endParaRPr lang="en-US" sz="1783" spc="-23" dirty="0">
              <a:solidFill>
                <a:srgbClr val="091F2C"/>
              </a:solidFill>
              <a:latin typeface="Inter"/>
              <a:ea typeface="Inter"/>
              <a:cs typeface="Inter"/>
              <a:sym typeface="Inter"/>
            </a:endParaRPr>
          </a:p>
        </p:txBody>
      </p:sp>
      <p:sp>
        <p:nvSpPr>
          <p:cNvPr id="4" name="Freeform 4">
            <a:extLst>
              <a:ext uri="{C183D7F6-B498-43B3-948B-1728B52AA6E4}">
                <adec:decorative xmlns:adec="http://schemas.microsoft.com/office/drawing/2017/decorative" val="1"/>
              </a:ext>
            </a:extLst>
          </p:cNvPr>
          <p:cNvSpPr/>
          <p:nvPr/>
        </p:nvSpPr>
        <p:spPr>
          <a:xfrm>
            <a:off x="5855985" y="398777"/>
            <a:ext cx="1891965" cy="327941"/>
          </a:xfrm>
          <a:custGeom>
            <a:avLst/>
            <a:gdLst/>
            <a:ahLst/>
            <a:cxnLst/>
            <a:rect l="l" t="t" r="r" b="b"/>
            <a:pathLst>
              <a:path w="1891965" h="327941">
                <a:moveTo>
                  <a:pt x="0" y="0"/>
                </a:moveTo>
                <a:lnTo>
                  <a:pt x="1891965" y="0"/>
                </a:lnTo>
                <a:lnTo>
                  <a:pt x="1891965" y="327940"/>
                </a:lnTo>
                <a:lnTo>
                  <a:pt x="0" y="32794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5" name="Freeform 5">
            <a:extLst>
              <a:ext uri="{C183D7F6-B498-43B3-948B-1728B52AA6E4}">
                <adec:decorative xmlns:adec="http://schemas.microsoft.com/office/drawing/2017/decorative" val="1"/>
              </a:ext>
            </a:extLst>
          </p:cNvPr>
          <p:cNvSpPr/>
          <p:nvPr/>
        </p:nvSpPr>
        <p:spPr>
          <a:xfrm>
            <a:off x="5810618" y="436474"/>
            <a:ext cx="1891965" cy="327941"/>
          </a:xfrm>
          <a:custGeom>
            <a:avLst/>
            <a:gdLst/>
            <a:ahLst/>
            <a:cxnLst/>
            <a:rect l="l" t="t" r="r" b="b"/>
            <a:pathLst>
              <a:path w="1891965" h="327941">
                <a:moveTo>
                  <a:pt x="0" y="0"/>
                </a:moveTo>
                <a:lnTo>
                  <a:pt x="1891964" y="0"/>
                </a:lnTo>
                <a:lnTo>
                  <a:pt x="1891964" y="327941"/>
                </a:lnTo>
                <a:lnTo>
                  <a:pt x="0" y="32794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6" name="Freeform 6">
            <a:extLst>
              <a:ext uri="{C183D7F6-B498-43B3-948B-1728B52AA6E4}">
                <adec:decorative xmlns:adec="http://schemas.microsoft.com/office/drawing/2017/decorative" val="1"/>
              </a:ext>
            </a:extLst>
          </p:cNvPr>
          <p:cNvSpPr/>
          <p:nvPr/>
        </p:nvSpPr>
        <p:spPr>
          <a:xfrm>
            <a:off x="7874902" y="398777"/>
            <a:ext cx="1891965" cy="327941"/>
          </a:xfrm>
          <a:custGeom>
            <a:avLst/>
            <a:gdLst/>
            <a:ahLst/>
            <a:cxnLst/>
            <a:rect l="l" t="t" r="r" b="b"/>
            <a:pathLst>
              <a:path w="1891965" h="327941">
                <a:moveTo>
                  <a:pt x="0" y="0"/>
                </a:moveTo>
                <a:lnTo>
                  <a:pt x="1891965" y="0"/>
                </a:lnTo>
                <a:lnTo>
                  <a:pt x="1891965" y="327940"/>
                </a:lnTo>
                <a:lnTo>
                  <a:pt x="0" y="32794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7" name="Freeform 7">
            <a:extLst>
              <a:ext uri="{C183D7F6-B498-43B3-948B-1728B52AA6E4}">
                <adec:decorative xmlns:adec="http://schemas.microsoft.com/office/drawing/2017/decorative" val="1"/>
              </a:ext>
            </a:extLst>
          </p:cNvPr>
          <p:cNvSpPr/>
          <p:nvPr/>
        </p:nvSpPr>
        <p:spPr>
          <a:xfrm>
            <a:off x="7829534" y="436474"/>
            <a:ext cx="1891965" cy="327941"/>
          </a:xfrm>
          <a:custGeom>
            <a:avLst/>
            <a:gdLst/>
            <a:ahLst/>
            <a:cxnLst/>
            <a:rect l="l" t="t" r="r" b="b"/>
            <a:pathLst>
              <a:path w="1891965" h="327941">
                <a:moveTo>
                  <a:pt x="0" y="0"/>
                </a:moveTo>
                <a:lnTo>
                  <a:pt x="1891965" y="0"/>
                </a:lnTo>
                <a:lnTo>
                  <a:pt x="1891965" y="327941"/>
                </a:lnTo>
                <a:lnTo>
                  <a:pt x="0" y="32794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8" name="Freeform 8">
            <a:extLst>
              <a:ext uri="{C183D7F6-B498-43B3-948B-1728B52AA6E4}">
                <adec:decorative xmlns:adec="http://schemas.microsoft.com/office/drawing/2017/decorative" val="1"/>
              </a:ext>
            </a:extLst>
          </p:cNvPr>
          <p:cNvSpPr/>
          <p:nvPr/>
        </p:nvSpPr>
        <p:spPr>
          <a:xfrm>
            <a:off x="9891628" y="398777"/>
            <a:ext cx="1891965" cy="327941"/>
          </a:xfrm>
          <a:custGeom>
            <a:avLst/>
            <a:gdLst/>
            <a:ahLst/>
            <a:cxnLst/>
            <a:rect l="l" t="t" r="r" b="b"/>
            <a:pathLst>
              <a:path w="1891965" h="327941">
                <a:moveTo>
                  <a:pt x="0" y="0"/>
                </a:moveTo>
                <a:lnTo>
                  <a:pt x="1891965" y="0"/>
                </a:lnTo>
                <a:lnTo>
                  <a:pt x="1891965" y="327940"/>
                </a:lnTo>
                <a:lnTo>
                  <a:pt x="0" y="32794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9" name="Freeform 9">
            <a:extLst>
              <a:ext uri="{C183D7F6-B498-43B3-948B-1728B52AA6E4}">
                <adec:decorative xmlns:adec="http://schemas.microsoft.com/office/drawing/2017/decorative" val="1"/>
              </a:ext>
            </a:extLst>
          </p:cNvPr>
          <p:cNvSpPr/>
          <p:nvPr/>
        </p:nvSpPr>
        <p:spPr>
          <a:xfrm>
            <a:off x="9846260" y="436474"/>
            <a:ext cx="1891965" cy="327941"/>
          </a:xfrm>
          <a:custGeom>
            <a:avLst/>
            <a:gdLst/>
            <a:ahLst/>
            <a:cxnLst/>
            <a:rect l="l" t="t" r="r" b="b"/>
            <a:pathLst>
              <a:path w="1891965" h="327941">
                <a:moveTo>
                  <a:pt x="0" y="0"/>
                </a:moveTo>
                <a:lnTo>
                  <a:pt x="1891965" y="0"/>
                </a:lnTo>
                <a:lnTo>
                  <a:pt x="1891965" y="327941"/>
                </a:lnTo>
                <a:lnTo>
                  <a:pt x="0" y="32794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0" name="Freeform 10">
            <a:extLst>
              <a:ext uri="{C183D7F6-B498-43B3-948B-1728B52AA6E4}">
                <adec:decorative xmlns:adec="http://schemas.microsoft.com/office/drawing/2017/decorative" val="1"/>
              </a:ext>
            </a:extLst>
          </p:cNvPr>
          <p:cNvSpPr/>
          <p:nvPr/>
        </p:nvSpPr>
        <p:spPr>
          <a:xfrm>
            <a:off x="11908354" y="398777"/>
            <a:ext cx="1891965" cy="327941"/>
          </a:xfrm>
          <a:custGeom>
            <a:avLst/>
            <a:gdLst/>
            <a:ahLst/>
            <a:cxnLst/>
            <a:rect l="l" t="t" r="r" b="b"/>
            <a:pathLst>
              <a:path w="1891965" h="327941">
                <a:moveTo>
                  <a:pt x="0" y="0"/>
                </a:moveTo>
                <a:lnTo>
                  <a:pt x="1891965" y="0"/>
                </a:lnTo>
                <a:lnTo>
                  <a:pt x="1891965" y="327940"/>
                </a:lnTo>
                <a:lnTo>
                  <a:pt x="0" y="32794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1" name="Freeform 11">
            <a:extLst>
              <a:ext uri="{C183D7F6-B498-43B3-948B-1728B52AA6E4}">
                <adec:decorative xmlns:adec="http://schemas.microsoft.com/office/drawing/2017/decorative" val="1"/>
              </a:ext>
            </a:extLst>
          </p:cNvPr>
          <p:cNvSpPr/>
          <p:nvPr/>
        </p:nvSpPr>
        <p:spPr>
          <a:xfrm>
            <a:off x="11862986" y="436474"/>
            <a:ext cx="1891965" cy="327941"/>
          </a:xfrm>
          <a:custGeom>
            <a:avLst/>
            <a:gdLst/>
            <a:ahLst/>
            <a:cxnLst/>
            <a:rect l="l" t="t" r="r" b="b"/>
            <a:pathLst>
              <a:path w="1891965" h="327941">
                <a:moveTo>
                  <a:pt x="0" y="0"/>
                </a:moveTo>
                <a:lnTo>
                  <a:pt x="1891965" y="0"/>
                </a:lnTo>
                <a:lnTo>
                  <a:pt x="1891965" y="327941"/>
                </a:lnTo>
                <a:lnTo>
                  <a:pt x="0" y="32794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2" name="Freeform 12">
            <a:extLst>
              <a:ext uri="{C183D7F6-B498-43B3-948B-1728B52AA6E4}">
                <adec:decorative xmlns:adec="http://schemas.microsoft.com/office/drawing/2017/decorative" val="1"/>
              </a:ext>
            </a:extLst>
          </p:cNvPr>
          <p:cNvSpPr/>
          <p:nvPr/>
        </p:nvSpPr>
        <p:spPr>
          <a:xfrm>
            <a:off x="13925080" y="398777"/>
            <a:ext cx="1891965" cy="327941"/>
          </a:xfrm>
          <a:custGeom>
            <a:avLst/>
            <a:gdLst/>
            <a:ahLst/>
            <a:cxnLst/>
            <a:rect l="l" t="t" r="r" b="b"/>
            <a:pathLst>
              <a:path w="1891965" h="327941">
                <a:moveTo>
                  <a:pt x="0" y="0"/>
                </a:moveTo>
                <a:lnTo>
                  <a:pt x="1891964" y="0"/>
                </a:lnTo>
                <a:lnTo>
                  <a:pt x="1891964" y="327940"/>
                </a:lnTo>
                <a:lnTo>
                  <a:pt x="0" y="32794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13" name="Freeform 13">
            <a:extLst>
              <a:ext uri="{C183D7F6-B498-43B3-948B-1728B52AA6E4}">
                <adec:decorative xmlns:adec="http://schemas.microsoft.com/office/drawing/2017/decorative" val="1"/>
              </a:ext>
            </a:extLst>
          </p:cNvPr>
          <p:cNvSpPr/>
          <p:nvPr/>
        </p:nvSpPr>
        <p:spPr>
          <a:xfrm>
            <a:off x="13879712" y="436474"/>
            <a:ext cx="1891965" cy="327941"/>
          </a:xfrm>
          <a:custGeom>
            <a:avLst/>
            <a:gdLst/>
            <a:ahLst/>
            <a:cxnLst/>
            <a:rect l="l" t="t" r="r" b="b"/>
            <a:pathLst>
              <a:path w="1891965" h="327941">
                <a:moveTo>
                  <a:pt x="0" y="0"/>
                </a:moveTo>
                <a:lnTo>
                  <a:pt x="1891965" y="0"/>
                </a:lnTo>
                <a:lnTo>
                  <a:pt x="1891965" y="327941"/>
                </a:lnTo>
                <a:lnTo>
                  <a:pt x="0" y="32794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6" name="Freeform 16">
            <a:extLst>
              <a:ext uri="{C183D7F6-B498-43B3-948B-1728B52AA6E4}">
                <adec:decorative xmlns:adec="http://schemas.microsoft.com/office/drawing/2017/decorative" val="1"/>
              </a:ext>
            </a:extLst>
          </p:cNvPr>
          <p:cNvSpPr/>
          <p:nvPr/>
        </p:nvSpPr>
        <p:spPr>
          <a:xfrm>
            <a:off x="13077923" y="5169631"/>
            <a:ext cx="4980205" cy="1152898"/>
          </a:xfrm>
          <a:custGeom>
            <a:avLst/>
            <a:gdLst/>
            <a:ahLst/>
            <a:cxnLst/>
            <a:rect l="l" t="t" r="r" b="b"/>
            <a:pathLst>
              <a:path w="1310523" h="303381">
                <a:moveTo>
                  <a:pt x="54409" y="0"/>
                </a:moveTo>
                <a:lnTo>
                  <a:pt x="1256114" y="0"/>
                </a:lnTo>
                <a:cubicBezTo>
                  <a:pt x="1270545" y="0"/>
                  <a:pt x="1284384" y="5732"/>
                  <a:pt x="1294587" y="15936"/>
                </a:cubicBezTo>
                <a:cubicBezTo>
                  <a:pt x="1304791" y="26140"/>
                  <a:pt x="1310523" y="39979"/>
                  <a:pt x="1310523" y="54409"/>
                </a:cubicBezTo>
                <a:lnTo>
                  <a:pt x="1310523" y="248972"/>
                </a:lnTo>
                <a:cubicBezTo>
                  <a:pt x="1310523" y="279021"/>
                  <a:pt x="1286164" y="303381"/>
                  <a:pt x="1256114" y="303381"/>
                </a:cubicBezTo>
                <a:lnTo>
                  <a:pt x="54409" y="303381"/>
                </a:lnTo>
                <a:cubicBezTo>
                  <a:pt x="39979" y="303381"/>
                  <a:pt x="26140" y="297649"/>
                  <a:pt x="15936" y="287445"/>
                </a:cubicBezTo>
                <a:cubicBezTo>
                  <a:pt x="5732" y="277241"/>
                  <a:pt x="0" y="263402"/>
                  <a:pt x="0" y="248972"/>
                </a:cubicBezTo>
                <a:lnTo>
                  <a:pt x="0" y="54409"/>
                </a:lnTo>
                <a:cubicBezTo>
                  <a:pt x="0" y="39979"/>
                  <a:pt x="5732" y="26140"/>
                  <a:pt x="15936" y="15936"/>
                </a:cubicBezTo>
                <a:cubicBezTo>
                  <a:pt x="26140" y="5732"/>
                  <a:pt x="39979" y="0"/>
                  <a:pt x="54409" y="0"/>
                </a:cubicBezTo>
                <a:close/>
              </a:path>
            </a:pathLst>
          </a:custGeom>
          <a:solidFill>
            <a:srgbClr val="0054BC"/>
          </a:solidFill>
        </p:spPr>
        <p:txBody>
          <a:bodyPr/>
          <a:lstStyle/>
          <a:p>
            <a:endParaRPr lang="en-US"/>
          </a:p>
        </p:txBody>
      </p:sp>
      <p:sp>
        <p:nvSpPr>
          <p:cNvPr id="17" name="TextBox 17">
            <a:extLst>
              <a:ext uri="{C183D7F6-B498-43B3-948B-1728B52AA6E4}">
                <adec:decorative xmlns:adec="http://schemas.microsoft.com/office/drawing/2017/decorative" val="1"/>
              </a:ext>
            </a:extLst>
          </p:cNvPr>
          <p:cNvSpPr txBox="1"/>
          <p:nvPr/>
        </p:nvSpPr>
        <p:spPr>
          <a:xfrm>
            <a:off x="13077923" y="5061041"/>
            <a:ext cx="4980205" cy="1261488"/>
          </a:xfrm>
          <a:prstGeom prst="rect">
            <a:avLst/>
          </a:prstGeom>
        </p:spPr>
        <p:txBody>
          <a:bodyPr lIns="50800" tIns="50800" rIns="50800" bIns="50800" rtlCol="0" anchor="ctr"/>
          <a:lstStyle/>
          <a:p>
            <a:pPr algn="ctr">
              <a:lnSpc>
                <a:spcPts val="1960"/>
              </a:lnSpc>
            </a:pPr>
            <a:endParaRPr/>
          </a:p>
        </p:txBody>
      </p:sp>
      <p:sp>
        <p:nvSpPr>
          <p:cNvPr id="18" name="Freeform 18" descr="Play Video Icon">
            <a:hlinkClick r:id="rId11" tooltip="https://vimeo.com/953761348?share=copy"/>
          </p:cNvPr>
          <p:cNvSpPr/>
          <p:nvPr/>
        </p:nvSpPr>
        <p:spPr>
          <a:xfrm>
            <a:off x="13231868" y="5280539"/>
            <a:ext cx="1044052" cy="967053"/>
          </a:xfrm>
          <a:custGeom>
            <a:avLst/>
            <a:gdLst/>
            <a:ahLst/>
            <a:cxnLst/>
            <a:rect l="l" t="t" r="r" b="b"/>
            <a:pathLst>
              <a:path w="1044052" h="967053">
                <a:moveTo>
                  <a:pt x="0" y="0"/>
                </a:moveTo>
                <a:lnTo>
                  <a:pt x="1044052" y="0"/>
                </a:lnTo>
                <a:lnTo>
                  <a:pt x="1044052" y="967052"/>
                </a:lnTo>
                <a:lnTo>
                  <a:pt x="0" y="967052"/>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34" name="TextBox 34"/>
          <p:cNvSpPr txBox="1"/>
          <p:nvPr/>
        </p:nvSpPr>
        <p:spPr>
          <a:xfrm>
            <a:off x="14410178" y="5377428"/>
            <a:ext cx="3331344" cy="763931"/>
          </a:xfrm>
          <a:prstGeom prst="rect">
            <a:avLst/>
          </a:prstGeom>
        </p:spPr>
        <p:txBody>
          <a:bodyPr lIns="0" tIns="0" rIns="0" bIns="0" rtlCol="0" anchor="t">
            <a:spAutoFit/>
          </a:bodyPr>
          <a:lstStyle/>
          <a:p>
            <a:pPr algn="l">
              <a:lnSpc>
                <a:spcPts val="3082"/>
              </a:lnSpc>
              <a:spcBef>
                <a:spcPct val="0"/>
              </a:spcBef>
            </a:pPr>
            <a:r>
              <a:rPr lang="en-US" sz="2201" b="1" spc="-28" dirty="0">
                <a:solidFill>
                  <a:srgbClr val="FFFFFF"/>
                </a:solidFill>
                <a:latin typeface="Inter Bold"/>
                <a:ea typeface="Inter Bold"/>
                <a:cs typeface="Inter Bold"/>
                <a:sym typeface="Inter Bold"/>
              </a:rPr>
              <a:t>Select the icon to watch the introduction video</a:t>
            </a:r>
          </a:p>
        </p:txBody>
      </p:sp>
      <p:grpSp>
        <p:nvGrpSpPr>
          <p:cNvPr id="19" name="Group 19">
            <a:extLst>
              <a:ext uri="{C183D7F6-B498-43B3-948B-1728B52AA6E4}">
                <adec:decorative xmlns:adec="http://schemas.microsoft.com/office/drawing/2017/decorative" val="1"/>
              </a:ext>
            </a:extLst>
          </p:cNvPr>
          <p:cNvGrpSpPr/>
          <p:nvPr/>
        </p:nvGrpSpPr>
        <p:grpSpPr>
          <a:xfrm>
            <a:off x="15929027" y="400380"/>
            <a:ext cx="1927781" cy="297225"/>
            <a:chOff x="0" y="0"/>
            <a:chExt cx="1130578" cy="174313"/>
          </a:xfrm>
        </p:grpSpPr>
        <p:sp>
          <p:nvSpPr>
            <p:cNvPr id="20" name="Freeform 20">
              <a:extLst>
                <a:ext uri="{C183D7F6-B498-43B3-948B-1728B52AA6E4}">
                  <adec:decorative xmlns:adec="http://schemas.microsoft.com/office/drawing/2017/decorative" val="1"/>
                </a:ext>
              </a:extLst>
            </p:cNvPr>
            <p:cNvSpPr/>
            <p:nvPr/>
          </p:nvSpPr>
          <p:spPr>
            <a:xfrm>
              <a:off x="0" y="0"/>
              <a:ext cx="1130578" cy="174313"/>
            </a:xfrm>
            <a:custGeom>
              <a:avLst/>
              <a:gdLst/>
              <a:ahLst/>
              <a:cxnLst/>
              <a:rect l="l" t="t" r="r" b="b"/>
              <a:pathLst>
                <a:path w="1130578" h="174313">
                  <a:moveTo>
                    <a:pt x="87156" y="0"/>
                  </a:moveTo>
                  <a:lnTo>
                    <a:pt x="1043422" y="0"/>
                  </a:lnTo>
                  <a:cubicBezTo>
                    <a:pt x="1091557" y="0"/>
                    <a:pt x="1130578" y="39021"/>
                    <a:pt x="1130578" y="87156"/>
                  </a:cubicBezTo>
                  <a:lnTo>
                    <a:pt x="1130578" y="87156"/>
                  </a:lnTo>
                  <a:cubicBezTo>
                    <a:pt x="1130578" y="135291"/>
                    <a:pt x="1091557" y="174313"/>
                    <a:pt x="1043422" y="174313"/>
                  </a:cubicBezTo>
                  <a:lnTo>
                    <a:pt x="87156" y="174313"/>
                  </a:lnTo>
                  <a:cubicBezTo>
                    <a:pt x="39021" y="174313"/>
                    <a:pt x="0" y="135291"/>
                    <a:pt x="0" y="87156"/>
                  </a:cubicBezTo>
                  <a:lnTo>
                    <a:pt x="0" y="87156"/>
                  </a:lnTo>
                  <a:cubicBezTo>
                    <a:pt x="0" y="39021"/>
                    <a:pt x="39021" y="0"/>
                    <a:pt x="87156" y="0"/>
                  </a:cubicBezTo>
                  <a:close/>
                </a:path>
              </a:pathLst>
            </a:custGeom>
            <a:solidFill>
              <a:srgbClr val="969696"/>
            </a:solidFill>
          </p:spPr>
          <p:txBody>
            <a:bodyPr/>
            <a:lstStyle/>
            <a:p>
              <a:endParaRPr lang="en-US"/>
            </a:p>
          </p:txBody>
        </p:sp>
        <p:sp>
          <p:nvSpPr>
            <p:cNvPr id="21" name="TextBox 21"/>
            <p:cNvSpPr txBox="1"/>
            <p:nvPr/>
          </p:nvSpPr>
          <p:spPr>
            <a:xfrm>
              <a:off x="0" y="-28575"/>
              <a:ext cx="1130578" cy="202888"/>
            </a:xfrm>
            <a:prstGeom prst="rect">
              <a:avLst/>
            </a:prstGeom>
          </p:spPr>
          <p:txBody>
            <a:bodyPr lIns="9261" tIns="9261" rIns="9261" bIns="9261" rtlCol="0" anchor="ctr"/>
            <a:lstStyle/>
            <a:p>
              <a:pPr algn="ctr">
                <a:lnSpc>
                  <a:spcPts val="1960"/>
                </a:lnSpc>
              </a:pPr>
              <a:endParaRPr/>
            </a:p>
          </p:txBody>
        </p:sp>
      </p:grpSp>
      <p:grpSp>
        <p:nvGrpSpPr>
          <p:cNvPr id="22" name="Group 22">
            <a:extLst>
              <a:ext uri="{C183D7F6-B498-43B3-948B-1728B52AA6E4}">
                <adec:decorative xmlns:adec="http://schemas.microsoft.com/office/drawing/2017/decorative" val="1"/>
              </a:ext>
            </a:extLst>
          </p:cNvPr>
          <p:cNvGrpSpPr/>
          <p:nvPr/>
        </p:nvGrpSpPr>
        <p:grpSpPr>
          <a:xfrm>
            <a:off x="15890927" y="438168"/>
            <a:ext cx="1927781" cy="316722"/>
            <a:chOff x="0" y="0"/>
            <a:chExt cx="1130578" cy="185747"/>
          </a:xfrm>
        </p:grpSpPr>
        <p:sp>
          <p:nvSpPr>
            <p:cNvPr id="23" name="Freeform 23">
              <a:extLst>
                <a:ext uri="{C183D7F6-B498-43B3-948B-1728B52AA6E4}">
                  <adec:decorative xmlns:adec="http://schemas.microsoft.com/office/drawing/2017/decorative" val="1"/>
                </a:ext>
              </a:extLst>
            </p:cNvPr>
            <p:cNvSpPr/>
            <p:nvPr/>
          </p:nvSpPr>
          <p:spPr>
            <a:xfrm>
              <a:off x="0" y="0"/>
              <a:ext cx="1130578" cy="185747"/>
            </a:xfrm>
            <a:custGeom>
              <a:avLst/>
              <a:gdLst/>
              <a:ahLst/>
              <a:cxnLst/>
              <a:rect l="l" t="t" r="r" b="b"/>
              <a:pathLst>
                <a:path w="1130578" h="185747">
                  <a:moveTo>
                    <a:pt x="92873" y="0"/>
                  </a:moveTo>
                  <a:lnTo>
                    <a:pt x="1037705" y="0"/>
                  </a:lnTo>
                  <a:cubicBezTo>
                    <a:pt x="1062337" y="0"/>
                    <a:pt x="1085959" y="9785"/>
                    <a:pt x="1103376" y="27202"/>
                  </a:cubicBezTo>
                  <a:cubicBezTo>
                    <a:pt x="1120793" y="44619"/>
                    <a:pt x="1130578" y="68242"/>
                    <a:pt x="1130578" y="92873"/>
                  </a:cubicBezTo>
                  <a:lnTo>
                    <a:pt x="1130578" y="92873"/>
                  </a:lnTo>
                  <a:cubicBezTo>
                    <a:pt x="1130578" y="144166"/>
                    <a:pt x="1088997" y="185747"/>
                    <a:pt x="1037705" y="185747"/>
                  </a:cubicBezTo>
                  <a:lnTo>
                    <a:pt x="92873" y="185747"/>
                  </a:lnTo>
                  <a:cubicBezTo>
                    <a:pt x="68242" y="185747"/>
                    <a:pt x="44619" y="175962"/>
                    <a:pt x="27202" y="158545"/>
                  </a:cubicBezTo>
                  <a:cubicBezTo>
                    <a:pt x="9785" y="141128"/>
                    <a:pt x="0" y="117505"/>
                    <a:pt x="0" y="92873"/>
                  </a:cubicBezTo>
                  <a:lnTo>
                    <a:pt x="0" y="92873"/>
                  </a:lnTo>
                  <a:cubicBezTo>
                    <a:pt x="0" y="68242"/>
                    <a:pt x="9785" y="44619"/>
                    <a:pt x="27202" y="27202"/>
                  </a:cubicBezTo>
                  <a:cubicBezTo>
                    <a:pt x="44619" y="9785"/>
                    <a:pt x="68242" y="0"/>
                    <a:pt x="92873" y="0"/>
                  </a:cubicBezTo>
                  <a:close/>
                </a:path>
              </a:pathLst>
            </a:custGeom>
            <a:gradFill rotWithShape="1">
              <a:gsLst>
                <a:gs pos="0">
                  <a:srgbClr val="0054BC">
                    <a:alpha val="100000"/>
                  </a:srgbClr>
                </a:gs>
                <a:gs pos="100000">
                  <a:srgbClr val="0DAC41">
                    <a:alpha val="100000"/>
                  </a:srgbClr>
                </a:gs>
              </a:gsLst>
              <a:lin ang="0"/>
            </a:gradFill>
          </p:spPr>
          <p:txBody>
            <a:bodyPr/>
            <a:lstStyle/>
            <a:p>
              <a:endParaRPr lang="en-US"/>
            </a:p>
          </p:txBody>
        </p:sp>
        <p:sp>
          <p:nvSpPr>
            <p:cNvPr id="24" name="TextBox 24"/>
            <p:cNvSpPr txBox="1"/>
            <p:nvPr/>
          </p:nvSpPr>
          <p:spPr>
            <a:xfrm>
              <a:off x="0" y="-28575"/>
              <a:ext cx="1130578" cy="214322"/>
            </a:xfrm>
            <a:prstGeom prst="rect">
              <a:avLst/>
            </a:prstGeom>
          </p:spPr>
          <p:txBody>
            <a:bodyPr lIns="9261" tIns="9261" rIns="9261" bIns="9261" rtlCol="0" anchor="ctr"/>
            <a:lstStyle/>
            <a:p>
              <a:pPr algn="ctr">
                <a:lnSpc>
                  <a:spcPts val="1960"/>
                </a:lnSpc>
              </a:pPr>
              <a:endParaRPr/>
            </a:p>
          </p:txBody>
        </p:sp>
      </p:grpSp>
      <p:sp>
        <p:nvSpPr>
          <p:cNvPr id="25" name="Freeform 25">
            <a:extLst>
              <a:ext uri="{C183D7F6-B498-43B3-948B-1728B52AA6E4}">
                <adec:decorative xmlns:adec="http://schemas.microsoft.com/office/drawing/2017/decorative" val="1"/>
              </a:ext>
            </a:extLst>
          </p:cNvPr>
          <p:cNvSpPr/>
          <p:nvPr/>
        </p:nvSpPr>
        <p:spPr>
          <a:xfrm rot="5624199">
            <a:off x="16006254" y="397981"/>
            <a:ext cx="364649" cy="346417"/>
          </a:xfrm>
          <a:custGeom>
            <a:avLst/>
            <a:gdLst/>
            <a:ahLst/>
            <a:cxnLst/>
            <a:rect l="l" t="t" r="r" b="b"/>
            <a:pathLst>
              <a:path w="364649" h="346417">
                <a:moveTo>
                  <a:pt x="0" y="0"/>
                </a:moveTo>
                <a:lnTo>
                  <a:pt x="364649" y="0"/>
                </a:lnTo>
                <a:lnTo>
                  <a:pt x="364649" y="346417"/>
                </a:lnTo>
                <a:lnTo>
                  <a:pt x="0" y="346417"/>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27" name="Freeform 27">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7954048"/>
            <a:ext cx="18650680" cy="2332952"/>
          </a:xfrm>
          <a:custGeom>
            <a:avLst/>
            <a:gdLst/>
            <a:ahLst/>
            <a:cxnLst/>
            <a:rect l="l" t="t" r="r" b="b"/>
            <a:pathLst>
              <a:path w="18650680" h="10488676">
                <a:moveTo>
                  <a:pt x="0" y="0"/>
                </a:moveTo>
                <a:lnTo>
                  <a:pt x="18650680" y="0"/>
                </a:lnTo>
                <a:lnTo>
                  <a:pt x="18650680" y="10488676"/>
                </a:lnTo>
                <a:lnTo>
                  <a:pt x="0" y="10488676"/>
                </a:lnTo>
                <a:lnTo>
                  <a:pt x="0" y="0"/>
                </a:lnTo>
                <a:close/>
              </a:path>
            </a:pathLst>
          </a:custGeom>
          <a:blipFill>
            <a:blip r:embed="rId16"/>
            <a:stretch>
              <a:fillRect r="1946" b="-349588"/>
            </a:stretch>
          </a:blipFill>
        </p:spPr>
        <p:txBody>
          <a:bodyPr/>
          <a:lstStyle/>
          <a:p>
            <a:endParaRPr lang="en-US"/>
          </a:p>
        </p:txBody>
      </p:sp>
      <p:sp>
        <p:nvSpPr>
          <p:cNvPr id="28" name="Freeform 28">
            <a:extLst>
              <a:ext uri="{C183D7F6-B498-43B3-948B-1728B52AA6E4}">
                <adec:decorative xmlns:adec="http://schemas.microsoft.com/office/drawing/2017/decorative" val="1"/>
              </a:ext>
            </a:extLst>
          </p:cNvPr>
          <p:cNvSpPr/>
          <p:nvPr/>
        </p:nvSpPr>
        <p:spPr>
          <a:xfrm>
            <a:off x="2034464" y="6063090"/>
            <a:ext cx="3776154" cy="873957"/>
          </a:xfrm>
          <a:custGeom>
            <a:avLst/>
            <a:gdLst/>
            <a:ahLst/>
            <a:cxnLst/>
            <a:rect l="l" t="t" r="r" b="b"/>
            <a:pathLst>
              <a:path w="3776154" h="873957">
                <a:moveTo>
                  <a:pt x="0" y="0"/>
                </a:moveTo>
                <a:lnTo>
                  <a:pt x="3776154" y="0"/>
                </a:lnTo>
                <a:lnTo>
                  <a:pt x="3776154" y="873957"/>
                </a:lnTo>
                <a:lnTo>
                  <a:pt x="0" y="873957"/>
                </a:lnTo>
                <a:lnTo>
                  <a:pt x="0" y="0"/>
                </a:lnTo>
                <a:close/>
              </a:path>
            </a:pathLst>
          </a:custGeom>
          <a:blipFill>
            <a:blip r:embed="rId17"/>
            <a:stretch>
              <a:fillRect/>
            </a:stretch>
          </a:blipFill>
        </p:spPr>
        <p:txBody>
          <a:bodyPr/>
          <a:lstStyle/>
          <a:p>
            <a:endParaRPr lang="en-US"/>
          </a:p>
        </p:txBody>
      </p:sp>
      <p:sp>
        <p:nvSpPr>
          <p:cNvPr id="35" name="TextBox 35"/>
          <p:cNvSpPr txBox="1"/>
          <p:nvPr/>
        </p:nvSpPr>
        <p:spPr>
          <a:xfrm>
            <a:off x="9235112" y="6461968"/>
            <a:ext cx="9052888" cy="482017"/>
          </a:xfrm>
          <a:prstGeom prst="rect">
            <a:avLst/>
          </a:prstGeom>
        </p:spPr>
        <p:txBody>
          <a:bodyPr lIns="0" tIns="0" rIns="0" bIns="0" rtlCol="0" anchor="t">
            <a:spAutoFit/>
          </a:bodyPr>
          <a:lstStyle/>
          <a:p>
            <a:pPr algn="l">
              <a:lnSpc>
                <a:spcPts val="1949"/>
              </a:lnSpc>
            </a:pPr>
            <a:r>
              <a:rPr lang="en-US" sz="1350" spc="-17" dirty="0">
                <a:solidFill>
                  <a:srgbClr val="091F2C"/>
                </a:solidFill>
                <a:latin typeface="Inter"/>
                <a:ea typeface="Inter"/>
                <a:cs typeface="Inter"/>
                <a:sym typeface="Inter"/>
              </a:rPr>
              <a:t>This workbook and videos were created using the December 2024 release of Blackboard Ultra, Version 3900.106.0 ©2024 Anthology Inc. and its affiliates. All rights reserved.</a:t>
            </a:r>
          </a:p>
        </p:txBody>
      </p:sp>
      <p:sp>
        <p:nvSpPr>
          <p:cNvPr id="38" name="TextBox 38"/>
          <p:cNvSpPr txBox="1"/>
          <p:nvPr/>
        </p:nvSpPr>
        <p:spPr>
          <a:xfrm>
            <a:off x="14458420" y="1063863"/>
            <a:ext cx="1921845" cy="349250"/>
          </a:xfrm>
          <a:prstGeom prst="rect">
            <a:avLst/>
          </a:prstGeom>
        </p:spPr>
        <p:txBody>
          <a:bodyPr lIns="0" tIns="0" rIns="0" bIns="0" rtlCol="0" anchor="t">
            <a:spAutoFit/>
          </a:bodyPr>
          <a:lstStyle/>
          <a:p>
            <a:pPr algn="l">
              <a:lnSpc>
                <a:spcPts val="2800"/>
              </a:lnSpc>
              <a:spcBef>
                <a:spcPct val="0"/>
              </a:spcBef>
            </a:pPr>
            <a:r>
              <a:rPr lang="en-US" sz="2000" b="1" spc="-26">
                <a:solidFill>
                  <a:srgbClr val="0DAC41"/>
                </a:solidFill>
                <a:latin typeface="Inter Bold"/>
                <a:ea typeface="Inter Bold"/>
                <a:cs typeface="Inter Bold"/>
                <a:sym typeface="Inter Bold"/>
              </a:rPr>
              <a:t>Helpful Tip:</a:t>
            </a:r>
          </a:p>
        </p:txBody>
      </p:sp>
      <p:sp>
        <p:nvSpPr>
          <p:cNvPr id="37" name="TextBox 37"/>
          <p:cNvSpPr txBox="1"/>
          <p:nvPr/>
        </p:nvSpPr>
        <p:spPr>
          <a:xfrm>
            <a:off x="14458420" y="1403588"/>
            <a:ext cx="4379866" cy="190500"/>
          </a:xfrm>
          <a:prstGeom prst="rect">
            <a:avLst/>
          </a:prstGeom>
        </p:spPr>
        <p:txBody>
          <a:bodyPr lIns="0" tIns="0" rIns="0" bIns="0" rtlCol="0" anchor="t">
            <a:spAutoFit/>
          </a:bodyPr>
          <a:lstStyle/>
          <a:p>
            <a:pPr algn="just">
              <a:lnSpc>
                <a:spcPts val="1439"/>
              </a:lnSpc>
            </a:pPr>
            <a:r>
              <a:rPr lang="en-US" sz="1200" spc="-15">
                <a:solidFill>
                  <a:srgbClr val="000000"/>
                </a:solidFill>
                <a:latin typeface="Inter"/>
                <a:ea typeface="Inter"/>
                <a:cs typeface="Inter"/>
                <a:sym typeface="Inter"/>
              </a:rPr>
              <a:t>Select a step in the menu to jump to that page.</a:t>
            </a:r>
          </a:p>
        </p:txBody>
      </p:sp>
      <p:sp>
        <p:nvSpPr>
          <p:cNvPr id="33" name="TextBox 33"/>
          <p:cNvSpPr txBox="1"/>
          <p:nvPr/>
        </p:nvSpPr>
        <p:spPr>
          <a:xfrm>
            <a:off x="5873609" y="426359"/>
            <a:ext cx="1722540" cy="271485"/>
          </a:xfrm>
          <a:prstGeom prst="rect">
            <a:avLst/>
          </a:prstGeom>
        </p:spPr>
        <p:txBody>
          <a:bodyPr lIns="0" tIns="0" rIns="0" bIns="0" rtlCol="0" anchor="t">
            <a:spAutoFit/>
          </a:bodyPr>
          <a:lstStyle/>
          <a:p>
            <a:pPr algn="ctr">
              <a:lnSpc>
                <a:spcPts val="2333"/>
              </a:lnSpc>
            </a:pPr>
            <a:r>
              <a:rPr lang="en-US" sz="1667" b="1" u="sng" spc="-21" dirty="0">
                <a:solidFill>
                  <a:schemeClr val="bg1"/>
                </a:solidFill>
                <a:latin typeface="Inter Bold"/>
                <a:ea typeface="Inter Bold"/>
                <a:cs typeface="Inter Bold"/>
                <a:sym typeface="Inter Bold"/>
                <a:hlinkClick r:id="rId18" action="ppaction://hlinksldjump">
                  <a:extLst>
                    <a:ext uri="{A12FA001-AC4F-418D-AE19-62706E023703}">
                      <ahyp:hlinkClr xmlns:ahyp="http://schemas.microsoft.com/office/drawing/2018/hyperlinkcolor" val="tx"/>
                    </a:ext>
                  </a:extLst>
                </a:hlinkClick>
              </a:rPr>
              <a:t>Step 1</a:t>
            </a:r>
          </a:p>
        </p:txBody>
      </p:sp>
      <p:sp>
        <p:nvSpPr>
          <p:cNvPr id="32" name="TextBox 32"/>
          <p:cNvSpPr txBox="1"/>
          <p:nvPr/>
        </p:nvSpPr>
        <p:spPr>
          <a:xfrm>
            <a:off x="7892526" y="426359"/>
            <a:ext cx="1722540" cy="271485"/>
          </a:xfrm>
          <a:prstGeom prst="rect">
            <a:avLst/>
          </a:prstGeom>
        </p:spPr>
        <p:txBody>
          <a:bodyPr lIns="0" tIns="0" rIns="0" bIns="0" rtlCol="0" anchor="t">
            <a:spAutoFit/>
          </a:bodyPr>
          <a:lstStyle/>
          <a:p>
            <a:pPr algn="ctr">
              <a:lnSpc>
                <a:spcPts val="2333"/>
              </a:lnSpc>
            </a:pPr>
            <a:r>
              <a:rPr lang="en-US" sz="1667" b="1" u="sng" spc="-21">
                <a:solidFill>
                  <a:schemeClr val="bg1"/>
                </a:solidFill>
                <a:latin typeface="Inter Bold"/>
                <a:ea typeface="Inter Bold"/>
                <a:cs typeface="Inter Bold"/>
                <a:sym typeface="Inter Bold"/>
                <a:hlinkClick r:id="rId19" action="ppaction://hlinksldjump">
                  <a:extLst>
                    <a:ext uri="{A12FA001-AC4F-418D-AE19-62706E023703}">
                      <ahyp:hlinkClr xmlns:ahyp="http://schemas.microsoft.com/office/drawing/2018/hyperlinkcolor" val="tx"/>
                    </a:ext>
                  </a:extLst>
                </a:hlinkClick>
              </a:rPr>
              <a:t>Step 2</a:t>
            </a:r>
          </a:p>
        </p:txBody>
      </p:sp>
      <p:sp>
        <p:nvSpPr>
          <p:cNvPr id="31" name="TextBox 31"/>
          <p:cNvSpPr txBox="1"/>
          <p:nvPr/>
        </p:nvSpPr>
        <p:spPr>
          <a:xfrm>
            <a:off x="9909252" y="426359"/>
            <a:ext cx="1722540" cy="271485"/>
          </a:xfrm>
          <a:prstGeom prst="rect">
            <a:avLst/>
          </a:prstGeom>
        </p:spPr>
        <p:txBody>
          <a:bodyPr lIns="0" tIns="0" rIns="0" bIns="0" rtlCol="0" anchor="t">
            <a:spAutoFit/>
          </a:bodyPr>
          <a:lstStyle/>
          <a:p>
            <a:pPr algn="ctr">
              <a:lnSpc>
                <a:spcPts val="2333"/>
              </a:lnSpc>
            </a:pPr>
            <a:r>
              <a:rPr lang="en-US" sz="1667" b="1" u="sng" spc="-21">
                <a:solidFill>
                  <a:schemeClr val="bg1"/>
                </a:solidFill>
                <a:latin typeface="Inter Bold"/>
                <a:ea typeface="Inter Bold"/>
                <a:cs typeface="Inter Bold"/>
                <a:sym typeface="Inter Bold"/>
                <a:hlinkClick r:id="rId20" action="ppaction://hlinksldjump">
                  <a:extLst>
                    <a:ext uri="{A12FA001-AC4F-418D-AE19-62706E023703}">
                      <ahyp:hlinkClr xmlns:ahyp="http://schemas.microsoft.com/office/drawing/2018/hyperlinkcolor" val="tx"/>
                    </a:ext>
                  </a:extLst>
                </a:hlinkClick>
              </a:rPr>
              <a:t>Step 3</a:t>
            </a:r>
          </a:p>
        </p:txBody>
      </p:sp>
      <p:sp>
        <p:nvSpPr>
          <p:cNvPr id="30" name="TextBox 30"/>
          <p:cNvSpPr txBox="1"/>
          <p:nvPr/>
        </p:nvSpPr>
        <p:spPr>
          <a:xfrm>
            <a:off x="11925978" y="426359"/>
            <a:ext cx="1722540" cy="271485"/>
          </a:xfrm>
          <a:prstGeom prst="rect">
            <a:avLst/>
          </a:prstGeom>
        </p:spPr>
        <p:txBody>
          <a:bodyPr lIns="0" tIns="0" rIns="0" bIns="0" rtlCol="0" anchor="t">
            <a:spAutoFit/>
          </a:bodyPr>
          <a:lstStyle/>
          <a:p>
            <a:pPr algn="ctr">
              <a:lnSpc>
                <a:spcPts val="2333"/>
              </a:lnSpc>
            </a:pPr>
            <a:r>
              <a:rPr lang="en-US" sz="1667" b="1" u="sng" spc="-21">
                <a:solidFill>
                  <a:schemeClr val="bg1"/>
                </a:solidFill>
                <a:latin typeface="Inter Bold"/>
                <a:ea typeface="Inter Bold"/>
                <a:cs typeface="Inter Bold"/>
                <a:sym typeface="Inter Bold"/>
                <a:hlinkClick r:id="rId21" action="ppaction://hlinksldjump">
                  <a:extLst>
                    <a:ext uri="{A12FA001-AC4F-418D-AE19-62706E023703}">
                      <ahyp:hlinkClr xmlns:ahyp="http://schemas.microsoft.com/office/drawing/2018/hyperlinkcolor" val="tx"/>
                    </a:ext>
                  </a:extLst>
                </a:hlinkClick>
              </a:rPr>
              <a:t>Step 4</a:t>
            </a:r>
          </a:p>
        </p:txBody>
      </p:sp>
      <p:sp>
        <p:nvSpPr>
          <p:cNvPr id="29" name="TextBox 29"/>
          <p:cNvSpPr txBox="1"/>
          <p:nvPr/>
        </p:nvSpPr>
        <p:spPr>
          <a:xfrm>
            <a:off x="13942704" y="426359"/>
            <a:ext cx="1722540" cy="271485"/>
          </a:xfrm>
          <a:prstGeom prst="rect">
            <a:avLst/>
          </a:prstGeom>
        </p:spPr>
        <p:txBody>
          <a:bodyPr lIns="0" tIns="0" rIns="0" bIns="0" rtlCol="0" anchor="t">
            <a:spAutoFit/>
          </a:bodyPr>
          <a:lstStyle/>
          <a:p>
            <a:pPr algn="ctr">
              <a:lnSpc>
                <a:spcPts val="2333"/>
              </a:lnSpc>
            </a:pPr>
            <a:r>
              <a:rPr lang="en-US" sz="1667" b="1" u="sng" spc="-21">
                <a:solidFill>
                  <a:schemeClr val="bg1"/>
                </a:solidFill>
                <a:latin typeface="Inter Bold"/>
                <a:ea typeface="Inter Bold"/>
                <a:cs typeface="Inter Bold"/>
                <a:sym typeface="Inter Bold"/>
                <a:hlinkClick r:id="rId22" action="ppaction://hlinksldjump">
                  <a:extLst>
                    <a:ext uri="{A12FA001-AC4F-418D-AE19-62706E023703}">
                      <ahyp:hlinkClr xmlns:ahyp="http://schemas.microsoft.com/office/drawing/2018/hyperlinkcolor" val="tx"/>
                    </a:ext>
                  </a:extLst>
                </a:hlinkClick>
              </a:rPr>
              <a:t>Step 5</a:t>
            </a:r>
          </a:p>
        </p:txBody>
      </p:sp>
      <p:sp>
        <p:nvSpPr>
          <p:cNvPr id="36" name="TextBox 36">
            <a:hlinkClick r:id="rId23" action="ppaction://hlinksldjump"/>
          </p:cNvPr>
          <p:cNvSpPr txBox="1"/>
          <p:nvPr/>
        </p:nvSpPr>
        <p:spPr>
          <a:xfrm>
            <a:off x="16489434" y="417072"/>
            <a:ext cx="876130" cy="290957"/>
          </a:xfrm>
          <a:prstGeom prst="rect">
            <a:avLst/>
          </a:prstGeom>
        </p:spPr>
        <p:txBody>
          <a:bodyPr lIns="0" tIns="0" rIns="0" bIns="0" rtlCol="0" anchor="t">
            <a:spAutoFit/>
          </a:bodyPr>
          <a:lstStyle/>
          <a:p>
            <a:pPr algn="ctr">
              <a:lnSpc>
                <a:spcPts val="2337"/>
              </a:lnSpc>
              <a:spcBef>
                <a:spcPct val="0"/>
              </a:spcBef>
            </a:pPr>
            <a:r>
              <a:rPr lang="en-US" sz="1669" spc="-141" dirty="0">
                <a:solidFill>
                  <a:srgbClr val="FFFFFF"/>
                </a:solidFill>
                <a:latin typeface="Inter"/>
                <a:ea typeface="Inter"/>
                <a:cs typeface="Inter"/>
                <a:sym typeface="Inter"/>
              </a:rPr>
              <a:t>Appendix</a:t>
            </a:r>
          </a:p>
        </p:txBody>
      </p:sp>
      <p:sp>
        <p:nvSpPr>
          <p:cNvPr id="39" name="Freeform 39">
            <a:extLst>
              <a:ext uri="{C183D7F6-B498-43B3-948B-1728B52AA6E4}">
                <adec:decorative xmlns:adec="http://schemas.microsoft.com/office/drawing/2017/decorative" val="1"/>
              </a:ext>
            </a:extLst>
          </p:cNvPr>
          <p:cNvSpPr>
            <a:spLocks/>
          </p:cNvSpPr>
          <p:nvPr/>
        </p:nvSpPr>
        <p:spPr>
          <a:xfrm rot="-926011">
            <a:off x="13984626" y="1012816"/>
            <a:ext cx="414248" cy="503645"/>
          </a:xfrm>
          <a:custGeom>
            <a:avLst/>
            <a:gdLst/>
            <a:ahLst/>
            <a:cxnLst/>
            <a:rect l="l" t="t" r="r" b="b"/>
            <a:pathLst>
              <a:path w="414248" h="503645">
                <a:moveTo>
                  <a:pt x="0" y="0"/>
                </a:moveTo>
                <a:lnTo>
                  <a:pt x="414248" y="0"/>
                </a:lnTo>
                <a:lnTo>
                  <a:pt x="414248" y="503645"/>
                </a:lnTo>
                <a:lnTo>
                  <a:pt x="0" y="503645"/>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txBody>
          <a:bodyPr/>
          <a:lstStyle/>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itle 37">
            <a:extLst>
              <a:ext uri="{FF2B5EF4-FFF2-40B4-BE49-F238E27FC236}">
                <a16:creationId xmlns:a16="http://schemas.microsoft.com/office/drawing/2014/main" id="{EAC0793B-A8A7-6E2D-FAE6-61E8A4BDB9AA}"/>
              </a:ext>
            </a:extLst>
          </p:cNvPr>
          <p:cNvSpPr>
            <a:spLocks noGrp="1"/>
          </p:cNvSpPr>
          <p:nvPr>
            <p:ph type="title" idx="4294967295"/>
          </p:nvPr>
        </p:nvSpPr>
        <p:spPr>
          <a:xfrm>
            <a:off x="457200" y="-1143000"/>
            <a:ext cx="8229600" cy="1143000"/>
          </a:xfrm>
        </p:spPr>
        <p:txBody>
          <a:bodyPr vert="horz" lIns="91440" tIns="45720" rIns="91440" bIns="45720" rtlCol="0" anchor="b">
            <a:normAutofit/>
          </a:bodyPr>
          <a:lstStyle/>
          <a:p>
            <a:r>
              <a:rPr lang="en-US" dirty="0"/>
              <a:t>Step Overview</a:t>
            </a:r>
          </a:p>
        </p:txBody>
      </p:sp>
      <p:sp>
        <p:nvSpPr>
          <p:cNvPr id="3" name="Freeform 3">
            <a:extLst>
              <a:ext uri="{C183D7F6-B498-43B3-948B-1728B52AA6E4}">
                <adec:decorative xmlns:adec="http://schemas.microsoft.com/office/drawing/2017/decorative" val="1"/>
              </a:ext>
            </a:extLst>
          </p:cNvPr>
          <p:cNvSpPr>
            <a:spLocks/>
          </p:cNvSpPr>
          <p:nvPr/>
        </p:nvSpPr>
        <p:spPr>
          <a:xfrm>
            <a:off x="0" y="3222981"/>
            <a:ext cx="3449908" cy="7064019"/>
          </a:xfrm>
          <a:custGeom>
            <a:avLst/>
            <a:gdLst/>
            <a:ahLst/>
            <a:cxnLst/>
            <a:rect l="l" t="t" r="r" b="b"/>
            <a:pathLst>
              <a:path w="969897" h="1985959">
                <a:moveTo>
                  <a:pt x="0" y="0"/>
                </a:moveTo>
                <a:lnTo>
                  <a:pt x="969897" y="0"/>
                </a:lnTo>
                <a:lnTo>
                  <a:pt x="969897" y="1985959"/>
                </a:lnTo>
                <a:lnTo>
                  <a:pt x="0" y="1985959"/>
                </a:lnTo>
                <a:close/>
              </a:path>
            </a:pathLst>
          </a:custGeom>
          <a:solidFill>
            <a:srgbClr val="0E387C"/>
          </a:solidFill>
        </p:spPr>
        <p:txBody>
          <a:bodyPr/>
          <a:lstStyle/>
          <a:p>
            <a:endParaRPr lang="en-US"/>
          </a:p>
        </p:txBody>
      </p:sp>
      <p:sp>
        <p:nvSpPr>
          <p:cNvPr id="6" name="Freeform 6">
            <a:extLst>
              <a:ext uri="{C183D7F6-B498-43B3-948B-1728B52AA6E4}">
                <adec:decorative xmlns:adec="http://schemas.microsoft.com/office/drawing/2017/decorative" val="1"/>
              </a:ext>
            </a:extLst>
          </p:cNvPr>
          <p:cNvSpPr>
            <a:spLocks/>
          </p:cNvSpPr>
          <p:nvPr/>
        </p:nvSpPr>
        <p:spPr>
          <a:xfrm>
            <a:off x="7420732" y="3222981"/>
            <a:ext cx="3449908" cy="7064019"/>
          </a:xfrm>
          <a:custGeom>
            <a:avLst/>
            <a:gdLst/>
            <a:ahLst/>
            <a:cxnLst/>
            <a:rect l="l" t="t" r="r" b="b"/>
            <a:pathLst>
              <a:path w="969897" h="1985959">
                <a:moveTo>
                  <a:pt x="0" y="0"/>
                </a:moveTo>
                <a:lnTo>
                  <a:pt x="969897" y="0"/>
                </a:lnTo>
                <a:lnTo>
                  <a:pt x="969897" y="1985959"/>
                </a:lnTo>
                <a:lnTo>
                  <a:pt x="0" y="1985959"/>
                </a:lnTo>
                <a:close/>
              </a:path>
            </a:pathLst>
          </a:custGeom>
          <a:solidFill>
            <a:srgbClr val="0E387C"/>
          </a:solidFill>
        </p:spPr>
        <p:txBody>
          <a:bodyPr/>
          <a:lstStyle/>
          <a:p>
            <a:endParaRPr lang="en-US"/>
          </a:p>
        </p:txBody>
      </p:sp>
      <p:sp>
        <p:nvSpPr>
          <p:cNvPr id="9" name="Freeform 9">
            <a:extLst>
              <a:ext uri="{C183D7F6-B498-43B3-948B-1728B52AA6E4}">
                <adec:decorative xmlns:adec="http://schemas.microsoft.com/office/drawing/2017/decorative" val="1"/>
              </a:ext>
            </a:extLst>
          </p:cNvPr>
          <p:cNvSpPr>
            <a:spLocks/>
          </p:cNvSpPr>
          <p:nvPr/>
        </p:nvSpPr>
        <p:spPr>
          <a:xfrm>
            <a:off x="11129412" y="3222981"/>
            <a:ext cx="3449908" cy="7064019"/>
          </a:xfrm>
          <a:custGeom>
            <a:avLst/>
            <a:gdLst/>
            <a:ahLst/>
            <a:cxnLst/>
            <a:rect l="l" t="t" r="r" b="b"/>
            <a:pathLst>
              <a:path w="969897" h="1985959">
                <a:moveTo>
                  <a:pt x="0" y="0"/>
                </a:moveTo>
                <a:lnTo>
                  <a:pt x="969897" y="0"/>
                </a:lnTo>
                <a:lnTo>
                  <a:pt x="969897" y="1985959"/>
                </a:lnTo>
                <a:lnTo>
                  <a:pt x="0" y="1985959"/>
                </a:lnTo>
                <a:close/>
              </a:path>
            </a:pathLst>
          </a:custGeom>
          <a:solidFill>
            <a:srgbClr val="0054BC"/>
          </a:solidFill>
        </p:spPr>
        <p:txBody>
          <a:bodyPr/>
          <a:lstStyle/>
          <a:p>
            <a:endParaRPr lang="en-US"/>
          </a:p>
        </p:txBody>
      </p:sp>
      <p:sp>
        <p:nvSpPr>
          <p:cNvPr id="12" name="Freeform 12">
            <a:extLst>
              <a:ext uri="{C183D7F6-B498-43B3-948B-1728B52AA6E4}">
                <adec:decorative xmlns:adec="http://schemas.microsoft.com/office/drawing/2017/decorative" val="1"/>
              </a:ext>
            </a:extLst>
          </p:cNvPr>
          <p:cNvSpPr>
            <a:spLocks/>
          </p:cNvSpPr>
          <p:nvPr/>
        </p:nvSpPr>
        <p:spPr>
          <a:xfrm>
            <a:off x="14838092" y="3222981"/>
            <a:ext cx="3449908" cy="7064019"/>
          </a:xfrm>
          <a:custGeom>
            <a:avLst/>
            <a:gdLst/>
            <a:ahLst/>
            <a:cxnLst/>
            <a:rect l="l" t="t" r="r" b="b"/>
            <a:pathLst>
              <a:path w="969897" h="1985959">
                <a:moveTo>
                  <a:pt x="0" y="0"/>
                </a:moveTo>
                <a:lnTo>
                  <a:pt x="969897" y="0"/>
                </a:lnTo>
                <a:lnTo>
                  <a:pt x="969897" y="1985959"/>
                </a:lnTo>
                <a:lnTo>
                  <a:pt x="0" y="1985959"/>
                </a:lnTo>
                <a:close/>
              </a:path>
            </a:pathLst>
          </a:custGeom>
          <a:solidFill>
            <a:srgbClr val="0E387C"/>
          </a:solidFill>
        </p:spPr>
        <p:txBody>
          <a:bodyPr/>
          <a:lstStyle/>
          <a:p>
            <a:endParaRPr lang="en-US"/>
          </a:p>
        </p:txBody>
      </p:sp>
      <p:sp>
        <p:nvSpPr>
          <p:cNvPr id="15" name="Freeform 15">
            <a:extLst>
              <a:ext uri="{C183D7F6-B498-43B3-948B-1728B52AA6E4}">
                <adec:decorative xmlns:adec="http://schemas.microsoft.com/office/drawing/2017/decorative" val="1"/>
              </a:ext>
            </a:extLst>
          </p:cNvPr>
          <p:cNvSpPr>
            <a:spLocks/>
          </p:cNvSpPr>
          <p:nvPr/>
        </p:nvSpPr>
        <p:spPr>
          <a:xfrm>
            <a:off x="3712051" y="3222981"/>
            <a:ext cx="3449908" cy="7064019"/>
          </a:xfrm>
          <a:custGeom>
            <a:avLst/>
            <a:gdLst/>
            <a:ahLst/>
            <a:cxnLst/>
            <a:rect l="l" t="t" r="r" b="b"/>
            <a:pathLst>
              <a:path w="969897" h="1985959">
                <a:moveTo>
                  <a:pt x="0" y="0"/>
                </a:moveTo>
                <a:lnTo>
                  <a:pt x="969897" y="0"/>
                </a:lnTo>
                <a:lnTo>
                  <a:pt x="969897" y="1985959"/>
                </a:lnTo>
                <a:lnTo>
                  <a:pt x="0" y="1985959"/>
                </a:lnTo>
                <a:close/>
              </a:path>
            </a:pathLst>
          </a:custGeom>
          <a:solidFill>
            <a:srgbClr val="0054BC"/>
          </a:solidFill>
        </p:spPr>
        <p:txBody>
          <a:bodyPr/>
          <a:lstStyle/>
          <a:p>
            <a:endParaRPr lang="en-US"/>
          </a:p>
        </p:txBody>
      </p:sp>
      <p:sp>
        <p:nvSpPr>
          <p:cNvPr id="17" name="Freeform 17">
            <a:extLst>
              <a:ext uri="{C183D7F6-B498-43B3-948B-1728B52AA6E4}">
                <adec:decorative xmlns:adec="http://schemas.microsoft.com/office/drawing/2017/decorative" val="1"/>
              </a:ext>
            </a:extLst>
          </p:cNvPr>
          <p:cNvSpPr>
            <a:spLocks/>
          </p:cNvSpPr>
          <p:nvPr/>
        </p:nvSpPr>
        <p:spPr>
          <a:xfrm>
            <a:off x="1685" y="0"/>
            <a:ext cx="18288000" cy="3248025"/>
          </a:xfrm>
          <a:custGeom>
            <a:avLst/>
            <a:gdLst/>
            <a:ahLst/>
            <a:cxnLst/>
            <a:rect l="l" t="t" r="r" b="b"/>
            <a:pathLst>
              <a:path w="18288000" h="3248025">
                <a:moveTo>
                  <a:pt x="0" y="0"/>
                </a:moveTo>
                <a:lnTo>
                  <a:pt x="18288000" y="0"/>
                </a:lnTo>
                <a:lnTo>
                  <a:pt x="18288000" y="3248025"/>
                </a:lnTo>
                <a:lnTo>
                  <a:pt x="0" y="3248025"/>
                </a:lnTo>
                <a:lnTo>
                  <a:pt x="0" y="0"/>
                </a:lnTo>
                <a:close/>
              </a:path>
            </a:pathLst>
          </a:custGeom>
          <a:blipFill>
            <a:blip r:embed="rId3"/>
            <a:stretch>
              <a:fillRect t="-2116" r="-258" b="-215418"/>
            </a:stretch>
          </a:blipFill>
        </p:spPr>
        <p:txBody>
          <a:bodyPr/>
          <a:lstStyle/>
          <a:p>
            <a:endParaRPr lang="en-US"/>
          </a:p>
        </p:txBody>
      </p:sp>
      <p:sp>
        <p:nvSpPr>
          <p:cNvPr id="19" name="TextBox 19"/>
          <p:cNvSpPr txBox="1">
            <a:spLocks/>
          </p:cNvSpPr>
          <p:nvPr/>
        </p:nvSpPr>
        <p:spPr>
          <a:xfrm>
            <a:off x="102813" y="4225540"/>
            <a:ext cx="668876" cy="248920"/>
          </a:xfrm>
          <a:prstGeom prst="rect">
            <a:avLst/>
          </a:prstGeom>
        </p:spPr>
        <p:txBody>
          <a:bodyPr lIns="0" tIns="0" rIns="0" bIns="0" rtlCol="0" anchor="t">
            <a:spAutoFit/>
          </a:bodyPr>
          <a:lstStyle/>
          <a:p>
            <a:pPr algn="l">
              <a:lnSpc>
                <a:spcPts val="2029"/>
              </a:lnSpc>
            </a:pPr>
            <a:r>
              <a:rPr lang="en-US" sz="1449" b="1" spc="-2" dirty="0">
                <a:solidFill>
                  <a:srgbClr val="FFFFFF"/>
                </a:solidFill>
                <a:latin typeface="Inter Bold"/>
                <a:ea typeface="Inter Bold"/>
                <a:cs typeface="Inter Bold"/>
                <a:sym typeface="Inter Bold"/>
              </a:rPr>
              <a:t>STEP </a:t>
            </a:r>
            <a:r>
              <a:rPr lang="en-US" sz="1449" b="1" u="none" spc="-2" dirty="0">
                <a:solidFill>
                  <a:srgbClr val="FFFFFF"/>
                </a:solidFill>
                <a:latin typeface="Inter Bold"/>
                <a:ea typeface="Inter Bold"/>
                <a:cs typeface="Inter Bold"/>
                <a:sym typeface="Inter Bold"/>
              </a:rPr>
              <a:t>1:</a:t>
            </a:r>
          </a:p>
        </p:txBody>
      </p:sp>
      <p:sp>
        <p:nvSpPr>
          <p:cNvPr id="20" name="TextBox 20"/>
          <p:cNvSpPr txBox="1">
            <a:spLocks/>
          </p:cNvSpPr>
          <p:nvPr/>
        </p:nvSpPr>
        <p:spPr>
          <a:xfrm>
            <a:off x="102813" y="4705664"/>
            <a:ext cx="3123463" cy="877824"/>
          </a:xfrm>
          <a:prstGeom prst="rect">
            <a:avLst/>
          </a:prstGeom>
        </p:spPr>
        <p:txBody>
          <a:bodyPr lIns="0" tIns="0" rIns="0" bIns="0" rtlCol="0" anchor="t">
            <a:spAutoFit/>
          </a:bodyPr>
          <a:lstStyle/>
          <a:p>
            <a:pPr algn="l">
              <a:lnSpc>
                <a:spcPts val="3449"/>
              </a:lnSpc>
            </a:pPr>
            <a:r>
              <a:rPr lang="en-US" sz="3150" b="1" spc="-50" dirty="0">
                <a:solidFill>
                  <a:srgbClr val="FFFFFF"/>
                </a:solidFill>
                <a:latin typeface="Inter Bold"/>
                <a:ea typeface="Inter Bold"/>
                <a:cs typeface="Inter Bold"/>
                <a:sym typeface="Inter Bold"/>
              </a:rPr>
              <a:t>Get </a:t>
            </a:r>
          </a:p>
          <a:p>
            <a:pPr algn="l">
              <a:lnSpc>
                <a:spcPts val="3449"/>
              </a:lnSpc>
            </a:pPr>
            <a:r>
              <a:rPr lang="en-US" sz="3150" b="1" spc="-50" dirty="0">
                <a:solidFill>
                  <a:srgbClr val="FFFFFF"/>
                </a:solidFill>
                <a:latin typeface="Inter Bold"/>
                <a:ea typeface="Inter Bold"/>
                <a:cs typeface="Inter Bold"/>
                <a:sym typeface="Inter Bold"/>
              </a:rPr>
              <a:t>Oriented</a:t>
            </a:r>
          </a:p>
        </p:txBody>
      </p:sp>
      <p:sp>
        <p:nvSpPr>
          <p:cNvPr id="21" name="TextBox 21"/>
          <p:cNvSpPr txBox="1">
            <a:spLocks/>
          </p:cNvSpPr>
          <p:nvPr/>
        </p:nvSpPr>
        <p:spPr>
          <a:xfrm>
            <a:off x="226144" y="5756052"/>
            <a:ext cx="3123463" cy="1208472"/>
          </a:xfrm>
          <a:prstGeom prst="rect">
            <a:avLst/>
          </a:prstGeom>
        </p:spPr>
        <p:txBody>
          <a:bodyPr lIns="0" tIns="0" rIns="0" bIns="0" rtlCol="0" anchor="t">
            <a:spAutoFit/>
          </a:bodyPr>
          <a:lstStyle/>
          <a:p>
            <a:pPr algn="l">
              <a:lnSpc>
                <a:spcPts val="2399"/>
              </a:lnSpc>
            </a:pPr>
            <a:r>
              <a:rPr lang="en-US" sz="1800" spc="-23" dirty="0">
                <a:solidFill>
                  <a:srgbClr val="FFFFFF"/>
                </a:solidFill>
                <a:latin typeface="Inter"/>
                <a:ea typeface="Inter"/>
                <a:cs typeface="Inter"/>
                <a:sym typeface="Inter"/>
              </a:rPr>
              <a:t>Explore key changes between Original and Ultra to ensure a smooth and effective transition.</a:t>
            </a:r>
          </a:p>
        </p:txBody>
      </p:sp>
      <p:sp>
        <p:nvSpPr>
          <p:cNvPr id="27" name="TextBox 27"/>
          <p:cNvSpPr txBox="1">
            <a:spLocks/>
          </p:cNvSpPr>
          <p:nvPr/>
        </p:nvSpPr>
        <p:spPr>
          <a:xfrm>
            <a:off x="3843673" y="4225540"/>
            <a:ext cx="700509" cy="248920"/>
          </a:xfrm>
          <a:prstGeom prst="rect">
            <a:avLst/>
          </a:prstGeom>
        </p:spPr>
        <p:txBody>
          <a:bodyPr lIns="0" tIns="0" rIns="0" bIns="0" rtlCol="0" anchor="t">
            <a:spAutoFit/>
          </a:bodyPr>
          <a:lstStyle/>
          <a:p>
            <a:pPr algn="l">
              <a:lnSpc>
                <a:spcPts val="2030"/>
              </a:lnSpc>
            </a:pPr>
            <a:r>
              <a:rPr lang="en-US" sz="1450" b="1" spc="2">
                <a:solidFill>
                  <a:srgbClr val="FFFFFF"/>
                </a:solidFill>
                <a:latin typeface="Inter Bold"/>
                <a:ea typeface="Inter Bold"/>
                <a:cs typeface="Inter Bold"/>
                <a:sym typeface="Inter Bold"/>
              </a:rPr>
              <a:t>STEP</a:t>
            </a:r>
            <a:r>
              <a:rPr lang="en-US" sz="1450" b="1" u="none" spc="2">
                <a:solidFill>
                  <a:srgbClr val="FFFFFF"/>
                </a:solidFill>
                <a:latin typeface="Inter Bold"/>
                <a:ea typeface="Inter Bold"/>
                <a:cs typeface="Inter Bold"/>
                <a:sym typeface="Inter Bold"/>
              </a:rPr>
              <a:t> 2:</a:t>
            </a:r>
          </a:p>
        </p:txBody>
      </p:sp>
      <p:sp>
        <p:nvSpPr>
          <p:cNvPr id="28" name="TextBox 28"/>
          <p:cNvSpPr txBox="1">
            <a:spLocks/>
          </p:cNvSpPr>
          <p:nvPr/>
        </p:nvSpPr>
        <p:spPr>
          <a:xfrm>
            <a:off x="3810926" y="4705616"/>
            <a:ext cx="3119960" cy="877824"/>
          </a:xfrm>
          <a:prstGeom prst="rect">
            <a:avLst/>
          </a:prstGeom>
        </p:spPr>
        <p:txBody>
          <a:bodyPr lIns="0" tIns="0" rIns="0" bIns="0" rtlCol="0" anchor="t">
            <a:spAutoFit/>
          </a:bodyPr>
          <a:lstStyle/>
          <a:p>
            <a:pPr algn="l">
              <a:lnSpc>
                <a:spcPts val="3449"/>
              </a:lnSpc>
            </a:pPr>
            <a:r>
              <a:rPr lang="en-US" sz="3150" b="1" spc="-50">
                <a:solidFill>
                  <a:srgbClr val="FFFFFF"/>
                </a:solidFill>
                <a:latin typeface="Inter Bold"/>
                <a:ea typeface="Inter Bold"/>
                <a:cs typeface="Inter Bold"/>
                <a:sym typeface="Inter Bold"/>
              </a:rPr>
              <a:t>Organize Content</a:t>
            </a:r>
          </a:p>
        </p:txBody>
      </p:sp>
      <p:sp>
        <p:nvSpPr>
          <p:cNvPr id="29" name="TextBox 29"/>
          <p:cNvSpPr txBox="1">
            <a:spLocks/>
          </p:cNvSpPr>
          <p:nvPr/>
        </p:nvSpPr>
        <p:spPr>
          <a:xfrm>
            <a:off x="3934258" y="5756005"/>
            <a:ext cx="3143081" cy="1460259"/>
          </a:xfrm>
          <a:prstGeom prst="rect">
            <a:avLst/>
          </a:prstGeom>
        </p:spPr>
        <p:txBody>
          <a:bodyPr lIns="0" tIns="0" rIns="0" bIns="0" rtlCol="0" anchor="t">
            <a:spAutoFit/>
          </a:bodyPr>
          <a:lstStyle/>
          <a:p>
            <a:pPr algn="l">
              <a:lnSpc>
                <a:spcPts val="2399"/>
              </a:lnSpc>
            </a:pPr>
            <a:r>
              <a:rPr lang="en-US" sz="1800" spc="-23" dirty="0">
                <a:solidFill>
                  <a:srgbClr val="FFFFFF"/>
                </a:solidFill>
                <a:latin typeface="Inter"/>
                <a:ea typeface="Inter"/>
                <a:cs typeface="Inter"/>
                <a:sym typeface="Inter"/>
              </a:rPr>
              <a:t>Adapt to the Ultra structure by customizing the course content area and utilizing new containers to replicate Original's menu functionality.</a:t>
            </a:r>
          </a:p>
        </p:txBody>
      </p:sp>
      <p:sp>
        <p:nvSpPr>
          <p:cNvPr id="31" name="TextBox 31"/>
          <p:cNvSpPr txBox="1">
            <a:spLocks/>
          </p:cNvSpPr>
          <p:nvPr/>
        </p:nvSpPr>
        <p:spPr>
          <a:xfrm>
            <a:off x="7517994" y="4225540"/>
            <a:ext cx="697887" cy="248920"/>
          </a:xfrm>
          <a:prstGeom prst="rect">
            <a:avLst/>
          </a:prstGeom>
        </p:spPr>
        <p:txBody>
          <a:bodyPr lIns="0" tIns="0" rIns="0" bIns="0" rtlCol="0" anchor="t">
            <a:spAutoFit/>
          </a:bodyPr>
          <a:lstStyle/>
          <a:p>
            <a:pPr algn="l">
              <a:lnSpc>
                <a:spcPts val="2029"/>
              </a:lnSpc>
            </a:pPr>
            <a:r>
              <a:rPr lang="en-US" sz="1449" b="1" dirty="0">
                <a:solidFill>
                  <a:srgbClr val="FFFFFF"/>
                </a:solidFill>
                <a:latin typeface="Inter Bold"/>
                <a:ea typeface="Inter Bold"/>
                <a:cs typeface="Inter Bold"/>
                <a:sym typeface="Inter Bold"/>
              </a:rPr>
              <a:t>STEP</a:t>
            </a:r>
            <a:r>
              <a:rPr lang="en-US" sz="1449" b="1" u="none" dirty="0">
                <a:solidFill>
                  <a:srgbClr val="FFFFFF"/>
                </a:solidFill>
                <a:latin typeface="Inter Bold"/>
                <a:ea typeface="Inter Bold"/>
                <a:cs typeface="Inter Bold"/>
                <a:sym typeface="Inter Bold"/>
              </a:rPr>
              <a:t> 3:</a:t>
            </a:r>
          </a:p>
        </p:txBody>
      </p:sp>
      <p:sp>
        <p:nvSpPr>
          <p:cNvPr id="32" name="TextBox 32"/>
          <p:cNvSpPr txBox="1">
            <a:spLocks/>
          </p:cNvSpPr>
          <p:nvPr/>
        </p:nvSpPr>
        <p:spPr>
          <a:xfrm>
            <a:off x="7522864" y="4705616"/>
            <a:ext cx="2150904" cy="877824"/>
          </a:xfrm>
          <a:prstGeom prst="rect">
            <a:avLst/>
          </a:prstGeom>
        </p:spPr>
        <p:txBody>
          <a:bodyPr lIns="0" tIns="0" rIns="0" bIns="0" rtlCol="0" anchor="t">
            <a:spAutoFit/>
          </a:bodyPr>
          <a:lstStyle/>
          <a:p>
            <a:pPr algn="l">
              <a:lnSpc>
                <a:spcPts val="3449"/>
              </a:lnSpc>
            </a:pPr>
            <a:r>
              <a:rPr lang="en-US" sz="3150" b="1" spc="-50" dirty="0">
                <a:solidFill>
                  <a:srgbClr val="FFFFFF"/>
                </a:solidFill>
                <a:latin typeface="Inter Bold"/>
                <a:ea typeface="Inter Bold"/>
                <a:cs typeface="Inter Bold"/>
                <a:sym typeface="Inter Bold"/>
              </a:rPr>
              <a:t>Refine and Complete</a:t>
            </a:r>
          </a:p>
        </p:txBody>
      </p:sp>
      <p:sp>
        <p:nvSpPr>
          <p:cNvPr id="33" name="TextBox 33"/>
          <p:cNvSpPr txBox="1">
            <a:spLocks/>
          </p:cNvSpPr>
          <p:nvPr/>
        </p:nvSpPr>
        <p:spPr>
          <a:xfrm>
            <a:off x="7646195" y="5756005"/>
            <a:ext cx="3244597" cy="869709"/>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Focus on the details and create new content to ensure your course is fully equipped.</a:t>
            </a:r>
          </a:p>
        </p:txBody>
      </p:sp>
      <p:sp>
        <p:nvSpPr>
          <p:cNvPr id="23" name="TextBox 23"/>
          <p:cNvSpPr txBox="1">
            <a:spLocks/>
          </p:cNvSpPr>
          <p:nvPr/>
        </p:nvSpPr>
        <p:spPr>
          <a:xfrm>
            <a:off x="11263285" y="4225540"/>
            <a:ext cx="698623" cy="248920"/>
          </a:xfrm>
          <a:prstGeom prst="rect">
            <a:avLst/>
          </a:prstGeom>
        </p:spPr>
        <p:txBody>
          <a:bodyPr lIns="0" tIns="0" rIns="0" bIns="0" rtlCol="0" anchor="t">
            <a:spAutoFit/>
          </a:bodyPr>
          <a:lstStyle/>
          <a:p>
            <a:pPr algn="l">
              <a:lnSpc>
                <a:spcPts val="2029"/>
              </a:lnSpc>
            </a:pPr>
            <a:r>
              <a:rPr lang="en-US" sz="1449" b="1">
                <a:solidFill>
                  <a:srgbClr val="FFFFFF"/>
                </a:solidFill>
                <a:latin typeface="Inter Bold"/>
                <a:ea typeface="Inter Bold"/>
                <a:cs typeface="Inter Bold"/>
                <a:sym typeface="Inter Bold"/>
              </a:rPr>
              <a:t>STEP</a:t>
            </a:r>
            <a:r>
              <a:rPr lang="en-US" sz="1449" b="1" u="none">
                <a:solidFill>
                  <a:srgbClr val="FFFFFF"/>
                </a:solidFill>
                <a:latin typeface="Inter Bold"/>
                <a:ea typeface="Inter Bold"/>
                <a:cs typeface="Inter Bold"/>
                <a:sym typeface="Inter Bold"/>
              </a:rPr>
              <a:t> 4:</a:t>
            </a:r>
          </a:p>
        </p:txBody>
      </p:sp>
      <p:sp>
        <p:nvSpPr>
          <p:cNvPr id="24" name="TextBox 24"/>
          <p:cNvSpPr txBox="1">
            <a:spLocks/>
          </p:cNvSpPr>
          <p:nvPr/>
        </p:nvSpPr>
        <p:spPr>
          <a:xfrm>
            <a:off x="11223064" y="4705616"/>
            <a:ext cx="2138267" cy="877824"/>
          </a:xfrm>
          <a:prstGeom prst="rect">
            <a:avLst/>
          </a:prstGeom>
        </p:spPr>
        <p:txBody>
          <a:bodyPr lIns="0" tIns="0" rIns="0" bIns="0" rtlCol="0" anchor="t">
            <a:spAutoFit/>
          </a:bodyPr>
          <a:lstStyle/>
          <a:p>
            <a:pPr algn="just">
              <a:lnSpc>
                <a:spcPts val="3449"/>
              </a:lnSpc>
            </a:pPr>
            <a:r>
              <a:rPr lang="en-US" sz="3150" b="1" spc="-50" dirty="0">
                <a:solidFill>
                  <a:srgbClr val="FFFFFF"/>
                </a:solidFill>
                <a:latin typeface="Inter Bold"/>
                <a:ea typeface="Inter Bold"/>
                <a:cs typeface="Inter Bold"/>
                <a:sym typeface="Inter Bold"/>
              </a:rPr>
              <a:t>Adjust  Settings</a:t>
            </a:r>
          </a:p>
        </p:txBody>
      </p:sp>
      <p:sp>
        <p:nvSpPr>
          <p:cNvPr id="25" name="TextBox 25"/>
          <p:cNvSpPr txBox="1">
            <a:spLocks/>
          </p:cNvSpPr>
          <p:nvPr/>
        </p:nvSpPr>
        <p:spPr>
          <a:xfrm>
            <a:off x="11355921" y="5756005"/>
            <a:ext cx="3138101" cy="1460259"/>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Although many settings are preserved during conversion, some may change. Review and verify all settings with a structured approach.</a:t>
            </a:r>
          </a:p>
        </p:txBody>
      </p:sp>
      <p:sp>
        <p:nvSpPr>
          <p:cNvPr id="35" name="TextBox 35"/>
          <p:cNvSpPr txBox="1">
            <a:spLocks/>
          </p:cNvSpPr>
          <p:nvPr/>
        </p:nvSpPr>
        <p:spPr>
          <a:xfrm>
            <a:off x="14983494" y="4225540"/>
            <a:ext cx="1264810" cy="248920"/>
          </a:xfrm>
          <a:prstGeom prst="rect">
            <a:avLst/>
          </a:prstGeom>
        </p:spPr>
        <p:txBody>
          <a:bodyPr lIns="0" tIns="0" rIns="0" bIns="0" rtlCol="0" anchor="t">
            <a:spAutoFit/>
          </a:bodyPr>
          <a:lstStyle/>
          <a:p>
            <a:pPr algn="l">
              <a:lnSpc>
                <a:spcPts val="2029"/>
              </a:lnSpc>
            </a:pPr>
            <a:r>
              <a:rPr lang="en-US" sz="1449" b="1" spc="-2">
                <a:solidFill>
                  <a:srgbClr val="FFFFFF"/>
                </a:solidFill>
                <a:latin typeface="Inter Bold"/>
                <a:ea typeface="Inter Bold"/>
                <a:cs typeface="Inter Bold"/>
                <a:sym typeface="Inter Bold"/>
              </a:rPr>
              <a:t>STEP 5:</a:t>
            </a:r>
          </a:p>
        </p:txBody>
      </p:sp>
      <p:sp>
        <p:nvSpPr>
          <p:cNvPr id="36" name="TextBox 36"/>
          <p:cNvSpPr txBox="1">
            <a:spLocks/>
          </p:cNvSpPr>
          <p:nvPr/>
        </p:nvSpPr>
        <p:spPr>
          <a:xfrm>
            <a:off x="14931745" y="4705616"/>
            <a:ext cx="2024064" cy="877824"/>
          </a:xfrm>
          <a:prstGeom prst="rect">
            <a:avLst/>
          </a:prstGeom>
        </p:spPr>
        <p:txBody>
          <a:bodyPr lIns="0" tIns="0" rIns="0" bIns="0" rtlCol="0" anchor="t">
            <a:spAutoFit/>
          </a:bodyPr>
          <a:lstStyle/>
          <a:p>
            <a:pPr algn="l">
              <a:lnSpc>
                <a:spcPts val="3449"/>
              </a:lnSpc>
            </a:pPr>
            <a:r>
              <a:rPr lang="en-US" sz="3150" b="1" spc="-50">
                <a:solidFill>
                  <a:srgbClr val="FFFFFF"/>
                </a:solidFill>
                <a:latin typeface="Inter Bold"/>
                <a:ea typeface="Inter Bold"/>
                <a:cs typeface="Inter Bold"/>
                <a:sym typeface="Inter Bold"/>
              </a:rPr>
              <a:t>Final Check </a:t>
            </a:r>
          </a:p>
        </p:txBody>
      </p:sp>
      <p:sp>
        <p:nvSpPr>
          <p:cNvPr id="37" name="TextBox 37"/>
          <p:cNvSpPr txBox="1">
            <a:spLocks/>
          </p:cNvSpPr>
          <p:nvPr/>
        </p:nvSpPr>
        <p:spPr>
          <a:xfrm>
            <a:off x="15064601" y="5741718"/>
            <a:ext cx="3130605" cy="1164984"/>
          </a:xfrm>
          <a:prstGeom prst="rect">
            <a:avLst/>
          </a:prstGeom>
        </p:spPr>
        <p:txBody>
          <a:bodyPr lIns="0" tIns="0" rIns="0" bIns="0" rtlCol="0" anchor="t">
            <a:spAutoFit/>
          </a:bodyPr>
          <a:lstStyle/>
          <a:p>
            <a:pPr algn="l">
              <a:lnSpc>
                <a:spcPts val="2399"/>
              </a:lnSpc>
            </a:pPr>
            <a:r>
              <a:rPr lang="en-US" sz="1800" spc="-23" dirty="0">
                <a:solidFill>
                  <a:srgbClr val="FFFFFF"/>
                </a:solidFill>
                <a:latin typeface="Inter"/>
                <a:ea typeface="Inter"/>
                <a:cs typeface="Inter"/>
                <a:sym typeface="Inter"/>
              </a:rPr>
              <a:t>Utilize the Student Preview to conduct your final walkthrough and course revision.</a:t>
            </a:r>
          </a:p>
        </p:txBody>
      </p:sp>
      <p:sp>
        <p:nvSpPr>
          <p:cNvPr id="4" name="TextBox 4">
            <a:extLst>
              <a:ext uri="{C183D7F6-B498-43B3-948B-1728B52AA6E4}">
                <adec:decorative xmlns:adec="http://schemas.microsoft.com/office/drawing/2017/decorative" val="1"/>
              </a:ext>
            </a:extLst>
          </p:cNvPr>
          <p:cNvSpPr txBox="1">
            <a:spLocks/>
          </p:cNvSpPr>
          <p:nvPr/>
        </p:nvSpPr>
        <p:spPr>
          <a:xfrm>
            <a:off x="0" y="3087460"/>
            <a:ext cx="3449908" cy="7199540"/>
          </a:xfrm>
          <a:prstGeom prst="rect">
            <a:avLst/>
          </a:prstGeom>
        </p:spPr>
        <p:txBody>
          <a:bodyPr lIns="47590" tIns="47590" rIns="47590" bIns="47590" rtlCol="0" anchor="ctr"/>
          <a:lstStyle/>
          <a:p>
            <a:pPr algn="ctr">
              <a:lnSpc>
                <a:spcPts val="1949"/>
              </a:lnSpc>
            </a:pPr>
            <a:endParaRPr/>
          </a:p>
        </p:txBody>
      </p:sp>
      <p:sp>
        <p:nvSpPr>
          <p:cNvPr id="7" name="TextBox 7">
            <a:extLst>
              <a:ext uri="{C183D7F6-B498-43B3-948B-1728B52AA6E4}">
                <adec:decorative xmlns:adec="http://schemas.microsoft.com/office/drawing/2017/decorative" val="1"/>
              </a:ext>
            </a:extLst>
          </p:cNvPr>
          <p:cNvSpPr txBox="1">
            <a:spLocks/>
          </p:cNvSpPr>
          <p:nvPr/>
        </p:nvSpPr>
        <p:spPr>
          <a:xfrm>
            <a:off x="7420732" y="3087460"/>
            <a:ext cx="3449908" cy="7199540"/>
          </a:xfrm>
          <a:prstGeom prst="rect">
            <a:avLst/>
          </a:prstGeom>
        </p:spPr>
        <p:txBody>
          <a:bodyPr lIns="47590" tIns="47590" rIns="47590" bIns="47590" rtlCol="0" anchor="ctr"/>
          <a:lstStyle/>
          <a:p>
            <a:pPr algn="ctr">
              <a:lnSpc>
                <a:spcPts val="1949"/>
              </a:lnSpc>
            </a:pPr>
            <a:endParaRPr/>
          </a:p>
        </p:txBody>
      </p:sp>
      <p:sp>
        <p:nvSpPr>
          <p:cNvPr id="10" name="TextBox 10">
            <a:extLst>
              <a:ext uri="{C183D7F6-B498-43B3-948B-1728B52AA6E4}">
                <adec:decorative xmlns:adec="http://schemas.microsoft.com/office/drawing/2017/decorative" val="1"/>
              </a:ext>
            </a:extLst>
          </p:cNvPr>
          <p:cNvSpPr txBox="1">
            <a:spLocks/>
          </p:cNvSpPr>
          <p:nvPr/>
        </p:nvSpPr>
        <p:spPr>
          <a:xfrm>
            <a:off x="11129412" y="3087460"/>
            <a:ext cx="3449908" cy="7199540"/>
          </a:xfrm>
          <a:prstGeom prst="rect">
            <a:avLst/>
          </a:prstGeom>
        </p:spPr>
        <p:txBody>
          <a:bodyPr lIns="47590" tIns="47590" rIns="47590" bIns="47590" rtlCol="0" anchor="ctr"/>
          <a:lstStyle/>
          <a:p>
            <a:pPr algn="ctr">
              <a:lnSpc>
                <a:spcPts val="1949"/>
              </a:lnSpc>
            </a:pPr>
            <a:endParaRPr/>
          </a:p>
        </p:txBody>
      </p:sp>
      <p:sp>
        <p:nvSpPr>
          <p:cNvPr id="13" name="TextBox 13">
            <a:extLst>
              <a:ext uri="{C183D7F6-B498-43B3-948B-1728B52AA6E4}">
                <adec:decorative xmlns:adec="http://schemas.microsoft.com/office/drawing/2017/decorative" val="1"/>
              </a:ext>
            </a:extLst>
          </p:cNvPr>
          <p:cNvSpPr txBox="1">
            <a:spLocks/>
          </p:cNvSpPr>
          <p:nvPr/>
        </p:nvSpPr>
        <p:spPr>
          <a:xfrm>
            <a:off x="14838092" y="3087460"/>
            <a:ext cx="3449908" cy="7199540"/>
          </a:xfrm>
          <a:prstGeom prst="rect">
            <a:avLst/>
          </a:prstGeom>
        </p:spPr>
        <p:txBody>
          <a:bodyPr lIns="47590" tIns="47590" rIns="47590" bIns="47590" rtlCol="0" anchor="ctr"/>
          <a:lstStyle/>
          <a:p>
            <a:pPr algn="ctr">
              <a:lnSpc>
                <a:spcPts val="1949"/>
              </a:lnSpc>
            </a:pPr>
            <a:endParaRPr/>
          </a:p>
        </p:txBody>
      </p:sp>
      <p:sp>
        <p:nvSpPr>
          <p:cNvPr id="16" name="TextBox 16">
            <a:extLst>
              <a:ext uri="{C183D7F6-B498-43B3-948B-1728B52AA6E4}">
                <adec:decorative xmlns:adec="http://schemas.microsoft.com/office/drawing/2017/decorative" val="1"/>
              </a:ext>
            </a:extLst>
          </p:cNvPr>
          <p:cNvSpPr txBox="1">
            <a:spLocks/>
          </p:cNvSpPr>
          <p:nvPr/>
        </p:nvSpPr>
        <p:spPr>
          <a:xfrm>
            <a:off x="3712051" y="3087460"/>
            <a:ext cx="3449908" cy="7199540"/>
          </a:xfrm>
          <a:prstGeom prst="rect">
            <a:avLst/>
          </a:prstGeom>
        </p:spPr>
        <p:txBody>
          <a:bodyPr lIns="47590" tIns="47590" rIns="47590" bIns="47590" rtlCol="0" anchor="ctr"/>
          <a:lstStyle/>
          <a:p>
            <a:pPr algn="ctr">
              <a:lnSpc>
                <a:spcPts val="1949"/>
              </a:lnSpc>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16738886" y="-2832910"/>
            <a:ext cx="2178449" cy="13450172"/>
          </a:xfrm>
          <a:custGeom>
            <a:avLst/>
            <a:gdLst/>
            <a:ahLst/>
            <a:cxnLst/>
            <a:rect l="l" t="t" r="r" b="b"/>
            <a:pathLst>
              <a:path w="2178449" h="13450172">
                <a:moveTo>
                  <a:pt x="0" y="0"/>
                </a:moveTo>
                <a:lnTo>
                  <a:pt x="2178450" y="0"/>
                </a:lnTo>
                <a:lnTo>
                  <a:pt x="2178450" y="13450172"/>
                </a:lnTo>
                <a:lnTo>
                  <a:pt x="0" y="13450172"/>
                </a:lnTo>
                <a:lnTo>
                  <a:pt x="0" y="0"/>
                </a:lnTo>
                <a:close/>
              </a:path>
            </a:pathLst>
          </a:custGeom>
          <a:blipFill>
            <a:blip r:embed="rId2"/>
            <a:stretch>
              <a:fillRect t="-13232" r="-628764" b="-13232"/>
            </a:stretch>
          </a:blipFill>
        </p:spPr>
        <p:txBody>
          <a:bodyPr/>
          <a:lstStyle/>
          <a:p>
            <a:endParaRPr lang="en-US"/>
          </a:p>
        </p:txBody>
      </p:sp>
      <p:sp>
        <p:nvSpPr>
          <p:cNvPr id="3" name="Freeform 3">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rot="-5400000">
            <a:off x="10628142" y="2571750"/>
            <a:ext cx="10287000" cy="5143500"/>
          </a:xfrm>
          <a:custGeom>
            <a:avLst/>
            <a:gdLst/>
            <a:ahLst/>
            <a:cxnLst/>
            <a:rect l="l" t="t" r="r" b="b"/>
            <a:pathLst>
              <a:path w="10287000" h="5143500">
                <a:moveTo>
                  <a:pt x="0" y="0"/>
                </a:moveTo>
                <a:lnTo>
                  <a:pt x="10287000" y="0"/>
                </a:lnTo>
                <a:lnTo>
                  <a:pt x="10287000" y="5143500"/>
                </a:lnTo>
                <a:lnTo>
                  <a:pt x="0" y="5143500"/>
                </a:lnTo>
                <a:lnTo>
                  <a:pt x="0" y="0"/>
                </a:lnTo>
                <a:close/>
              </a:path>
            </a:pathLst>
          </a:custGeom>
          <a:blipFill>
            <a:blip r:embed="rId3">
              <a:alphaModFix amt="50000"/>
              <a:extLst>
                <a:ext uri="{96DAC541-7B7A-43D3-8B79-37D633B846F1}">
                  <asvg:svgBlip xmlns:asvg="http://schemas.microsoft.com/office/drawing/2016/SVG/main" r:embed="rId4"/>
                </a:ext>
              </a:extLst>
            </a:blip>
            <a:stretch>
              <a:fillRect/>
            </a:stretch>
          </a:blipFill>
        </p:spPr>
        <p:txBody>
          <a:bodyPr/>
          <a:lstStyle/>
          <a:p>
            <a:endParaRPr lang="en-US"/>
          </a:p>
        </p:txBody>
      </p:sp>
      <p:sp>
        <p:nvSpPr>
          <p:cNvPr id="4" name="Freeform 4">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987107" y="875769"/>
            <a:ext cx="83186" cy="7394330"/>
          </a:xfrm>
          <a:custGeom>
            <a:avLst/>
            <a:gdLst/>
            <a:ahLst/>
            <a:cxnLst/>
            <a:rect l="l" t="t" r="r" b="b"/>
            <a:pathLst>
              <a:path w="83186" h="7394330">
                <a:moveTo>
                  <a:pt x="0" y="0"/>
                </a:moveTo>
                <a:lnTo>
                  <a:pt x="83186" y="0"/>
                </a:lnTo>
                <a:lnTo>
                  <a:pt x="83186" y="7394330"/>
                </a:lnTo>
                <a:lnTo>
                  <a:pt x="0" y="739433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5" name="Freeform 5">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rot="-5400000">
            <a:off x="4729794" y="5822806"/>
            <a:ext cx="83186" cy="7394330"/>
          </a:xfrm>
          <a:custGeom>
            <a:avLst/>
            <a:gdLst/>
            <a:ahLst/>
            <a:cxnLst/>
            <a:rect l="l" t="t" r="r" b="b"/>
            <a:pathLst>
              <a:path w="83186" h="7394330">
                <a:moveTo>
                  <a:pt x="0" y="0"/>
                </a:moveTo>
                <a:lnTo>
                  <a:pt x="83186" y="0"/>
                </a:lnTo>
                <a:lnTo>
                  <a:pt x="83186" y="7394330"/>
                </a:lnTo>
                <a:lnTo>
                  <a:pt x="0" y="739433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4" name="TextBox 14"/>
          <p:cNvSpPr txBox="1">
            <a:spLocks noGrp="1"/>
          </p:cNvSpPr>
          <p:nvPr>
            <p:ph type="title" idx="4294967295"/>
          </p:nvPr>
        </p:nvSpPr>
        <p:spPr>
          <a:xfrm>
            <a:off x="1566978" y="780519"/>
            <a:ext cx="7157056" cy="78874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914400" rtl="0" eaLnBrk="1" fontAlgn="auto" latinLnBrk="0" hangingPunct="1">
              <a:lnSpc>
                <a:spcPts val="6408"/>
              </a:lnSpc>
              <a:spcBef>
                <a:spcPct val="0"/>
              </a:spcBef>
              <a:spcAft>
                <a:spcPts val="0"/>
              </a:spcAft>
              <a:buClrTx/>
              <a:buSzTx/>
              <a:buFontTx/>
              <a:buNone/>
              <a:tabLst/>
              <a:defRPr/>
            </a:pPr>
            <a:r>
              <a:rPr kumimoji="0" lang="en-US" sz="4577" b="0" i="0" u="none" strike="noStrike" kern="1200" cap="none" spc="-59" normalizeH="0" baseline="0" noProof="0" dirty="0">
                <a:ln>
                  <a:noFill/>
                </a:ln>
                <a:solidFill>
                  <a:srgbClr val="0E387C"/>
                </a:solidFill>
                <a:effectLst/>
                <a:uLnTx/>
                <a:uFillTx/>
                <a:latin typeface="Inter"/>
                <a:ea typeface="Inter"/>
                <a:cs typeface="Inter"/>
                <a:sym typeface="Inter"/>
              </a:rPr>
              <a:t>How to Use this Workbook</a:t>
            </a:r>
          </a:p>
        </p:txBody>
      </p:sp>
      <p:sp>
        <p:nvSpPr>
          <p:cNvPr id="13" name="TextBox 13"/>
          <p:cNvSpPr txBox="1"/>
          <p:nvPr/>
        </p:nvSpPr>
        <p:spPr>
          <a:xfrm>
            <a:off x="2223650" y="1637427"/>
            <a:ext cx="13227865" cy="1897574"/>
          </a:xfrm>
          <a:prstGeom prst="rect">
            <a:avLst/>
          </a:prstGeom>
        </p:spPr>
        <p:txBody>
          <a:bodyPr lIns="0" tIns="0" rIns="0" bIns="0" rtlCol="0" anchor="t">
            <a:spAutoFit/>
          </a:bodyPr>
          <a:lstStyle/>
          <a:p>
            <a:pPr algn="just">
              <a:lnSpc>
                <a:spcPts val="3034"/>
              </a:lnSpc>
              <a:spcBef>
                <a:spcPct val="0"/>
              </a:spcBef>
            </a:pPr>
            <a:r>
              <a:rPr lang="en-US" sz="2167" spc="-28">
                <a:solidFill>
                  <a:srgbClr val="000000"/>
                </a:solidFill>
                <a:latin typeface="Inter"/>
                <a:ea typeface="Inter"/>
                <a:cs typeface="Inter"/>
                <a:sym typeface="Inter"/>
              </a:rPr>
              <a:t>Transitioning your course materials from Original to Ultra can follow various paths. You can build a course from scratch, gradually copy in content, or copy/convert an entire course from Original to Ultra. This workbook focuses on one possible path: using a full course copy or full course conversion process. Regardless of your chosen method, this workbook provides context and training to support your journey of upgrading to Ultra.</a:t>
            </a:r>
          </a:p>
        </p:txBody>
      </p:sp>
      <p:sp>
        <p:nvSpPr>
          <p:cNvPr id="12" name="TextBox 12"/>
          <p:cNvSpPr txBox="1"/>
          <p:nvPr/>
        </p:nvSpPr>
        <p:spPr>
          <a:xfrm>
            <a:off x="1566978" y="3565525"/>
            <a:ext cx="4058037" cy="552557"/>
          </a:xfrm>
          <a:prstGeom prst="rect">
            <a:avLst/>
          </a:prstGeom>
        </p:spPr>
        <p:txBody>
          <a:bodyPr lIns="0" tIns="0" rIns="0" bIns="0" rtlCol="0" anchor="t">
            <a:spAutoFit/>
          </a:bodyPr>
          <a:lstStyle/>
          <a:p>
            <a:pPr algn="ctr">
              <a:lnSpc>
                <a:spcPts val="4490"/>
              </a:lnSpc>
              <a:spcBef>
                <a:spcPct val="0"/>
              </a:spcBef>
            </a:pPr>
            <a:r>
              <a:rPr lang="en-US" sz="3207" spc="-41">
                <a:solidFill>
                  <a:srgbClr val="0E387C"/>
                </a:solidFill>
                <a:latin typeface="Inter"/>
                <a:ea typeface="Inter"/>
                <a:cs typeface="Inter"/>
                <a:sym typeface="Inter"/>
              </a:rPr>
              <a:t>Are you new to Ultra?</a:t>
            </a:r>
          </a:p>
        </p:txBody>
      </p:sp>
      <p:sp>
        <p:nvSpPr>
          <p:cNvPr id="11" name="TextBox 11"/>
          <p:cNvSpPr txBox="1"/>
          <p:nvPr/>
        </p:nvSpPr>
        <p:spPr>
          <a:xfrm>
            <a:off x="2472609" y="4181979"/>
            <a:ext cx="11348859" cy="1516574"/>
          </a:xfrm>
          <a:prstGeom prst="rect">
            <a:avLst/>
          </a:prstGeom>
        </p:spPr>
        <p:txBody>
          <a:bodyPr lIns="0" tIns="0" rIns="0" bIns="0" rtlCol="0" anchor="t">
            <a:spAutoFit/>
          </a:bodyPr>
          <a:lstStyle/>
          <a:p>
            <a:pPr algn="just">
              <a:lnSpc>
                <a:spcPts val="3034"/>
              </a:lnSpc>
              <a:spcBef>
                <a:spcPct val="0"/>
              </a:spcBef>
            </a:pPr>
            <a:r>
              <a:rPr lang="en-US" sz="2167" spc="-28" dirty="0">
                <a:solidFill>
                  <a:srgbClr val="000000"/>
                </a:solidFill>
                <a:latin typeface="Inter"/>
                <a:ea typeface="Inter"/>
                <a:cs typeface="Inter"/>
                <a:sym typeface="Inter"/>
              </a:rPr>
              <a:t>Each step in this workbook starts with an informative video link followed by detailed written instructions. </a:t>
            </a:r>
            <a:r>
              <a:rPr lang="en-US" sz="2167" b="1" spc="-28" dirty="0">
                <a:solidFill>
                  <a:srgbClr val="000000"/>
                </a:solidFill>
                <a:latin typeface="Inter Bold"/>
                <a:ea typeface="Inter Bold"/>
                <a:cs typeface="Inter Bold"/>
                <a:sym typeface="Inter Bold"/>
              </a:rPr>
              <a:t>To get the most out of each section, we recommend watching the video first for context</a:t>
            </a:r>
            <a:r>
              <a:rPr lang="en-US" sz="2167" spc="-28" dirty="0">
                <a:solidFill>
                  <a:srgbClr val="000000"/>
                </a:solidFill>
                <a:latin typeface="Inter"/>
                <a:ea typeface="Inter"/>
                <a:cs typeface="Inter"/>
                <a:sym typeface="Inter"/>
              </a:rPr>
              <a:t>. In some sections, we provide strategies rather than instructions to help you navigate unique challenges in your course.</a:t>
            </a:r>
          </a:p>
        </p:txBody>
      </p:sp>
      <p:sp>
        <p:nvSpPr>
          <p:cNvPr id="10" name="TextBox 10"/>
          <p:cNvSpPr txBox="1"/>
          <p:nvPr/>
        </p:nvSpPr>
        <p:spPr>
          <a:xfrm>
            <a:off x="2451150" y="5860479"/>
            <a:ext cx="12034804" cy="1135574"/>
          </a:xfrm>
          <a:prstGeom prst="rect">
            <a:avLst/>
          </a:prstGeom>
        </p:spPr>
        <p:txBody>
          <a:bodyPr lIns="0" tIns="0" rIns="0" bIns="0" rtlCol="0" anchor="t">
            <a:spAutoFit/>
          </a:bodyPr>
          <a:lstStyle/>
          <a:p>
            <a:pPr algn="just">
              <a:lnSpc>
                <a:spcPts val="3034"/>
              </a:lnSpc>
              <a:spcBef>
                <a:spcPct val="0"/>
              </a:spcBef>
            </a:pPr>
            <a:r>
              <a:rPr lang="en-US" sz="2167" spc="-28">
                <a:solidFill>
                  <a:srgbClr val="000000"/>
                </a:solidFill>
                <a:latin typeface="Inter"/>
                <a:ea typeface="Inter"/>
                <a:cs typeface="Inter"/>
                <a:sym typeface="Inter"/>
              </a:rPr>
              <a:t>You can complete these steps in your course as you follow along or go through the entire workbook before making changes. Remember, it's okay to take breaks and return with fresh eyes if you find yourself stuck. </a:t>
            </a:r>
            <a:r>
              <a:rPr lang="en-US" sz="2167" b="1" spc="-28">
                <a:solidFill>
                  <a:srgbClr val="000000"/>
                </a:solidFill>
                <a:latin typeface="Inter Bold"/>
                <a:ea typeface="Inter Bold"/>
                <a:cs typeface="Inter Bold"/>
                <a:sym typeface="Inter Bold"/>
              </a:rPr>
              <a:t>The more you use Ultra, the easier it will be to navigate.</a:t>
            </a:r>
          </a:p>
        </p:txBody>
      </p:sp>
      <p:sp>
        <p:nvSpPr>
          <p:cNvPr id="9" name="TextBox 9"/>
          <p:cNvSpPr txBox="1"/>
          <p:nvPr/>
        </p:nvSpPr>
        <p:spPr>
          <a:xfrm>
            <a:off x="1796258" y="7138928"/>
            <a:ext cx="7195341" cy="529504"/>
          </a:xfrm>
          <a:prstGeom prst="rect">
            <a:avLst/>
          </a:prstGeom>
        </p:spPr>
        <p:txBody>
          <a:bodyPr wrap="square" lIns="0" tIns="0" rIns="0" bIns="0" rtlCol="0" anchor="t">
            <a:spAutoFit/>
          </a:bodyPr>
          <a:lstStyle/>
          <a:p>
            <a:pPr>
              <a:lnSpc>
                <a:spcPts val="4490"/>
              </a:lnSpc>
              <a:spcBef>
                <a:spcPct val="0"/>
              </a:spcBef>
            </a:pPr>
            <a:r>
              <a:rPr lang="en-US" sz="3207" spc="-41" dirty="0">
                <a:solidFill>
                  <a:srgbClr val="0E387C"/>
                </a:solidFill>
                <a:latin typeface="Inter"/>
                <a:ea typeface="Inter"/>
                <a:cs typeface="Inter"/>
                <a:sym typeface="Inter"/>
              </a:rPr>
              <a:t>Are you already familiar with Ultra?</a:t>
            </a:r>
          </a:p>
        </p:txBody>
      </p:sp>
      <p:sp>
        <p:nvSpPr>
          <p:cNvPr id="8" name="TextBox 8"/>
          <p:cNvSpPr txBox="1"/>
          <p:nvPr/>
        </p:nvSpPr>
        <p:spPr>
          <a:xfrm>
            <a:off x="2451150" y="7844127"/>
            <a:ext cx="11994292" cy="1135574"/>
          </a:xfrm>
          <a:prstGeom prst="rect">
            <a:avLst/>
          </a:prstGeom>
        </p:spPr>
        <p:txBody>
          <a:bodyPr lIns="0" tIns="0" rIns="0" bIns="0" rtlCol="0" anchor="t">
            <a:spAutoFit/>
          </a:bodyPr>
          <a:lstStyle/>
          <a:p>
            <a:pPr algn="just">
              <a:lnSpc>
                <a:spcPts val="3034"/>
              </a:lnSpc>
              <a:spcBef>
                <a:spcPct val="0"/>
              </a:spcBef>
            </a:pPr>
            <a:r>
              <a:rPr lang="en-US" sz="2167" spc="-28">
                <a:solidFill>
                  <a:srgbClr val="000000"/>
                </a:solidFill>
                <a:latin typeface="Inter"/>
                <a:ea typeface="Inter"/>
                <a:cs typeface="Inter"/>
                <a:sym typeface="Inter"/>
              </a:rPr>
              <a:t>Even if you are a pro with Ultra, the videos can reveal more efficient methods and insights. They are worth a watch! For a quick reference to the steps, please see the condensed version included in the </a:t>
            </a:r>
            <a:r>
              <a:rPr lang="en-US" sz="2167" b="1" spc="-28">
                <a:solidFill>
                  <a:srgbClr val="000000"/>
                </a:solidFill>
                <a:latin typeface="Inter Bold"/>
                <a:ea typeface="Inter Bold"/>
                <a:cs typeface="Inter Bold"/>
                <a:sym typeface="Inter Bold"/>
              </a:rPr>
              <a:t>appendix </a:t>
            </a:r>
            <a:r>
              <a:rPr lang="en-US" sz="2167" spc="-28">
                <a:solidFill>
                  <a:srgbClr val="000000"/>
                </a:solidFill>
                <a:latin typeface="Inter"/>
                <a:ea typeface="Inter"/>
                <a:cs typeface="Inter"/>
                <a:sym typeface="Inter"/>
              </a:rPr>
              <a:t>of this workbook.</a:t>
            </a:r>
          </a:p>
        </p:txBody>
      </p:sp>
      <p:sp>
        <p:nvSpPr>
          <p:cNvPr id="7" name="TextBox 7"/>
          <p:cNvSpPr txBox="1"/>
          <p:nvPr/>
        </p:nvSpPr>
        <p:spPr>
          <a:xfrm>
            <a:off x="10532182" y="9396342"/>
            <a:ext cx="3953773" cy="523875"/>
          </a:xfrm>
          <a:prstGeom prst="rect">
            <a:avLst/>
          </a:prstGeom>
        </p:spPr>
        <p:txBody>
          <a:bodyPr lIns="0" tIns="0" rIns="0" bIns="0" rtlCol="0" anchor="t">
            <a:spAutoFit/>
          </a:bodyPr>
          <a:lstStyle/>
          <a:p>
            <a:pPr algn="ctr">
              <a:lnSpc>
                <a:spcPts val="4200"/>
              </a:lnSpc>
              <a:spcBef>
                <a:spcPct val="0"/>
              </a:spcBef>
            </a:pPr>
            <a:r>
              <a:rPr lang="en-US" sz="3000" spc="-39">
                <a:solidFill>
                  <a:srgbClr val="0E387C"/>
                </a:solidFill>
                <a:latin typeface="Inter"/>
                <a:ea typeface="Inter"/>
                <a:cs typeface="Inter"/>
                <a:sym typeface="Inter"/>
              </a:rPr>
              <a:t>Enjoying this so far?</a:t>
            </a:r>
          </a:p>
        </p:txBody>
      </p:sp>
      <p:sp>
        <p:nvSpPr>
          <p:cNvPr id="6" name="Freeform 6" descr="Thumbs up and thumbs down icons">
            <a:hlinkClick r:id="rId7" tooltip="https://forms.office.com/Pages/ResponsePage.aspx?id=hz6FdcqqJUagClp8ov4acmDoOoLgT3BEls86HBxIDq1UNFdERVpTRUIzN05IRU5YSk9WWkhWWUozQi4u"/>
          </p:cNvPr>
          <p:cNvSpPr>
            <a:spLocks noGrp="1" noRot="1" noMove="1" noResize="1" noEditPoints="1" noAdjustHandles="1" noChangeArrowheads="1" noChangeShapeType="1"/>
          </p:cNvSpPr>
          <p:nvPr/>
        </p:nvSpPr>
        <p:spPr>
          <a:xfrm>
            <a:off x="14727933" y="9249778"/>
            <a:ext cx="1728463" cy="883677"/>
          </a:xfrm>
          <a:custGeom>
            <a:avLst/>
            <a:gdLst/>
            <a:ahLst/>
            <a:cxnLst/>
            <a:rect l="l" t="t" r="r" b="b"/>
            <a:pathLst>
              <a:path w="1728463" h="883677">
                <a:moveTo>
                  <a:pt x="0" y="0"/>
                </a:moveTo>
                <a:lnTo>
                  <a:pt x="1728463" y="0"/>
                </a:lnTo>
                <a:lnTo>
                  <a:pt x="1728463" y="883677"/>
                </a:lnTo>
                <a:lnTo>
                  <a:pt x="0" y="88367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3">
            <a:extLst>
              <a:ext uri="{C183D7F6-B498-43B3-948B-1728B52AA6E4}">
                <adec:decorative xmlns:adec="http://schemas.microsoft.com/office/drawing/2017/decorative" val="1"/>
              </a:ext>
            </a:extLst>
          </p:cNvPr>
          <p:cNvSpPr>
            <a:spLocks/>
          </p:cNvSpPr>
          <p:nvPr/>
        </p:nvSpPr>
        <p:spPr>
          <a:xfrm>
            <a:off x="0" y="3222981"/>
            <a:ext cx="5625106" cy="7064019"/>
          </a:xfrm>
          <a:custGeom>
            <a:avLst/>
            <a:gdLst/>
            <a:ahLst/>
            <a:cxnLst/>
            <a:rect l="l" t="t" r="r" b="b"/>
            <a:pathLst>
              <a:path w="1581427" h="1985959">
                <a:moveTo>
                  <a:pt x="0" y="0"/>
                </a:moveTo>
                <a:lnTo>
                  <a:pt x="1581427" y="0"/>
                </a:lnTo>
                <a:lnTo>
                  <a:pt x="1581427" y="1985959"/>
                </a:lnTo>
                <a:lnTo>
                  <a:pt x="0" y="1985959"/>
                </a:lnTo>
                <a:close/>
              </a:path>
            </a:pathLst>
          </a:custGeom>
          <a:solidFill>
            <a:srgbClr val="0E387C"/>
          </a:solidFill>
        </p:spPr>
        <p:txBody>
          <a:bodyPr/>
          <a:lstStyle/>
          <a:p>
            <a:endParaRPr lang="en-US"/>
          </a:p>
        </p:txBody>
      </p:sp>
      <p:sp>
        <p:nvSpPr>
          <p:cNvPr id="4" name="TextBox 4">
            <a:extLst>
              <a:ext uri="{C183D7F6-B498-43B3-948B-1728B52AA6E4}">
                <adec:decorative xmlns:adec="http://schemas.microsoft.com/office/drawing/2017/decorative" val="1"/>
              </a:ext>
            </a:extLst>
          </p:cNvPr>
          <p:cNvSpPr txBox="1">
            <a:spLocks/>
          </p:cNvSpPr>
          <p:nvPr/>
        </p:nvSpPr>
        <p:spPr>
          <a:xfrm>
            <a:off x="0" y="3087460"/>
            <a:ext cx="5625106" cy="7199540"/>
          </a:xfrm>
          <a:prstGeom prst="rect">
            <a:avLst/>
          </a:prstGeom>
        </p:spPr>
        <p:txBody>
          <a:bodyPr lIns="47590" tIns="47590" rIns="47590" bIns="47590" rtlCol="0" anchor="ctr"/>
          <a:lstStyle/>
          <a:p>
            <a:pPr algn="ctr">
              <a:lnSpc>
                <a:spcPts val="1949"/>
              </a:lnSpc>
            </a:pPr>
            <a:endParaRPr/>
          </a:p>
        </p:txBody>
      </p:sp>
      <p:sp>
        <p:nvSpPr>
          <p:cNvPr id="6" name="Freeform 6">
            <a:extLst>
              <a:ext uri="{C183D7F6-B498-43B3-948B-1728B52AA6E4}">
                <adec:decorative xmlns:adec="http://schemas.microsoft.com/office/drawing/2017/decorative" val="1"/>
              </a:ext>
            </a:extLst>
          </p:cNvPr>
          <p:cNvSpPr>
            <a:spLocks/>
          </p:cNvSpPr>
          <p:nvPr/>
        </p:nvSpPr>
        <p:spPr>
          <a:xfrm>
            <a:off x="5914970" y="3756787"/>
            <a:ext cx="2928510" cy="5996407"/>
          </a:xfrm>
          <a:custGeom>
            <a:avLst/>
            <a:gdLst/>
            <a:ahLst/>
            <a:cxnLst/>
            <a:rect l="l" t="t" r="r" b="b"/>
            <a:pathLst>
              <a:path w="969897" h="1985959">
                <a:moveTo>
                  <a:pt x="0" y="0"/>
                </a:moveTo>
                <a:lnTo>
                  <a:pt x="969897" y="0"/>
                </a:lnTo>
                <a:lnTo>
                  <a:pt x="969897" y="1985959"/>
                </a:lnTo>
                <a:lnTo>
                  <a:pt x="0" y="1985959"/>
                </a:lnTo>
                <a:close/>
              </a:path>
            </a:pathLst>
          </a:custGeom>
          <a:solidFill>
            <a:srgbClr val="0054BC">
              <a:alpha val="40000"/>
            </a:srgbClr>
          </a:solidFill>
        </p:spPr>
        <p:txBody>
          <a:bodyPr/>
          <a:lstStyle/>
          <a:p>
            <a:endParaRPr lang="en-US"/>
          </a:p>
        </p:txBody>
      </p:sp>
      <p:sp>
        <p:nvSpPr>
          <p:cNvPr id="7" name="TextBox 7">
            <a:extLst>
              <a:ext uri="{C183D7F6-B498-43B3-948B-1728B52AA6E4}">
                <adec:decorative xmlns:adec="http://schemas.microsoft.com/office/drawing/2017/decorative" val="1"/>
              </a:ext>
            </a:extLst>
          </p:cNvPr>
          <p:cNvSpPr txBox="1">
            <a:spLocks/>
          </p:cNvSpPr>
          <p:nvPr/>
        </p:nvSpPr>
        <p:spPr>
          <a:xfrm>
            <a:off x="5914970" y="3641748"/>
            <a:ext cx="2928510" cy="6111446"/>
          </a:xfrm>
          <a:prstGeom prst="rect">
            <a:avLst/>
          </a:prstGeom>
        </p:spPr>
        <p:txBody>
          <a:bodyPr lIns="40398" tIns="40398" rIns="40398" bIns="40398" rtlCol="0" anchor="ctr"/>
          <a:lstStyle/>
          <a:p>
            <a:pPr algn="ctr">
              <a:lnSpc>
                <a:spcPts val="1949"/>
              </a:lnSpc>
            </a:pPr>
            <a:endParaRPr/>
          </a:p>
        </p:txBody>
      </p:sp>
      <p:sp>
        <p:nvSpPr>
          <p:cNvPr id="9" name="Freeform 9">
            <a:extLst>
              <a:ext uri="{C183D7F6-B498-43B3-948B-1728B52AA6E4}">
                <adec:decorative xmlns:adec="http://schemas.microsoft.com/office/drawing/2017/decorative" val="1"/>
              </a:ext>
            </a:extLst>
          </p:cNvPr>
          <p:cNvSpPr>
            <a:spLocks/>
          </p:cNvSpPr>
          <p:nvPr/>
        </p:nvSpPr>
        <p:spPr>
          <a:xfrm>
            <a:off x="9063143" y="3756787"/>
            <a:ext cx="2928510" cy="5996407"/>
          </a:xfrm>
          <a:custGeom>
            <a:avLst/>
            <a:gdLst/>
            <a:ahLst/>
            <a:cxnLst/>
            <a:rect l="l" t="t" r="r" b="b"/>
            <a:pathLst>
              <a:path w="969897" h="1985959">
                <a:moveTo>
                  <a:pt x="0" y="0"/>
                </a:moveTo>
                <a:lnTo>
                  <a:pt x="969897" y="0"/>
                </a:lnTo>
                <a:lnTo>
                  <a:pt x="969897" y="1985959"/>
                </a:lnTo>
                <a:lnTo>
                  <a:pt x="0" y="1985959"/>
                </a:lnTo>
                <a:close/>
              </a:path>
            </a:pathLst>
          </a:custGeom>
          <a:solidFill>
            <a:srgbClr val="0E387C">
              <a:alpha val="40000"/>
            </a:srgbClr>
          </a:solidFill>
        </p:spPr>
        <p:txBody>
          <a:bodyPr/>
          <a:lstStyle/>
          <a:p>
            <a:endParaRPr lang="en-US"/>
          </a:p>
        </p:txBody>
      </p:sp>
      <p:sp>
        <p:nvSpPr>
          <p:cNvPr id="10" name="TextBox 10">
            <a:extLst>
              <a:ext uri="{C183D7F6-B498-43B3-948B-1728B52AA6E4}">
                <adec:decorative xmlns:adec="http://schemas.microsoft.com/office/drawing/2017/decorative" val="1"/>
              </a:ext>
            </a:extLst>
          </p:cNvPr>
          <p:cNvSpPr txBox="1">
            <a:spLocks/>
          </p:cNvSpPr>
          <p:nvPr/>
        </p:nvSpPr>
        <p:spPr>
          <a:xfrm>
            <a:off x="9063143" y="3641748"/>
            <a:ext cx="2928510" cy="6111446"/>
          </a:xfrm>
          <a:prstGeom prst="rect">
            <a:avLst/>
          </a:prstGeom>
        </p:spPr>
        <p:txBody>
          <a:bodyPr lIns="40398" tIns="40398" rIns="40398" bIns="40398" rtlCol="0" anchor="ctr"/>
          <a:lstStyle/>
          <a:p>
            <a:pPr algn="ctr">
              <a:lnSpc>
                <a:spcPts val="1949"/>
              </a:lnSpc>
            </a:pPr>
            <a:endParaRPr/>
          </a:p>
        </p:txBody>
      </p:sp>
      <p:sp>
        <p:nvSpPr>
          <p:cNvPr id="12" name="Freeform 12">
            <a:extLst>
              <a:ext uri="{C183D7F6-B498-43B3-948B-1728B52AA6E4}">
                <adec:decorative xmlns:adec="http://schemas.microsoft.com/office/drawing/2017/decorative" val="1"/>
              </a:ext>
            </a:extLst>
          </p:cNvPr>
          <p:cNvSpPr>
            <a:spLocks/>
          </p:cNvSpPr>
          <p:nvPr/>
        </p:nvSpPr>
        <p:spPr>
          <a:xfrm>
            <a:off x="12211316" y="3756787"/>
            <a:ext cx="2928510" cy="5996407"/>
          </a:xfrm>
          <a:custGeom>
            <a:avLst/>
            <a:gdLst/>
            <a:ahLst/>
            <a:cxnLst/>
            <a:rect l="l" t="t" r="r" b="b"/>
            <a:pathLst>
              <a:path w="969897" h="1985959">
                <a:moveTo>
                  <a:pt x="0" y="0"/>
                </a:moveTo>
                <a:lnTo>
                  <a:pt x="969897" y="0"/>
                </a:lnTo>
                <a:lnTo>
                  <a:pt x="969897" y="1985959"/>
                </a:lnTo>
                <a:lnTo>
                  <a:pt x="0" y="1985959"/>
                </a:lnTo>
                <a:close/>
              </a:path>
            </a:pathLst>
          </a:custGeom>
          <a:solidFill>
            <a:srgbClr val="0054BC">
              <a:alpha val="40000"/>
            </a:srgbClr>
          </a:solidFill>
        </p:spPr>
        <p:txBody>
          <a:bodyPr/>
          <a:lstStyle/>
          <a:p>
            <a:endParaRPr lang="en-US"/>
          </a:p>
        </p:txBody>
      </p:sp>
      <p:sp>
        <p:nvSpPr>
          <p:cNvPr id="13" name="TextBox 13">
            <a:extLst>
              <a:ext uri="{C183D7F6-B498-43B3-948B-1728B52AA6E4}">
                <adec:decorative xmlns:adec="http://schemas.microsoft.com/office/drawing/2017/decorative" val="1"/>
              </a:ext>
            </a:extLst>
          </p:cNvPr>
          <p:cNvSpPr txBox="1">
            <a:spLocks/>
          </p:cNvSpPr>
          <p:nvPr/>
        </p:nvSpPr>
        <p:spPr>
          <a:xfrm>
            <a:off x="12211316" y="3641748"/>
            <a:ext cx="2928510" cy="6111446"/>
          </a:xfrm>
          <a:prstGeom prst="rect">
            <a:avLst/>
          </a:prstGeom>
        </p:spPr>
        <p:txBody>
          <a:bodyPr lIns="40398" tIns="40398" rIns="40398" bIns="40398" rtlCol="0" anchor="ctr"/>
          <a:lstStyle/>
          <a:p>
            <a:pPr algn="ctr">
              <a:lnSpc>
                <a:spcPts val="1949"/>
              </a:lnSpc>
            </a:pPr>
            <a:endParaRPr/>
          </a:p>
        </p:txBody>
      </p:sp>
      <p:sp>
        <p:nvSpPr>
          <p:cNvPr id="15" name="Freeform 15">
            <a:extLst>
              <a:ext uri="{C183D7F6-B498-43B3-948B-1728B52AA6E4}">
                <adec:decorative xmlns:adec="http://schemas.microsoft.com/office/drawing/2017/decorative" val="1"/>
              </a:ext>
            </a:extLst>
          </p:cNvPr>
          <p:cNvSpPr>
            <a:spLocks/>
          </p:cNvSpPr>
          <p:nvPr/>
        </p:nvSpPr>
        <p:spPr>
          <a:xfrm>
            <a:off x="15359490" y="3756787"/>
            <a:ext cx="2928510" cy="5996407"/>
          </a:xfrm>
          <a:custGeom>
            <a:avLst/>
            <a:gdLst/>
            <a:ahLst/>
            <a:cxnLst/>
            <a:rect l="l" t="t" r="r" b="b"/>
            <a:pathLst>
              <a:path w="969897" h="1985959">
                <a:moveTo>
                  <a:pt x="0" y="0"/>
                </a:moveTo>
                <a:lnTo>
                  <a:pt x="969897" y="0"/>
                </a:lnTo>
                <a:lnTo>
                  <a:pt x="969897" y="1985959"/>
                </a:lnTo>
                <a:lnTo>
                  <a:pt x="0" y="1985959"/>
                </a:lnTo>
                <a:close/>
              </a:path>
            </a:pathLst>
          </a:custGeom>
          <a:solidFill>
            <a:srgbClr val="0E387C">
              <a:alpha val="40000"/>
            </a:srgbClr>
          </a:solidFill>
        </p:spPr>
        <p:txBody>
          <a:bodyPr/>
          <a:lstStyle/>
          <a:p>
            <a:endParaRPr lang="en-US"/>
          </a:p>
        </p:txBody>
      </p:sp>
      <p:sp>
        <p:nvSpPr>
          <p:cNvPr id="16" name="TextBox 16">
            <a:extLst>
              <a:ext uri="{C183D7F6-B498-43B3-948B-1728B52AA6E4}">
                <adec:decorative xmlns:adec="http://schemas.microsoft.com/office/drawing/2017/decorative" val="1"/>
              </a:ext>
            </a:extLst>
          </p:cNvPr>
          <p:cNvSpPr txBox="1">
            <a:spLocks/>
          </p:cNvSpPr>
          <p:nvPr/>
        </p:nvSpPr>
        <p:spPr>
          <a:xfrm>
            <a:off x="15359490" y="3641748"/>
            <a:ext cx="2928510" cy="6111446"/>
          </a:xfrm>
          <a:prstGeom prst="rect">
            <a:avLst/>
          </a:prstGeom>
        </p:spPr>
        <p:txBody>
          <a:bodyPr lIns="40398" tIns="40398" rIns="40398" bIns="40398" rtlCol="0" anchor="ctr"/>
          <a:lstStyle/>
          <a:p>
            <a:pPr algn="ctr">
              <a:lnSpc>
                <a:spcPts val="1949"/>
              </a:lnSpc>
            </a:pPr>
            <a:endParaRPr/>
          </a:p>
        </p:txBody>
      </p:sp>
      <p:sp>
        <p:nvSpPr>
          <p:cNvPr id="17" name="Freeform 17">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3401050"/>
          </a:xfrm>
          <a:custGeom>
            <a:avLst/>
            <a:gdLst/>
            <a:ahLst/>
            <a:cxnLst/>
            <a:rect l="l" t="t" r="r" b="b"/>
            <a:pathLst>
              <a:path w="18288000" h="3401050">
                <a:moveTo>
                  <a:pt x="0" y="0"/>
                </a:moveTo>
                <a:lnTo>
                  <a:pt x="18288000" y="0"/>
                </a:lnTo>
                <a:lnTo>
                  <a:pt x="18288000" y="3401050"/>
                </a:lnTo>
                <a:lnTo>
                  <a:pt x="0" y="3401050"/>
                </a:lnTo>
                <a:lnTo>
                  <a:pt x="0" y="0"/>
                </a:lnTo>
                <a:close/>
              </a:path>
            </a:pathLst>
          </a:custGeom>
          <a:blipFill>
            <a:blip r:embed="rId3"/>
            <a:stretch>
              <a:fillRect t="-61226" b="-197026"/>
            </a:stretch>
          </a:blipFill>
        </p:spPr>
        <p:txBody>
          <a:bodyPr/>
          <a:lstStyle/>
          <a:p>
            <a:endParaRPr lang="en-US"/>
          </a:p>
        </p:txBody>
      </p:sp>
      <p:sp>
        <p:nvSpPr>
          <p:cNvPr id="19" name="Freeform 19">
            <a:extLst>
              <a:ext uri="{C183D7F6-B498-43B3-948B-1728B52AA6E4}">
                <adec:decorative xmlns:adec="http://schemas.microsoft.com/office/drawing/2017/decorative" val="1"/>
              </a:ext>
            </a:extLst>
          </p:cNvPr>
          <p:cNvSpPr/>
          <p:nvPr/>
        </p:nvSpPr>
        <p:spPr>
          <a:xfrm>
            <a:off x="1793601" y="3745043"/>
            <a:ext cx="3464970" cy="1159438"/>
          </a:xfrm>
          <a:custGeom>
            <a:avLst/>
            <a:gdLst/>
            <a:ahLst/>
            <a:cxnLst/>
            <a:rect l="l" t="t" r="r" b="b"/>
            <a:pathLst>
              <a:path w="911795" h="305102">
                <a:moveTo>
                  <a:pt x="78202" y="0"/>
                </a:moveTo>
                <a:lnTo>
                  <a:pt x="833593" y="0"/>
                </a:lnTo>
                <a:cubicBezTo>
                  <a:pt x="876782" y="0"/>
                  <a:pt x="911795" y="35012"/>
                  <a:pt x="911795" y="78202"/>
                </a:cubicBezTo>
                <a:lnTo>
                  <a:pt x="911795" y="226900"/>
                </a:lnTo>
                <a:cubicBezTo>
                  <a:pt x="911795" y="270090"/>
                  <a:pt x="876782" y="305102"/>
                  <a:pt x="833593" y="305102"/>
                </a:cubicBezTo>
                <a:lnTo>
                  <a:pt x="78202" y="305102"/>
                </a:lnTo>
                <a:cubicBezTo>
                  <a:pt x="57461" y="305102"/>
                  <a:pt x="37570" y="296863"/>
                  <a:pt x="22905" y="282197"/>
                </a:cubicBezTo>
                <a:cubicBezTo>
                  <a:pt x="8239" y="267531"/>
                  <a:pt x="0" y="247640"/>
                  <a:pt x="0" y="226900"/>
                </a:cubicBezTo>
                <a:lnTo>
                  <a:pt x="0" y="78202"/>
                </a:lnTo>
                <a:cubicBezTo>
                  <a:pt x="0" y="35012"/>
                  <a:pt x="35012" y="0"/>
                  <a:pt x="78202" y="0"/>
                </a:cubicBezTo>
                <a:close/>
              </a:path>
            </a:pathLst>
          </a:custGeom>
          <a:solidFill>
            <a:srgbClr val="0054BC"/>
          </a:solidFill>
        </p:spPr>
        <p:txBody>
          <a:bodyPr/>
          <a:lstStyle/>
          <a:p>
            <a:endParaRPr lang="en-US"/>
          </a:p>
        </p:txBody>
      </p:sp>
      <p:sp>
        <p:nvSpPr>
          <p:cNvPr id="20" name="TextBox 20">
            <a:extLst>
              <a:ext uri="{C183D7F6-B498-43B3-948B-1728B52AA6E4}">
                <adec:decorative xmlns:adec="http://schemas.microsoft.com/office/drawing/2017/decorative" val="1"/>
              </a:ext>
            </a:extLst>
          </p:cNvPr>
          <p:cNvSpPr txBox="1"/>
          <p:nvPr/>
        </p:nvSpPr>
        <p:spPr>
          <a:xfrm>
            <a:off x="1793601" y="3636453"/>
            <a:ext cx="3464970" cy="1268028"/>
          </a:xfrm>
          <a:prstGeom prst="rect">
            <a:avLst/>
          </a:prstGeom>
        </p:spPr>
        <p:txBody>
          <a:bodyPr lIns="50800" tIns="50800" rIns="50800" bIns="50800" rtlCol="0" anchor="ctr"/>
          <a:lstStyle/>
          <a:p>
            <a:pPr algn="ctr">
              <a:lnSpc>
                <a:spcPts val="1960"/>
              </a:lnSpc>
            </a:pPr>
            <a:endParaRPr/>
          </a:p>
        </p:txBody>
      </p:sp>
      <p:sp>
        <p:nvSpPr>
          <p:cNvPr id="21" name="Freeform 21" descr="Video Play Icon">
            <a:hlinkClick r:id="rId4" tooltip="https://vimeo.com/953924384?share=copy"/>
          </p:cNvPr>
          <p:cNvSpPr/>
          <p:nvPr/>
        </p:nvSpPr>
        <p:spPr>
          <a:xfrm>
            <a:off x="1950189" y="3893584"/>
            <a:ext cx="1044052" cy="967053"/>
          </a:xfrm>
          <a:custGeom>
            <a:avLst/>
            <a:gdLst/>
            <a:ahLst/>
            <a:cxnLst/>
            <a:rect l="l" t="t" r="r" b="b"/>
            <a:pathLst>
              <a:path w="1044052" h="967053">
                <a:moveTo>
                  <a:pt x="0" y="0"/>
                </a:moveTo>
                <a:lnTo>
                  <a:pt x="1044051" y="0"/>
                </a:lnTo>
                <a:lnTo>
                  <a:pt x="1044051" y="967053"/>
                </a:lnTo>
                <a:lnTo>
                  <a:pt x="0" y="96705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2" name="TextBox 22"/>
          <p:cNvSpPr txBox="1"/>
          <p:nvPr/>
        </p:nvSpPr>
        <p:spPr>
          <a:xfrm>
            <a:off x="3107134" y="3774290"/>
            <a:ext cx="1951137" cy="1053988"/>
          </a:xfrm>
          <a:prstGeom prst="rect">
            <a:avLst/>
          </a:prstGeom>
        </p:spPr>
        <p:txBody>
          <a:bodyPr lIns="0" tIns="0" rIns="0" bIns="0" rtlCol="0" anchor="t">
            <a:spAutoFit/>
          </a:bodyPr>
          <a:lstStyle/>
          <a:p>
            <a:pPr algn="l">
              <a:lnSpc>
                <a:spcPts val="2802"/>
              </a:lnSpc>
              <a:spcBef>
                <a:spcPct val="0"/>
              </a:spcBef>
            </a:pPr>
            <a:r>
              <a:rPr lang="en-US" sz="2001" b="1" spc="-26">
                <a:solidFill>
                  <a:srgbClr val="FFFFFF"/>
                </a:solidFill>
                <a:latin typeface="Inter Bold"/>
                <a:ea typeface="Inter Bold"/>
                <a:cs typeface="Inter Bold"/>
                <a:sym typeface="Inter Bold"/>
              </a:rPr>
              <a:t>Select the icon to watch the step 1 video</a:t>
            </a:r>
          </a:p>
        </p:txBody>
      </p:sp>
      <p:sp>
        <p:nvSpPr>
          <p:cNvPr id="24" name="TextBox 24"/>
          <p:cNvSpPr txBox="1">
            <a:spLocks/>
          </p:cNvSpPr>
          <p:nvPr/>
        </p:nvSpPr>
        <p:spPr>
          <a:xfrm>
            <a:off x="12325028" y="4465109"/>
            <a:ext cx="698623" cy="248920"/>
          </a:xfrm>
          <a:prstGeom prst="rect">
            <a:avLst/>
          </a:prstGeom>
        </p:spPr>
        <p:txBody>
          <a:bodyPr lIns="0" tIns="0" rIns="0" bIns="0" rtlCol="0" anchor="t">
            <a:spAutoFit/>
          </a:bodyPr>
          <a:lstStyle/>
          <a:p>
            <a:pPr algn="l">
              <a:lnSpc>
                <a:spcPts val="2029"/>
              </a:lnSpc>
            </a:pPr>
            <a:r>
              <a:rPr lang="en-US" sz="1449" b="1">
                <a:solidFill>
                  <a:srgbClr val="FFFFFF"/>
                </a:solidFill>
                <a:latin typeface="Inter Bold"/>
                <a:ea typeface="Inter Bold"/>
                <a:cs typeface="Inter Bold"/>
                <a:sym typeface="Inter Bold"/>
              </a:rPr>
              <a:t>STEP</a:t>
            </a:r>
            <a:r>
              <a:rPr lang="en-US" sz="1449" b="1" u="none">
                <a:solidFill>
                  <a:srgbClr val="FFFFFF"/>
                </a:solidFill>
                <a:latin typeface="Inter Bold"/>
                <a:ea typeface="Inter Bold"/>
                <a:cs typeface="Inter Bold"/>
                <a:sym typeface="Inter Bold"/>
              </a:rPr>
              <a:t> 4:</a:t>
            </a:r>
          </a:p>
        </p:txBody>
      </p:sp>
      <p:sp>
        <p:nvSpPr>
          <p:cNvPr id="25" name="TextBox 25"/>
          <p:cNvSpPr txBox="1">
            <a:spLocks/>
          </p:cNvSpPr>
          <p:nvPr/>
        </p:nvSpPr>
        <p:spPr>
          <a:xfrm>
            <a:off x="12353603" y="4878236"/>
            <a:ext cx="2138267" cy="877824"/>
          </a:xfrm>
          <a:prstGeom prst="rect">
            <a:avLst/>
          </a:prstGeom>
        </p:spPr>
        <p:txBody>
          <a:bodyPr lIns="0" tIns="0" rIns="0" bIns="0" rtlCol="0" anchor="t">
            <a:spAutoFit/>
          </a:bodyPr>
          <a:lstStyle/>
          <a:p>
            <a:pPr algn="just">
              <a:lnSpc>
                <a:spcPts val="3449"/>
              </a:lnSpc>
            </a:pPr>
            <a:r>
              <a:rPr lang="en-US" sz="3150" b="1" spc="-50">
                <a:solidFill>
                  <a:srgbClr val="FFFFFF"/>
                </a:solidFill>
                <a:latin typeface="Inter Bold"/>
                <a:ea typeface="Inter Bold"/>
                <a:cs typeface="Inter Bold"/>
                <a:sym typeface="Inter Bold"/>
              </a:rPr>
              <a:t>Adjust  Settings</a:t>
            </a:r>
          </a:p>
        </p:txBody>
      </p:sp>
      <p:sp>
        <p:nvSpPr>
          <p:cNvPr id="26" name="TextBox 26"/>
          <p:cNvSpPr txBox="1">
            <a:spLocks/>
          </p:cNvSpPr>
          <p:nvPr/>
        </p:nvSpPr>
        <p:spPr>
          <a:xfrm>
            <a:off x="12353603" y="5917554"/>
            <a:ext cx="2654436" cy="1755534"/>
          </a:xfrm>
          <a:prstGeom prst="rect">
            <a:avLst/>
          </a:prstGeom>
        </p:spPr>
        <p:txBody>
          <a:bodyPr lIns="0" tIns="0" rIns="0" bIns="0" rtlCol="0" anchor="t">
            <a:spAutoFit/>
          </a:bodyPr>
          <a:lstStyle/>
          <a:p>
            <a:pPr algn="l">
              <a:lnSpc>
                <a:spcPts val="2399"/>
              </a:lnSpc>
            </a:pPr>
            <a:r>
              <a:rPr lang="en-US" sz="1800" spc="-23" dirty="0">
                <a:solidFill>
                  <a:srgbClr val="FFFFFF"/>
                </a:solidFill>
                <a:latin typeface="Inter"/>
                <a:ea typeface="Inter"/>
                <a:cs typeface="Inter"/>
                <a:sym typeface="Inter"/>
              </a:rPr>
              <a:t>Although many settings are preserved during conversion, some may change. Review and verify all settings with a structured approach.</a:t>
            </a:r>
          </a:p>
        </p:txBody>
      </p:sp>
      <p:sp>
        <p:nvSpPr>
          <p:cNvPr id="28" name="TextBox 28"/>
          <p:cNvSpPr txBox="1"/>
          <p:nvPr/>
        </p:nvSpPr>
        <p:spPr>
          <a:xfrm>
            <a:off x="6024040" y="4435312"/>
            <a:ext cx="700509" cy="248920"/>
          </a:xfrm>
          <a:prstGeom prst="rect">
            <a:avLst/>
          </a:prstGeom>
        </p:spPr>
        <p:txBody>
          <a:bodyPr lIns="0" tIns="0" rIns="0" bIns="0" rtlCol="0" anchor="t">
            <a:spAutoFit/>
          </a:bodyPr>
          <a:lstStyle/>
          <a:p>
            <a:pPr algn="l">
              <a:lnSpc>
                <a:spcPts val="2030"/>
              </a:lnSpc>
            </a:pPr>
            <a:r>
              <a:rPr lang="en-US" sz="1450" spc="2">
                <a:solidFill>
                  <a:srgbClr val="FFFFFF"/>
                </a:solidFill>
                <a:latin typeface="Inter"/>
                <a:ea typeface="Inter"/>
                <a:cs typeface="Inter"/>
                <a:sym typeface="Inter"/>
              </a:rPr>
              <a:t>STEP</a:t>
            </a:r>
            <a:r>
              <a:rPr lang="en-US" sz="1450" u="none" spc="2">
                <a:solidFill>
                  <a:srgbClr val="FFFFFF"/>
                </a:solidFill>
                <a:latin typeface="Inter"/>
                <a:ea typeface="Inter"/>
                <a:cs typeface="Inter"/>
                <a:sym typeface="Inter"/>
              </a:rPr>
              <a:t> 2:</a:t>
            </a:r>
          </a:p>
        </p:txBody>
      </p:sp>
      <p:sp>
        <p:nvSpPr>
          <p:cNvPr id="29" name="TextBox 29"/>
          <p:cNvSpPr txBox="1"/>
          <p:nvPr/>
        </p:nvSpPr>
        <p:spPr>
          <a:xfrm>
            <a:off x="6024040" y="4878324"/>
            <a:ext cx="3119960" cy="877824"/>
          </a:xfrm>
          <a:prstGeom prst="rect">
            <a:avLst/>
          </a:prstGeom>
        </p:spPr>
        <p:txBody>
          <a:bodyPr lIns="0" tIns="0" rIns="0" bIns="0" rtlCol="0" anchor="t">
            <a:spAutoFit/>
          </a:bodyPr>
          <a:lstStyle/>
          <a:p>
            <a:pPr algn="l">
              <a:lnSpc>
                <a:spcPts val="3449"/>
              </a:lnSpc>
            </a:pPr>
            <a:r>
              <a:rPr lang="en-US" sz="3150" b="1" spc="-50" dirty="0">
                <a:solidFill>
                  <a:srgbClr val="FFFFFF"/>
                </a:solidFill>
                <a:latin typeface="Inter Bold"/>
                <a:ea typeface="Inter Bold"/>
                <a:cs typeface="Inter Bold"/>
                <a:sym typeface="Inter Bold"/>
              </a:rPr>
              <a:t>Organize Content</a:t>
            </a:r>
          </a:p>
        </p:txBody>
      </p:sp>
      <p:sp>
        <p:nvSpPr>
          <p:cNvPr id="30" name="TextBox 30"/>
          <p:cNvSpPr txBox="1"/>
          <p:nvPr/>
        </p:nvSpPr>
        <p:spPr>
          <a:xfrm>
            <a:off x="6056830" y="5962158"/>
            <a:ext cx="2654903" cy="2050809"/>
          </a:xfrm>
          <a:prstGeom prst="rect">
            <a:avLst/>
          </a:prstGeom>
        </p:spPr>
        <p:txBody>
          <a:bodyPr lIns="0" tIns="0" rIns="0" bIns="0" rtlCol="0" anchor="t">
            <a:spAutoFit/>
          </a:bodyPr>
          <a:lstStyle/>
          <a:p>
            <a:pPr algn="l">
              <a:lnSpc>
                <a:spcPts val="2399"/>
              </a:lnSpc>
            </a:pPr>
            <a:r>
              <a:rPr lang="en-US" sz="1800" spc="-23" dirty="0">
                <a:solidFill>
                  <a:srgbClr val="FFFFFF"/>
                </a:solidFill>
                <a:latin typeface="Inter"/>
                <a:ea typeface="Inter"/>
                <a:cs typeface="Inter"/>
                <a:sym typeface="Inter"/>
              </a:rPr>
              <a:t>Adapt to the Ultra structure by customizing the course content area and utilizing new containers to replicate Original's menu functionality.</a:t>
            </a:r>
          </a:p>
        </p:txBody>
      </p:sp>
      <p:sp>
        <p:nvSpPr>
          <p:cNvPr id="32" name="TextBox 32"/>
          <p:cNvSpPr txBox="1">
            <a:spLocks/>
          </p:cNvSpPr>
          <p:nvPr/>
        </p:nvSpPr>
        <p:spPr>
          <a:xfrm>
            <a:off x="9176854" y="4465109"/>
            <a:ext cx="697887" cy="248920"/>
          </a:xfrm>
          <a:prstGeom prst="rect">
            <a:avLst/>
          </a:prstGeom>
        </p:spPr>
        <p:txBody>
          <a:bodyPr lIns="0" tIns="0" rIns="0" bIns="0" rtlCol="0" anchor="t">
            <a:spAutoFit/>
          </a:bodyPr>
          <a:lstStyle/>
          <a:p>
            <a:pPr algn="l">
              <a:lnSpc>
                <a:spcPts val="2029"/>
              </a:lnSpc>
            </a:pPr>
            <a:r>
              <a:rPr lang="en-US" sz="1449" b="1">
                <a:solidFill>
                  <a:srgbClr val="FFFFFF"/>
                </a:solidFill>
                <a:latin typeface="Inter Bold"/>
                <a:ea typeface="Inter Bold"/>
                <a:cs typeface="Inter Bold"/>
                <a:sym typeface="Inter Bold"/>
              </a:rPr>
              <a:t>STEP</a:t>
            </a:r>
            <a:r>
              <a:rPr lang="en-US" sz="1449" b="1" u="none">
                <a:solidFill>
                  <a:srgbClr val="FFFFFF"/>
                </a:solidFill>
                <a:latin typeface="Inter Bold"/>
                <a:ea typeface="Inter Bold"/>
                <a:cs typeface="Inter Bold"/>
                <a:sym typeface="Inter Bold"/>
              </a:rPr>
              <a:t> 3:</a:t>
            </a:r>
          </a:p>
        </p:txBody>
      </p:sp>
      <p:sp>
        <p:nvSpPr>
          <p:cNvPr id="33" name="TextBox 33"/>
          <p:cNvSpPr txBox="1">
            <a:spLocks/>
          </p:cNvSpPr>
          <p:nvPr/>
        </p:nvSpPr>
        <p:spPr>
          <a:xfrm>
            <a:off x="9144000" y="4925913"/>
            <a:ext cx="2150904" cy="877824"/>
          </a:xfrm>
          <a:prstGeom prst="rect">
            <a:avLst/>
          </a:prstGeom>
        </p:spPr>
        <p:txBody>
          <a:bodyPr lIns="0" tIns="0" rIns="0" bIns="0" rtlCol="0" anchor="t">
            <a:spAutoFit/>
          </a:bodyPr>
          <a:lstStyle/>
          <a:p>
            <a:pPr algn="l">
              <a:lnSpc>
                <a:spcPts val="3449"/>
              </a:lnSpc>
            </a:pPr>
            <a:r>
              <a:rPr lang="en-US" sz="3150" b="1" spc="-50">
                <a:solidFill>
                  <a:srgbClr val="FFFFFF"/>
                </a:solidFill>
                <a:latin typeface="Inter Bold"/>
                <a:ea typeface="Inter Bold"/>
                <a:cs typeface="Inter Bold"/>
                <a:sym typeface="Inter Bold"/>
              </a:rPr>
              <a:t>Refine and Complete</a:t>
            </a:r>
          </a:p>
        </p:txBody>
      </p:sp>
      <p:sp>
        <p:nvSpPr>
          <p:cNvPr id="34" name="TextBox 34"/>
          <p:cNvSpPr txBox="1">
            <a:spLocks/>
          </p:cNvSpPr>
          <p:nvPr/>
        </p:nvSpPr>
        <p:spPr>
          <a:xfrm>
            <a:off x="9207927" y="5976301"/>
            <a:ext cx="2717640" cy="1164984"/>
          </a:xfrm>
          <a:prstGeom prst="rect">
            <a:avLst/>
          </a:prstGeom>
        </p:spPr>
        <p:txBody>
          <a:bodyPr lIns="0" tIns="0" rIns="0" bIns="0" rtlCol="0" anchor="t">
            <a:spAutoFit/>
          </a:bodyPr>
          <a:lstStyle/>
          <a:p>
            <a:pPr algn="l">
              <a:lnSpc>
                <a:spcPts val="2399"/>
              </a:lnSpc>
            </a:pPr>
            <a:r>
              <a:rPr lang="en-US" sz="1800" spc="-23" dirty="0">
                <a:solidFill>
                  <a:srgbClr val="FFFFFF"/>
                </a:solidFill>
                <a:latin typeface="Inter"/>
                <a:ea typeface="Inter"/>
                <a:cs typeface="Inter"/>
                <a:sym typeface="Inter"/>
              </a:rPr>
              <a:t>Focus on the details and create new content to ensure your course is fully equipped.</a:t>
            </a:r>
          </a:p>
        </p:txBody>
      </p:sp>
      <p:sp>
        <p:nvSpPr>
          <p:cNvPr id="36" name="TextBox 36"/>
          <p:cNvSpPr txBox="1">
            <a:spLocks/>
          </p:cNvSpPr>
          <p:nvPr/>
        </p:nvSpPr>
        <p:spPr>
          <a:xfrm>
            <a:off x="15473202" y="4465109"/>
            <a:ext cx="1264809" cy="248920"/>
          </a:xfrm>
          <a:prstGeom prst="rect">
            <a:avLst/>
          </a:prstGeom>
        </p:spPr>
        <p:txBody>
          <a:bodyPr lIns="0" tIns="0" rIns="0" bIns="0" rtlCol="0" anchor="t">
            <a:spAutoFit/>
          </a:bodyPr>
          <a:lstStyle/>
          <a:p>
            <a:pPr algn="l">
              <a:lnSpc>
                <a:spcPts val="2029"/>
              </a:lnSpc>
            </a:pPr>
            <a:r>
              <a:rPr lang="en-US" sz="1449" b="1" spc="-2">
                <a:solidFill>
                  <a:srgbClr val="FFFFFF"/>
                </a:solidFill>
                <a:latin typeface="Inter Bold"/>
                <a:ea typeface="Inter Bold"/>
                <a:cs typeface="Inter Bold"/>
                <a:sym typeface="Inter Bold"/>
              </a:rPr>
              <a:t>STEP 5:</a:t>
            </a:r>
          </a:p>
        </p:txBody>
      </p:sp>
      <p:sp>
        <p:nvSpPr>
          <p:cNvPr id="37" name="TextBox 37"/>
          <p:cNvSpPr txBox="1">
            <a:spLocks/>
          </p:cNvSpPr>
          <p:nvPr/>
        </p:nvSpPr>
        <p:spPr>
          <a:xfrm>
            <a:off x="15501777" y="4858397"/>
            <a:ext cx="1846836" cy="877824"/>
          </a:xfrm>
          <a:prstGeom prst="rect">
            <a:avLst/>
          </a:prstGeom>
        </p:spPr>
        <p:txBody>
          <a:bodyPr lIns="0" tIns="0" rIns="0" bIns="0" rtlCol="0" anchor="t">
            <a:spAutoFit/>
          </a:bodyPr>
          <a:lstStyle/>
          <a:p>
            <a:pPr algn="l">
              <a:lnSpc>
                <a:spcPts val="3449"/>
              </a:lnSpc>
            </a:pPr>
            <a:r>
              <a:rPr lang="en-US" sz="3150" b="1" spc="-50">
                <a:solidFill>
                  <a:srgbClr val="FFFFFF"/>
                </a:solidFill>
                <a:latin typeface="Inter Bold"/>
                <a:ea typeface="Inter Bold"/>
                <a:cs typeface="Inter Bold"/>
                <a:sym typeface="Inter Bold"/>
              </a:rPr>
              <a:t>Final Check </a:t>
            </a:r>
          </a:p>
        </p:txBody>
      </p:sp>
      <p:sp>
        <p:nvSpPr>
          <p:cNvPr id="38" name="TextBox 38"/>
          <p:cNvSpPr txBox="1">
            <a:spLocks/>
          </p:cNvSpPr>
          <p:nvPr/>
        </p:nvSpPr>
        <p:spPr>
          <a:xfrm>
            <a:off x="15546800" y="5856161"/>
            <a:ext cx="2741200" cy="1164984"/>
          </a:xfrm>
          <a:prstGeom prst="rect">
            <a:avLst/>
          </a:prstGeom>
        </p:spPr>
        <p:txBody>
          <a:bodyPr lIns="0" tIns="0" rIns="0" bIns="0" rtlCol="0" anchor="t">
            <a:spAutoFit/>
          </a:bodyPr>
          <a:lstStyle/>
          <a:p>
            <a:pPr algn="l">
              <a:lnSpc>
                <a:spcPts val="2399"/>
              </a:lnSpc>
            </a:pPr>
            <a:r>
              <a:rPr lang="en-US" sz="1800" spc="-23" dirty="0">
                <a:solidFill>
                  <a:srgbClr val="FFFFFF"/>
                </a:solidFill>
                <a:latin typeface="Inter"/>
                <a:ea typeface="Inter"/>
                <a:cs typeface="Inter"/>
                <a:sym typeface="Inter"/>
              </a:rPr>
              <a:t>Utilize the Student Preview to conduct your final walkthrough and course revision.</a:t>
            </a:r>
          </a:p>
        </p:txBody>
      </p:sp>
      <p:sp>
        <p:nvSpPr>
          <p:cNvPr id="40" name="TextBox 40"/>
          <p:cNvSpPr txBox="1"/>
          <p:nvPr/>
        </p:nvSpPr>
        <p:spPr>
          <a:xfrm>
            <a:off x="102813" y="4705616"/>
            <a:ext cx="3123464" cy="877824"/>
          </a:xfrm>
          <a:prstGeom prst="rect">
            <a:avLst/>
          </a:prstGeom>
        </p:spPr>
        <p:txBody>
          <a:bodyPr lIns="0" tIns="0" rIns="0" bIns="0" rtlCol="0" anchor="t">
            <a:spAutoFit/>
          </a:bodyPr>
          <a:lstStyle/>
          <a:p>
            <a:pPr algn="l">
              <a:lnSpc>
                <a:spcPts val="3449"/>
              </a:lnSpc>
            </a:pPr>
            <a:r>
              <a:rPr lang="en-US" sz="3150" b="1" spc="-50" dirty="0">
                <a:solidFill>
                  <a:srgbClr val="FFFFFF"/>
                </a:solidFill>
                <a:latin typeface="Inter Bold"/>
                <a:ea typeface="Inter Bold"/>
                <a:cs typeface="Inter Bold"/>
                <a:sym typeface="Inter Bold"/>
              </a:rPr>
              <a:t>Get </a:t>
            </a:r>
          </a:p>
          <a:p>
            <a:pPr algn="l">
              <a:lnSpc>
                <a:spcPts val="3449"/>
              </a:lnSpc>
            </a:pPr>
            <a:r>
              <a:rPr lang="en-US" sz="3150" b="1" spc="-50" dirty="0">
                <a:solidFill>
                  <a:srgbClr val="FFFFFF"/>
                </a:solidFill>
                <a:latin typeface="Inter Bold"/>
                <a:ea typeface="Inter Bold"/>
                <a:cs typeface="Inter Bold"/>
                <a:sym typeface="Inter Bold"/>
              </a:rPr>
              <a:t>Oriented</a:t>
            </a:r>
          </a:p>
        </p:txBody>
      </p:sp>
      <p:sp>
        <p:nvSpPr>
          <p:cNvPr id="41" name="TextBox 41"/>
          <p:cNvSpPr txBox="1"/>
          <p:nvPr/>
        </p:nvSpPr>
        <p:spPr>
          <a:xfrm>
            <a:off x="102813" y="6178001"/>
            <a:ext cx="5450207" cy="3858997"/>
          </a:xfrm>
          <a:prstGeom prst="rect">
            <a:avLst/>
          </a:prstGeom>
        </p:spPr>
        <p:txBody>
          <a:bodyPr lIns="0" tIns="0" rIns="0" bIns="0" rtlCol="0" anchor="t">
            <a:spAutoFit/>
          </a:bodyPr>
          <a:lstStyle/>
          <a:p>
            <a:pPr marL="388618" lvl="1" indent="-194309" algn="l">
              <a:lnSpc>
                <a:spcPts val="2599"/>
              </a:lnSpc>
              <a:buFont typeface="Arial"/>
              <a:buChar char="•"/>
            </a:pPr>
            <a:r>
              <a:rPr lang="en-US" sz="1799" spc="-28">
                <a:solidFill>
                  <a:srgbClr val="FFFFFF"/>
                </a:solidFill>
                <a:latin typeface="Inter"/>
                <a:ea typeface="Inter"/>
                <a:cs typeface="Inter"/>
                <a:sym typeface="Inter"/>
              </a:rPr>
              <a:t>Convert a course from Original to Ultra</a:t>
            </a:r>
          </a:p>
          <a:p>
            <a:pPr marL="388618" lvl="1" indent="-194309" algn="l">
              <a:lnSpc>
                <a:spcPts val="2599"/>
              </a:lnSpc>
              <a:buFont typeface="Arial"/>
              <a:buChar char="•"/>
            </a:pPr>
            <a:r>
              <a:rPr lang="en-US" sz="1799" spc="-28">
                <a:solidFill>
                  <a:srgbClr val="FFFFFF"/>
                </a:solidFill>
                <a:latin typeface="Inter"/>
                <a:ea typeface="Inter"/>
                <a:cs typeface="Inter"/>
                <a:sym typeface="Inter"/>
              </a:rPr>
              <a:t>Compare course structures</a:t>
            </a:r>
          </a:p>
          <a:p>
            <a:pPr marL="388618" lvl="1" indent="-194309" algn="l">
              <a:lnSpc>
                <a:spcPts val="2599"/>
              </a:lnSpc>
              <a:buFont typeface="Arial"/>
              <a:buChar char="•"/>
            </a:pPr>
            <a:r>
              <a:rPr lang="en-US" sz="1799" spc="-28">
                <a:solidFill>
                  <a:srgbClr val="FFFFFF"/>
                </a:solidFill>
                <a:latin typeface="Inter"/>
                <a:ea typeface="Inter"/>
                <a:cs typeface="Inter"/>
                <a:sym typeface="Inter"/>
              </a:rPr>
              <a:t>Familiarize yourself with the most commonly used icons and buttons in Ultra</a:t>
            </a:r>
          </a:p>
          <a:p>
            <a:pPr marL="388618" lvl="1" indent="-194309" algn="l">
              <a:lnSpc>
                <a:spcPts val="2599"/>
              </a:lnSpc>
              <a:buFont typeface="Arial"/>
              <a:buChar char="•"/>
            </a:pPr>
            <a:r>
              <a:rPr lang="en-US" sz="1799" spc="-28">
                <a:solidFill>
                  <a:srgbClr val="FFFFFF"/>
                </a:solidFill>
                <a:latin typeface="Inter"/>
                <a:ea typeface="Inter"/>
                <a:cs typeface="Inter"/>
                <a:sym typeface="Inter"/>
              </a:rPr>
              <a:t>Explore the differences between folders and learning modules</a:t>
            </a:r>
          </a:p>
          <a:p>
            <a:pPr marL="388618" lvl="1" indent="-194309" algn="l">
              <a:lnSpc>
                <a:spcPts val="2599"/>
              </a:lnSpc>
              <a:buFont typeface="Arial"/>
              <a:buChar char="•"/>
            </a:pPr>
            <a:r>
              <a:rPr lang="en-US" sz="1799" spc="-28">
                <a:solidFill>
                  <a:srgbClr val="FFFFFF"/>
                </a:solidFill>
                <a:latin typeface="Inter"/>
                <a:ea typeface="Inter"/>
                <a:cs typeface="Inter"/>
                <a:sym typeface="Inter"/>
              </a:rPr>
              <a:t>Compare the text editors</a:t>
            </a:r>
          </a:p>
          <a:p>
            <a:pPr marL="388618" lvl="1" indent="-194309" algn="l">
              <a:lnSpc>
                <a:spcPts val="2599"/>
              </a:lnSpc>
              <a:buFont typeface="Arial"/>
              <a:buChar char="•"/>
            </a:pPr>
            <a:r>
              <a:rPr lang="en-US" sz="1799" spc="-28">
                <a:solidFill>
                  <a:srgbClr val="FFFFFF"/>
                </a:solidFill>
                <a:latin typeface="Inter"/>
                <a:ea typeface="Inter"/>
                <a:cs typeface="Inter"/>
                <a:sym typeface="Inter"/>
              </a:rPr>
              <a:t>Discover the automated process for conversion and the effects on converted content</a:t>
            </a:r>
          </a:p>
          <a:p>
            <a:pPr marL="388618" lvl="1" indent="-194309" algn="l">
              <a:lnSpc>
                <a:spcPts val="2599"/>
              </a:lnSpc>
              <a:buFont typeface="Arial"/>
              <a:buChar char="•"/>
            </a:pPr>
            <a:r>
              <a:rPr lang="en-US" sz="1799" spc="-28">
                <a:solidFill>
                  <a:srgbClr val="FFFFFF"/>
                </a:solidFill>
                <a:latin typeface="Inter"/>
                <a:ea typeface="Inter"/>
                <a:cs typeface="Inter"/>
                <a:sym typeface="Inter"/>
              </a:rPr>
              <a:t>Compare old and new page layouts</a:t>
            </a:r>
          </a:p>
          <a:p>
            <a:pPr marL="388618" lvl="1" indent="-194309" algn="l">
              <a:lnSpc>
                <a:spcPts val="2599"/>
              </a:lnSpc>
              <a:buFont typeface="Arial"/>
              <a:buChar char="•"/>
            </a:pPr>
            <a:r>
              <a:rPr lang="en-US" sz="1799" spc="-28">
                <a:solidFill>
                  <a:srgbClr val="FFFFFF"/>
                </a:solidFill>
                <a:latin typeface="Inter"/>
                <a:ea typeface="Inter"/>
                <a:cs typeface="Inter"/>
                <a:sym typeface="Inter"/>
              </a:rPr>
              <a:t>Strategize to maximize the benefits from the exception report</a:t>
            </a:r>
          </a:p>
        </p:txBody>
      </p:sp>
      <p:sp>
        <p:nvSpPr>
          <p:cNvPr id="42" name="TextBox 42"/>
          <p:cNvSpPr txBox="1"/>
          <p:nvPr/>
        </p:nvSpPr>
        <p:spPr>
          <a:xfrm>
            <a:off x="102813" y="5756005"/>
            <a:ext cx="3123464" cy="279159"/>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with Ultra</a:t>
            </a:r>
          </a:p>
        </p:txBody>
      </p:sp>
      <p:sp>
        <p:nvSpPr>
          <p:cNvPr id="43" name="TextBox 43"/>
          <p:cNvSpPr txBox="1">
            <a:spLocks noGrp="1"/>
          </p:cNvSpPr>
          <p:nvPr>
            <p:ph type="title" idx="4294967295"/>
          </p:nvPr>
        </p:nvSpPr>
        <p:spPr>
          <a:xfrm>
            <a:off x="102813" y="4225540"/>
            <a:ext cx="668876" cy="24892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2029"/>
              </a:lnSpc>
              <a:spcBef>
                <a:spcPts val="0"/>
              </a:spcBef>
              <a:spcAft>
                <a:spcPts val="0"/>
              </a:spcAft>
              <a:buClrTx/>
              <a:buSzTx/>
              <a:buFontTx/>
              <a:buNone/>
              <a:tabLst/>
              <a:defRPr/>
            </a:pPr>
            <a:r>
              <a:rPr kumimoji="0" lang="en-US" sz="1449" b="0" i="0" u="none" strike="noStrike" kern="1200" cap="none" spc="-2" normalizeH="0" baseline="0" noProof="0" dirty="0">
                <a:ln>
                  <a:noFill/>
                </a:ln>
                <a:solidFill>
                  <a:srgbClr val="FFFFFF"/>
                </a:solidFill>
                <a:effectLst/>
                <a:uLnTx/>
                <a:uFillTx/>
                <a:latin typeface="Inter"/>
                <a:ea typeface="Inter"/>
                <a:cs typeface="Inter"/>
                <a:sym typeface="Inter"/>
              </a:rPr>
              <a:t>STEP 1:</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a:stretch>
          </a:blipFill>
        </p:spPr>
        <p:txBody>
          <a:bodyPr/>
          <a:lstStyle/>
          <a:p>
            <a:endParaRPr lang="en-US"/>
          </a:p>
        </p:txBody>
      </p:sp>
      <p:sp>
        <p:nvSpPr>
          <p:cNvPr id="5" name="TextBox 5"/>
          <p:cNvSpPr txBox="1">
            <a:spLocks noGrp="1"/>
          </p:cNvSpPr>
          <p:nvPr>
            <p:ph type="title" idx="4294967295"/>
          </p:nvPr>
        </p:nvSpPr>
        <p:spPr>
          <a:xfrm>
            <a:off x="1028700" y="628751"/>
            <a:ext cx="3986950" cy="70472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775"/>
              </a:lnSpc>
              <a:spcBef>
                <a:spcPts val="0"/>
              </a:spcBef>
              <a:spcAft>
                <a:spcPts val="0"/>
              </a:spcAft>
              <a:buClrTx/>
              <a:buSzTx/>
              <a:buFontTx/>
              <a:buNone/>
              <a:tabLst/>
              <a:defRPr/>
            </a:pPr>
            <a:r>
              <a:rPr kumimoji="0" lang="en-US" sz="3999" b="0" i="0" u="none" strike="noStrike" kern="1200" cap="none" spc="-63" normalizeH="0" baseline="0" noProof="0" dirty="0">
                <a:ln>
                  <a:noFill/>
                </a:ln>
                <a:solidFill>
                  <a:srgbClr val="FFFFFF"/>
                </a:solidFill>
                <a:effectLst/>
                <a:uLnTx/>
                <a:uFillTx/>
                <a:latin typeface="Inter"/>
                <a:ea typeface="Inter"/>
                <a:cs typeface="Inter"/>
                <a:sym typeface="Inter"/>
              </a:rPr>
              <a:t>How to Convert</a:t>
            </a:r>
          </a:p>
        </p:txBody>
      </p:sp>
      <p:sp>
        <p:nvSpPr>
          <p:cNvPr id="4" name="TextBox 4"/>
          <p:cNvSpPr txBox="1"/>
          <p:nvPr/>
        </p:nvSpPr>
        <p:spPr>
          <a:xfrm>
            <a:off x="1028700" y="1386381"/>
            <a:ext cx="13756924" cy="1071499"/>
          </a:xfrm>
          <a:prstGeom prst="rect">
            <a:avLst/>
          </a:prstGeom>
        </p:spPr>
        <p:txBody>
          <a:bodyPr lIns="0" tIns="0" rIns="0" bIns="0" rtlCol="0" anchor="t">
            <a:spAutoFit/>
          </a:bodyPr>
          <a:lstStyle/>
          <a:p>
            <a:pPr algn="just">
              <a:lnSpc>
                <a:spcPts val="2887"/>
              </a:lnSpc>
            </a:pPr>
            <a:r>
              <a:rPr lang="en-US" sz="1999" spc="-31" dirty="0">
                <a:solidFill>
                  <a:srgbClr val="FFFFFF"/>
                </a:solidFill>
                <a:latin typeface="Inter"/>
                <a:ea typeface="Inter"/>
                <a:cs typeface="Inter"/>
                <a:sym typeface="Inter"/>
              </a:rPr>
              <a:t>There are a few different ways to convert a course. If your institution is preparing to move to Ultra, likely they will let you know which of these they’ve chosen. Let’s take a quick look at two ways you can get to this important first milestone. Be sure you have a course that has completed one of these options before you begin.</a:t>
            </a:r>
          </a:p>
        </p:txBody>
      </p:sp>
      <p:graphicFrame>
        <p:nvGraphicFramePr>
          <p:cNvPr id="3" name="Table 3"/>
          <p:cNvGraphicFramePr>
            <a:graphicFrameLocks noGrp="1"/>
          </p:cNvGraphicFramePr>
          <p:nvPr>
            <p:extLst>
              <p:ext uri="{D42A27DB-BD31-4B8C-83A1-F6EECF244321}">
                <p14:modId xmlns:p14="http://schemas.microsoft.com/office/powerpoint/2010/main" val="2128511630"/>
              </p:ext>
            </p:extLst>
          </p:nvPr>
        </p:nvGraphicFramePr>
        <p:xfrm>
          <a:off x="1477924" y="3055088"/>
          <a:ext cx="14698915" cy="5977157"/>
        </p:xfrm>
        <a:graphic>
          <a:graphicData uri="http://schemas.openxmlformats.org/drawingml/2006/table">
            <a:tbl>
              <a:tblPr firstRow="1">
                <a:effectLst>
                  <a:outerShdw blurRad="50800" dist="38100" dir="2700000" algn="tl" rotWithShape="0">
                    <a:prstClr val="black">
                      <a:alpha val="40000"/>
                    </a:prstClr>
                  </a:outerShdw>
                </a:effectLst>
              </a:tblPr>
              <a:tblGrid>
                <a:gridCol w="5783404">
                  <a:extLst>
                    <a:ext uri="{9D8B030D-6E8A-4147-A177-3AD203B41FA5}">
                      <a16:colId xmlns:a16="http://schemas.microsoft.com/office/drawing/2014/main" val="20000"/>
                    </a:ext>
                  </a:extLst>
                </a:gridCol>
                <a:gridCol w="8915511">
                  <a:extLst>
                    <a:ext uri="{9D8B030D-6E8A-4147-A177-3AD203B41FA5}">
                      <a16:colId xmlns:a16="http://schemas.microsoft.com/office/drawing/2014/main" val="20001"/>
                    </a:ext>
                  </a:extLst>
                </a:gridCol>
              </a:tblGrid>
              <a:tr h="877699">
                <a:tc>
                  <a:txBody>
                    <a:bodyPr/>
                    <a:lstStyle/>
                    <a:p>
                      <a:pPr algn="just">
                        <a:lnSpc>
                          <a:spcPts val="3079"/>
                        </a:lnSpc>
                        <a:defRPr/>
                      </a:pPr>
                      <a:r>
                        <a:rPr lang="en-US" sz="2199" b="1" dirty="0">
                          <a:solidFill>
                            <a:srgbClr val="FFFFFF"/>
                          </a:solidFill>
                          <a:latin typeface="Inter Bold"/>
                          <a:ea typeface="Inter Bold"/>
                          <a:cs typeface="Inter Bold"/>
                          <a:sym typeface="Inter Bold"/>
                        </a:rPr>
                        <a:t>Conversion Options</a:t>
                      </a:r>
                      <a:endParaRPr lang="en-US" sz="1100" dirty="0"/>
                    </a:p>
                  </a:txBody>
                  <a:tcPr marL="190500" marR="190500" marT="190500" marB="190500" anchor="ctr">
                    <a:lnL w="38100" cap="flat" cmpd="sng" algn="ctr">
                      <a:solidFill>
                        <a:schemeClr val="bg1"/>
                      </a:solidFill>
                      <a:prstDash val="solid"/>
                      <a:round/>
                      <a:headEnd type="none" w="med" len="med"/>
                      <a:tailEnd type="none" w="med" len="med"/>
                    </a:lnL>
                    <a:lnR w="9525" cap="flat" cmpd="sng" algn="ctr">
                      <a:solidFill>
                        <a:srgbClr val="0E387C"/>
                      </a:solidFill>
                      <a:prstDash val="solid"/>
                      <a:round/>
                      <a:headEnd type="none" w="med" len="med"/>
                      <a:tailEnd type="none" w="med" len="med"/>
                    </a:lnR>
                    <a:lnT w="38100" cap="flat" cmpd="sng" algn="ctr">
                      <a:solidFill>
                        <a:schemeClr val="bg1"/>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0050B6"/>
                    </a:solidFill>
                  </a:tcPr>
                </a:tc>
                <a:tc>
                  <a:txBody>
                    <a:bodyPr/>
                    <a:lstStyle/>
                    <a:p>
                      <a:pPr algn="just">
                        <a:lnSpc>
                          <a:spcPts val="3079"/>
                        </a:lnSpc>
                        <a:defRPr/>
                      </a:pPr>
                      <a:r>
                        <a:rPr lang="en-US" sz="2199" b="1" dirty="0">
                          <a:solidFill>
                            <a:srgbClr val="FFFFFF"/>
                          </a:solidFill>
                          <a:latin typeface="Inter Bold"/>
                          <a:ea typeface="Inter Bold"/>
                          <a:cs typeface="Inter Bold"/>
                          <a:sym typeface="Inter Bold"/>
                        </a:rPr>
                        <a:t>How To</a:t>
                      </a:r>
                      <a:endParaRPr lang="en-US" sz="1100" dirty="0"/>
                    </a:p>
                  </a:txBody>
                  <a:tcPr marL="190500" marR="190500" marT="190500" marB="190500" anchor="ctr">
                    <a:lnL w="9525" cap="flat" cmpd="sng" algn="ctr">
                      <a:solidFill>
                        <a:srgbClr val="0E387C"/>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0050B6"/>
                    </a:solidFill>
                  </a:tcPr>
                </a:tc>
                <a:extLst>
                  <a:ext uri="{0D108BD9-81ED-4DB2-BD59-A6C34878D82A}">
                    <a16:rowId xmlns:a16="http://schemas.microsoft.com/office/drawing/2014/main" val="10000"/>
                  </a:ext>
                </a:extLst>
              </a:tr>
              <a:tr h="2947923">
                <a:tc>
                  <a:txBody>
                    <a:bodyPr/>
                    <a:lstStyle/>
                    <a:p>
                      <a:pPr algn="just">
                        <a:lnSpc>
                          <a:spcPts val="2800"/>
                        </a:lnSpc>
                        <a:defRPr/>
                      </a:pPr>
                      <a:r>
                        <a:rPr lang="en-US" sz="2000" b="1" dirty="0">
                          <a:solidFill>
                            <a:srgbClr val="0E387C"/>
                          </a:solidFill>
                          <a:latin typeface="Inter Bold"/>
                          <a:ea typeface="Inter Bold"/>
                          <a:cs typeface="Inter Bold"/>
                          <a:sym typeface="Inter Bold"/>
                        </a:rPr>
                        <a:t>Option 1: </a:t>
                      </a:r>
                      <a:endParaRPr lang="en-US" sz="1100" dirty="0"/>
                    </a:p>
                    <a:p>
                      <a:pPr algn="just">
                        <a:lnSpc>
                          <a:spcPts val="2800"/>
                        </a:lnSpc>
                      </a:pPr>
                      <a:r>
                        <a:rPr lang="en-US" sz="2000" b="1" dirty="0">
                          <a:solidFill>
                            <a:srgbClr val="0E387C"/>
                          </a:solidFill>
                          <a:latin typeface="Inter Bold"/>
                          <a:ea typeface="Inter Bold"/>
                          <a:cs typeface="Inter Bold"/>
                          <a:sym typeface="Inter Bold"/>
                        </a:rPr>
                        <a:t>A blank Ultra course shell</a:t>
                      </a:r>
                    </a:p>
                  </a:txBody>
                  <a:tcPr marL="190500" marR="190500" marT="190500" marB="190500" anchor="ctr">
                    <a:lnL w="38100" cap="flat" cmpd="sng" algn="ctr">
                      <a:solidFill>
                        <a:schemeClr val="bg1"/>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tc>
                  <a:txBody>
                    <a:bodyPr/>
                    <a:lstStyle/>
                    <a:p>
                      <a:pPr algn="just">
                        <a:lnSpc>
                          <a:spcPts val="2799"/>
                        </a:lnSpc>
                        <a:defRPr/>
                      </a:pPr>
                      <a:r>
                        <a:rPr lang="en-US" sz="1999" spc="-25" dirty="0">
                          <a:solidFill>
                            <a:srgbClr val="000000"/>
                          </a:solidFill>
                          <a:latin typeface="Inter"/>
                          <a:ea typeface="Inter"/>
                          <a:cs typeface="Inter"/>
                          <a:sym typeface="Inter"/>
                        </a:rPr>
                        <a:t>For this option you will need an empty Ultra course shell. Ask your administrator if you don’t already have one. For this option you will complete just one course copy. Pulling all your Original content  from one course into Ultra.</a:t>
                      </a:r>
                      <a:endParaRPr lang="en-US" sz="1100" dirty="0"/>
                    </a:p>
                    <a:p>
                      <a:pPr algn="just">
                        <a:lnSpc>
                          <a:spcPts val="2799"/>
                        </a:lnSpc>
                      </a:pPr>
                      <a:endParaRPr lang="en-US" sz="1100" dirty="0"/>
                    </a:p>
                    <a:p>
                      <a:pPr algn="just">
                        <a:lnSpc>
                          <a:spcPts val="2799"/>
                        </a:lnSpc>
                      </a:pPr>
                      <a:r>
                        <a:rPr lang="en-US" sz="1999" spc="-25" dirty="0">
                          <a:solidFill>
                            <a:srgbClr val="000000"/>
                          </a:solidFill>
                          <a:latin typeface="Inter"/>
                          <a:ea typeface="Inter"/>
                          <a:cs typeface="Inter"/>
                          <a:sym typeface="Inter"/>
                        </a:rPr>
                        <a:t>Use this </a:t>
                      </a:r>
                      <a:r>
                        <a:rPr lang="en-US" sz="1999" u="sng" spc="-25" dirty="0">
                          <a:solidFill>
                            <a:srgbClr val="000000"/>
                          </a:solidFill>
                          <a:latin typeface="Inter"/>
                          <a:ea typeface="Inter"/>
                          <a:cs typeface="Inter"/>
                          <a:sym typeface="Inter"/>
                          <a:hlinkClick r:id="rId4" tooltip="https://help.blackboard.com/Learn/Instructor/Ultra/Course_Content/Reuse_Content/Ultra_Copy_Content#CopyCourseContentInUltra"/>
                        </a:rPr>
                        <a:t>Blackboard help page link</a:t>
                      </a:r>
                      <a:r>
                        <a:rPr lang="en-US" sz="1999" spc="-25" dirty="0">
                          <a:solidFill>
                            <a:srgbClr val="000000"/>
                          </a:solidFill>
                          <a:latin typeface="Inter"/>
                          <a:ea typeface="Inter"/>
                          <a:cs typeface="Inter"/>
                          <a:sym typeface="Inter"/>
                        </a:rPr>
                        <a:t> to walk you through the step of completing a full course copy.  </a:t>
                      </a:r>
                    </a:p>
                  </a:txBody>
                  <a:tcPr marL="190500" marR="190500" marT="190500" marB="190500" anchor="ctr">
                    <a:lnL w="9525" cap="flat" cmpd="sng" algn="ctr">
                      <a:solidFill>
                        <a:srgbClr val="0E387C"/>
                      </a:solidFill>
                      <a:prstDash val="solid"/>
                      <a:round/>
                      <a:headEnd type="none" w="med" len="med"/>
                      <a:tailEnd type="none" w="med" len="med"/>
                    </a:lnL>
                    <a:lnR w="38100" cap="flat" cmpd="sng" algn="ctr">
                      <a:solidFill>
                        <a:schemeClr val="bg1"/>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151535">
                <a:tc>
                  <a:txBody>
                    <a:bodyPr/>
                    <a:lstStyle/>
                    <a:p>
                      <a:pPr algn="l">
                        <a:lnSpc>
                          <a:spcPts val="2800"/>
                        </a:lnSpc>
                        <a:defRPr/>
                      </a:pPr>
                      <a:r>
                        <a:rPr lang="en-US" sz="2000" b="1">
                          <a:solidFill>
                            <a:srgbClr val="0E387C"/>
                          </a:solidFill>
                          <a:latin typeface="Inter Bold"/>
                          <a:ea typeface="Inter Bold"/>
                          <a:cs typeface="Inter Bold"/>
                          <a:sym typeface="Inter Bold"/>
                        </a:rPr>
                        <a:t>Option 2: </a:t>
                      </a:r>
                      <a:endParaRPr lang="en-US" sz="1100"/>
                    </a:p>
                    <a:p>
                      <a:pPr algn="l">
                        <a:lnSpc>
                          <a:spcPts val="2800"/>
                        </a:lnSpc>
                      </a:pPr>
                      <a:r>
                        <a:rPr lang="en-US" sz="2000" b="1">
                          <a:solidFill>
                            <a:srgbClr val="0E387C"/>
                          </a:solidFill>
                          <a:latin typeface="Inter Bold"/>
                          <a:ea typeface="Inter Bold"/>
                          <a:cs typeface="Inter Bold"/>
                          <a:sym typeface="Inter Bold"/>
                        </a:rPr>
                        <a:t>Bulk conversion completed by your administrator</a:t>
                      </a:r>
                    </a:p>
                  </a:txBody>
                  <a:tcPr marL="190500" marR="190500" marT="190500" marB="190500" anchor="ctr">
                    <a:lnL w="38100" cap="flat" cmpd="sng" algn="ctr">
                      <a:solidFill>
                        <a:schemeClr val="bg1"/>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FFFFFF"/>
                    </a:solidFill>
                  </a:tcPr>
                </a:tc>
                <a:tc>
                  <a:txBody>
                    <a:bodyPr/>
                    <a:lstStyle/>
                    <a:p>
                      <a:pPr algn="just">
                        <a:lnSpc>
                          <a:spcPts val="2799"/>
                        </a:lnSpc>
                        <a:defRPr/>
                      </a:pPr>
                      <a:r>
                        <a:rPr lang="en-US" sz="1999" spc="-25" dirty="0">
                          <a:solidFill>
                            <a:srgbClr val="000000"/>
                          </a:solidFill>
                          <a:latin typeface="Inter"/>
                          <a:ea typeface="Inter"/>
                          <a:cs typeface="Inter"/>
                          <a:sym typeface="Inter"/>
                        </a:rPr>
                        <a:t>In this option your administrator has already completed a bulk conversion. You will likely receive notice that your Ultra course is ready for your review. Nothing else for you to do to prep your course, you’re ready to go. </a:t>
                      </a:r>
                      <a:endParaRPr lang="en-US" sz="1100" dirty="0"/>
                    </a:p>
                  </a:txBody>
                  <a:tcPr marL="190500" marR="190500" marT="190500" marB="190500" anchor="ctr">
                    <a:lnL w="9525" cap="flat" cmpd="sng" algn="ctr">
                      <a:solidFill>
                        <a:srgbClr val="0E387C"/>
                      </a:solidFill>
                      <a:prstDash val="solid"/>
                      <a:round/>
                      <a:headEnd type="none" w="med" len="med"/>
                      <a:tailEnd type="none" w="med" len="med"/>
                    </a:lnL>
                    <a:lnR w="38100" cap="flat" cmpd="sng" algn="ctr">
                      <a:solidFill>
                        <a:schemeClr val="bg1"/>
                      </a:solidFill>
                      <a:prstDash val="solid"/>
                      <a:round/>
                      <a:headEnd type="none" w="med" len="med"/>
                      <a:tailEnd type="none" w="med" len="med"/>
                    </a:lnR>
                    <a:lnT w="9525" cap="flat" cmpd="sng" algn="ctr">
                      <a:solidFill>
                        <a:srgbClr val="0E387C"/>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bl>
          </a:graphicData>
        </a:graphic>
      </p:graphicFrame>
      <p:sp>
        <p:nvSpPr>
          <p:cNvPr id="7" name="Freeform 7">
            <a:extLst>
              <a:ext uri="{C183D7F6-B498-43B3-948B-1728B52AA6E4}">
                <adec:decorative xmlns:adec="http://schemas.microsoft.com/office/drawing/2017/decorative" val="1"/>
              </a:ext>
            </a:extLst>
          </p:cNvPr>
          <p:cNvSpPr/>
          <p:nvPr/>
        </p:nvSpPr>
        <p:spPr>
          <a:xfrm>
            <a:off x="9769729" y="262025"/>
            <a:ext cx="1588883" cy="275407"/>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8" name="Freeform 8">
            <a:extLst>
              <a:ext uri="{C183D7F6-B498-43B3-948B-1728B52AA6E4}">
                <adec:decorative xmlns:adec="http://schemas.microsoft.com/office/drawing/2017/decorative" val="1"/>
              </a:ext>
            </a:extLst>
          </p:cNvPr>
          <p:cNvSpPr/>
          <p:nvPr/>
        </p:nvSpPr>
        <p:spPr>
          <a:xfrm>
            <a:off x="9731629" y="293683"/>
            <a:ext cx="1588883" cy="275407"/>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9" name="TextBox 9">
            <a:extLst>
              <a:ext uri="{C183D7F6-B498-43B3-948B-1728B52AA6E4}">
                <adec:decorative xmlns:adec="http://schemas.microsoft.com/office/drawing/2017/decorative" val="1"/>
              </a:ext>
            </a:extLst>
          </p:cNvPr>
          <p:cNvSpPr txBox="1"/>
          <p:nvPr/>
        </p:nvSpPr>
        <p:spPr>
          <a:xfrm>
            <a:off x="9784530" y="419100"/>
            <a:ext cx="1446599" cy="109517"/>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9" action="ppaction://hlinksldjump">
                  <a:extLst>
                    <a:ext uri="{A12FA001-AC4F-418D-AE19-62706E023703}">
                      <ahyp:hlinkClr xmlns:ahyp="http://schemas.microsoft.com/office/drawing/2018/hyperlinkcolor" val="tx"/>
                    </a:ext>
                  </a:extLst>
                </a:hlinkClick>
              </a:rPr>
              <a:t>Step 1</a:t>
            </a:r>
          </a:p>
        </p:txBody>
      </p:sp>
      <p:sp>
        <p:nvSpPr>
          <p:cNvPr id="10" name="Freeform 10">
            <a:extLst>
              <a:ext uri="{C183D7F6-B498-43B3-948B-1728B52AA6E4}">
                <adec:decorative xmlns:adec="http://schemas.microsoft.com/office/drawing/2017/decorative" val="1"/>
              </a:ext>
            </a:extLst>
          </p:cNvPr>
          <p:cNvSpPr/>
          <p:nvPr/>
        </p:nvSpPr>
        <p:spPr>
          <a:xfrm>
            <a:off x="11465227" y="262025"/>
            <a:ext cx="1588883" cy="275407"/>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1" name="Freeform 11">
            <a:extLst>
              <a:ext uri="{C183D7F6-B498-43B3-948B-1728B52AA6E4}">
                <adec:decorative xmlns:adec="http://schemas.microsoft.com/office/drawing/2017/decorative" val="1"/>
              </a:ext>
            </a:extLst>
          </p:cNvPr>
          <p:cNvSpPr/>
          <p:nvPr/>
        </p:nvSpPr>
        <p:spPr>
          <a:xfrm>
            <a:off x="11427127" y="293683"/>
            <a:ext cx="1588883" cy="275407"/>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2" name="TextBox 12">
            <a:extLst>
              <a:ext uri="{C183D7F6-B498-43B3-948B-1728B52AA6E4}">
                <adec:decorative xmlns:adec="http://schemas.microsoft.com/office/drawing/2017/decorative" val="1"/>
              </a:ext>
            </a:extLst>
          </p:cNvPr>
          <p:cNvSpPr txBox="1"/>
          <p:nvPr/>
        </p:nvSpPr>
        <p:spPr>
          <a:xfrm>
            <a:off x="11480028" y="295754"/>
            <a:ext cx="1446599" cy="23352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0" action="ppaction://hlinksldjump"/>
              </a:rPr>
              <a:t>Step 2</a:t>
            </a:r>
          </a:p>
        </p:txBody>
      </p:sp>
      <p:sp>
        <p:nvSpPr>
          <p:cNvPr id="13" name="Freeform 13">
            <a:extLst>
              <a:ext uri="{C183D7F6-B498-43B3-948B-1728B52AA6E4}">
                <adec:decorative xmlns:adec="http://schemas.microsoft.com/office/drawing/2017/decorative" val="1"/>
              </a:ext>
            </a:extLst>
          </p:cNvPr>
          <p:cNvSpPr/>
          <p:nvPr/>
        </p:nvSpPr>
        <p:spPr>
          <a:xfrm>
            <a:off x="13158885" y="262025"/>
            <a:ext cx="1588883" cy="275407"/>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4" name="Freeform 14">
            <a:extLst>
              <a:ext uri="{C183D7F6-B498-43B3-948B-1728B52AA6E4}">
                <adec:decorative xmlns:adec="http://schemas.microsoft.com/office/drawing/2017/decorative" val="1"/>
              </a:ext>
            </a:extLst>
          </p:cNvPr>
          <p:cNvSpPr/>
          <p:nvPr/>
        </p:nvSpPr>
        <p:spPr>
          <a:xfrm>
            <a:off x="13120785" y="293683"/>
            <a:ext cx="1588883" cy="275407"/>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5" name="TextBox 15">
            <a:extLst>
              <a:ext uri="{C183D7F6-B498-43B3-948B-1728B52AA6E4}">
                <adec:decorative xmlns:adec="http://schemas.microsoft.com/office/drawing/2017/decorative" val="1"/>
              </a:ext>
            </a:extLst>
          </p:cNvPr>
          <p:cNvSpPr txBox="1"/>
          <p:nvPr/>
        </p:nvSpPr>
        <p:spPr>
          <a:xfrm>
            <a:off x="13173686" y="295754"/>
            <a:ext cx="1446599" cy="23352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1" action="ppaction://hlinksldjump"/>
              </a:rPr>
              <a:t>Step 3</a:t>
            </a:r>
          </a:p>
        </p:txBody>
      </p:sp>
      <p:sp>
        <p:nvSpPr>
          <p:cNvPr id="16" name="Freeform 16">
            <a:extLst>
              <a:ext uri="{C183D7F6-B498-43B3-948B-1728B52AA6E4}">
                <adec:decorative xmlns:adec="http://schemas.microsoft.com/office/drawing/2017/decorative" val="1"/>
              </a:ext>
            </a:extLst>
          </p:cNvPr>
          <p:cNvSpPr/>
          <p:nvPr/>
        </p:nvSpPr>
        <p:spPr>
          <a:xfrm>
            <a:off x="14852543" y="262025"/>
            <a:ext cx="1588883" cy="275407"/>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7" name="Freeform 17">
            <a:extLst>
              <a:ext uri="{C183D7F6-B498-43B3-948B-1728B52AA6E4}">
                <adec:decorative xmlns:adec="http://schemas.microsoft.com/office/drawing/2017/decorative" val="1"/>
              </a:ext>
            </a:extLst>
          </p:cNvPr>
          <p:cNvSpPr/>
          <p:nvPr/>
        </p:nvSpPr>
        <p:spPr>
          <a:xfrm>
            <a:off x="14814443" y="293683"/>
            <a:ext cx="1588883" cy="275407"/>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8" name="TextBox 18">
            <a:extLst>
              <a:ext uri="{C183D7F6-B498-43B3-948B-1728B52AA6E4}">
                <adec:decorative xmlns:adec="http://schemas.microsoft.com/office/drawing/2017/decorative" val="1"/>
              </a:ext>
            </a:extLst>
          </p:cNvPr>
          <p:cNvSpPr txBox="1"/>
          <p:nvPr/>
        </p:nvSpPr>
        <p:spPr>
          <a:xfrm>
            <a:off x="14867343" y="295754"/>
            <a:ext cx="1446599" cy="23352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2" action="ppaction://hlinksldjump"/>
              </a:rPr>
              <a:t>Step 4</a:t>
            </a:r>
          </a:p>
        </p:txBody>
      </p:sp>
      <p:sp>
        <p:nvSpPr>
          <p:cNvPr id="19" name="Freeform 19">
            <a:extLst>
              <a:ext uri="{C183D7F6-B498-43B3-948B-1728B52AA6E4}">
                <adec:decorative xmlns:adec="http://schemas.microsoft.com/office/drawing/2017/decorative" val="1"/>
              </a:ext>
            </a:extLst>
          </p:cNvPr>
          <p:cNvSpPr/>
          <p:nvPr/>
        </p:nvSpPr>
        <p:spPr>
          <a:xfrm>
            <a:off x="16546200" y="262025"/>
            <a:ext cx="1588883" cy="275407"/>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20" name="Freeform 20">
            <a:extLst>
              <a:ext uri="{C183D7F6-B498-43B3-948B-1728B52AA6E4}">
                <adec:decorative xmlns:adec="http://schemas.microsoft.com/office/drawing/2017/decorative" val="1"/>
              </a:ext>
            </a:extLst>
          </p:cNvPr>
          <p:cNvSpPr/>
          <p:nvPr/>
        </p:nvSpPr>
        <p:spPr>
          <a:xfrm>
            <a:off x="16508100" y="293683"/>
            <a:ext cx="1588883" cy="275407"/>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1" name="TextBox 21">
            <a:extLst>
              <a:ext uri="{C183D7F6-B498-43B3-948B-1728B52AA6E4}">
                <adec:decorative xmlns:adec="http://schemas.microsoft.com/office/drawing/2017/decorative" val="1"/>
              </a:ext>
            </a:extLst>
          </p:cNvPr>
          <p:cNvSpPr txBox="1"/>
          <p:nvPr/>
        </p:nvSpPr>
        <p:spPr>
          <a:xfrm>
            <a:off x="16561002" y="295754"/>
            <a:ext cx="1446599" cy="23352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3" action="ppaction://hlinksldjump"/>
              </a:rPr>
              <a:t>Step 5</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Freeform 6">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11547072" y="4632304"/>
            <a:ext cx="7315200" cy="3977640"/>
          </a:xfrm>
          <a:custGeom>
            <a:avLst/>
            <a:gdLst/>
            <a:ahLst/>
            <a:cxnLst/>
            <a:rect l="l" t="t" r="r" b="b"/>
            <a:pathLst>
              <a:path w="7315200" h="3977640">
                <a:moveTo>
                  <a:pt x="0" y="0"/>
                </a:moveTo>
                <a:lnTo>
                  <a:pt x="7315200" y="0"/>
                </a:lnTo>
                <a:lnTo>
                  <a:pt x="7315200" y="3977640"/>
                </a:lnTo>
                <a:lnTo>
                  <a:pt x="0" y="3977640"/>
                </a:lnTo>
                <a:lnTo>
                  <a:pt x="0" y="0"/>
                </a:lnTo>
                <a:close/>
              </a:path>
            </a:pathLst>
          </a:custGeom>
          <a:blipFill>
            <a:blip r:embed="rId4">
              <a:alphaModFix amt="50000"/>
              <a:extLst>
                <a:ext uri="{96DAC541-7B7A-43D3-8B79-37D633B846F1}">
                  <asvg:svgBlip xmlns:asvg="http://schemas.microsoft.com/office/drawing/2016/SVG/main" r:embed="rId5"/>
                </a:ext>
              </a:extLst>
            </a:blip>
            <a:stretch>
              <a:fillRect/>
            </a:stretch>
          </a:blipFill>
        </p:spPr>
        <p:txBody>
          <a:bodyPr/>
          <a:lstStyle/>
          <a:p>
            <a:endParaRPr lang="en-US"/>
          </a:p>
        </p:txBody>
      </p:sp>
      <p:sp>
        <p:nvSpPr>
          <p:cNvPr id="7" name="Freeform 7">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7912015" y="4632304"/>
            <a:ext cx="7315200" cy="3977640"/>
          </a:xfrm>
          <a:custGeom>
            <a:avLst/>
            <a:gdLst/>
            <a:ahLst/>
            <a:cxnLst/>
            <a:rect l="l" t="t" r="r" b="b"/>
            <a:pathLst>
              <a:path w="7315200" h="3977640">
                <a:moveTo>
                  <a:pt x="0" y="0"/>
                </a:moveTo>
                <a:lnTo>
                  <a:pt x="7315200" y="0"/>
                </a:lnTo>
                <a:lnTo>
                  <a:pt x="7315200" y="3977640"/>
                </a:lnTo>
                <a:lnTo>
                  <a:pt x="0" y="3977640"/>
                </a:lnTo>
                <a:lnTo>
                  <a:pt x="0" y="0"/>
                </a:lnTo>
                <a:close/>
              </a:path>
            </a:pathLst>
          </a:custGeom>
          <a:blipFill>
            <a:blip r:embed="rId4">
              <a:alphaModFix amt="50000"/>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8" name="Group 8">
            <a:extLst>
              <a:ext uri="{C183D7F6-B498-43B3-948B-1728B52AA6E4}">
                <adec:decorative xmlns:adec="http://schemas.microsoft.com/office/drawing/2017/decorative" val="1"/>
              </a:ext>
            </a:extLst>
          </p:cNvPr>
          <p:cNvGrpSpPr>
            <a:grpSpLocks noGrp="1" noUngrp="1" noRot="1" noMove="1" noResize="1"/>
          </p:cNvGrpSpPr>
          <p:nvPr/>
        </p:nvGrpSpPr>
        <p:grpSpPr>
          <a:xfrm>
            <a:off x="1975384" y="3536962"/>
            <a:ext cx="6173766" cy="5721338"/>
            <a:chOff x="0" y="0"/>
            <a:chExt cx="1626012" cy="1506855"/>
          </a:xfrm>
        </p:grpSpPr>
        <p:sp>
          <p:nvSpPr>
            <p:cNvPr id="9" name="Freeform 9">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626012" cy="1506855"/>
            </a:xfrm>
            <a:custGeom>
              <a:avLst/>
              <a:gdLst/>
              <a:ahLst/>
              <a:cxnLst/>
              <a:rect l="l" t="t" r="r" b="b"/>
              <a:pathLst>
                <a:path w="1626012" h="1506855">
                  <a:moveTo>
                    <a:pt x="63954" y="0"/>
                  </a:moveTo>
                  <a:lnTo>
                    <a:pt x="1562058" y="0"/>
                  </a:lnTo>
                  <a:cubicBezTo>
                    <a:pt x="1579020" y="0"/>
                    <a:pt x="1595287" y="6738"/>
                    <a:pt x="1607281" y="18732"/>
                  </a:cubicBezTo>
                  <a:cubicBezTo>
                    <a:pt x="1619274" y="30725"/>
                    <a:pt x="1626012" y="46992"/>
                    <a:pt x="1626012" y="63954"/>
                  </a:cubicBezTo>
                  <a:lnTo>
                    <a:pt x="1626012" y="1442900"/>
                  </a:lnTo>
                  <a:cubicBezTo>
                    <a:pt x="1626012" y="1459862"/>
                    <a:pt x="1619274" y="1476129"/>
                    <a:pt x="1607281" y="1488123"/>
                  </a:cubicBezTo>
                  <a:cubicBezTo>
                    <a:pt x="1595287" y="1500117"/>
                    <a:pt x="1579020" y="1506855"/>
                    <a:pt x="1562058" y="1506855"/>
                  </a:cubicBezTo>
                  <a:lnTo>
                    <a:pt x="63954" y="1506855"/>
                  </a:lnTo>
                  <a:cubicBezTo>
                    <a:pt x="46992" y="1506855"/>
                    <a:pt x="30725" y="1500117"/>
                    <a:pt x="18732" y="1488123"/>
                  </a:cubicBezTo>
                  <a:cubicBezTo>
                    <a:pt x="6738" y="1476129"/>
                    <a:pt x="0" y="1459862"/>
                    <a:pt x="0" y="1442900"/>
                  </a:cubicBezTo>
                  <a:lnTo>
                    <a:pt x="0" y="63954"/>
                  </a:lnTo>
                  <a:cubicBezTo>
                    <a:pt x="0" y="46992"/>
                    <a:pt x="6738" y="30725"/>
                    <a:pt x="18732" y="18732"/>
                  </a:cubicBezTo>
                  <a:cubicBezTo>
                    <a:pt x="30725" y="6738"/>
                    <a:pt x="46992" y="0"/>
                    <a:pt x="63954" y="0"/>
                  </a:cubicBezTo>
                  <a:close/>
                </a:path>
              </a:pathLst>
            </a:custGeom>
            <a:solidFill>
              <a:srgbClr val="0054BC"/>
            </a:solidFill>
          </p:spPr>
          <p:txBody>
            <a:bodyPr/>
            <a:lstStyle/>
            <a:p>
              <a:endParaRPr lang="en-US"/>
            </a:p>
          </p:txBody>
        </p:sp>
        <p:sp>
          <p:nvSpPr>
            <p:cNvPr id="10" name="TextBox 10"/>
            <p:cNvSpPr txBox="1">
              <a:spLocks noGrp="1" noRot="1" noMove="1" noResize="1" noEditPoints="1" noAdjustHandles="1" noChangeArrowheads="1" noChangeShapeType="1"/>
            </p:cNvSpPr>
            <p:nvPr/>
          </p:nvSpPr>
          <p:spPr>
            <a:xfrm>
              <a:off x="0" y="-28575"/>
              <a:ext cx="1626012" cy="1535430"/>
            </a:xfrm>
            <a:prstGeom prst="rect">
              <a:avLst/>
            </a:prstGeom>
          </p:spPr>
          <p:txBody>
            <a:bodyPr lIns="50800" tIns="50800" rIns="50800" bIns="50800" rtlCol="0" anchor="ctr"/>
            <a:lstStyle/>
            <a:p>
              <a:pPr algn="ctr">
                <a:lnSpc>
                  <a:spcPts val="1960"/>
                </a:lnSpc>
              </a:pPr>
              <a:endParaRPr/>
            </a:p>
          </p:txBody>
        </p:sp>
      </p:grpSp>
      <p:sp>
        <p:nvSpPr>
          <p:cNvPr id="12" name="Freeform 12">
            <a:extLst>
              <a:ext uri="{C183D7F6-B498-43B3-948B-1728B52AA6E4}">
                <adec:decorative xmlns:adec="http://schemas.microsoft.com/office/drawing/2017/decorative" val="1"/>
              </a:ext>
            </a:extLst>
          </p:cNvPr>
          <p:cNvSpPr/>
          <p:nvPr/>
        </p:nvSpPr>
        <p:spPr>
          <a:xfrm>
            <a:off x="2164732" y="3712434"/>
            <a:ext cx="5795074" cy="5370394"/>
          </a:xfrm>
          <a:custGeom>
            <a:avLst/>
            <a:gdLst/>
            <a:ahLst/>
            <a:cxnLst/>
            <a:rect l="l" t="t" r="r" b="b"/>
            <a:pathLst>
              <a:path w="1526274" h="1414425">
                <a:moveTo>
                  <a:pt x="68133" y="0"/>
                </a:moveTo>
                <a:lnTo>
                  <a:pt x="1458140" y="0"/>
                </a:lnTo>
                <a:cubicBezTo>
                  <a:pt x="1476210" y="0"/>
                  <a:pt x="1493540" y="7178"/>
                  <a:pt x="1506318" y="19956"/>
                </a:cubicBezTo>
                <a:cubicBezTo>
                  <a:pt x="1519095" y="32733"/>
                  <a:pt x="1526274" y="50063"/>
                  <a:pt x="1526274" y="68133"/>
                </a:cubicBezTo>
                <a:lnTo>
                  <a:pt x="1526274" y="1346291"/>
                </a:lnTo>
                <a:cubicBezTo>
                  <a:pt x="1526274" y="1364361"/>
                  <a:pt x="1519095" y="1381692"/>
                  <a:pt x="1506318" y="1394469"/>
                </a:cubicBezTo>
                <a:cubicBezTo>
                  <a:pt x="1493540" y="1407246"/>
                  <a:pt x="1476210" y="1414425"/>
                  <a:pt x="1458140" y="1414425"/>
                </a:cubicBezTo>
                <a:lnTo>
                  <a:pt x="68133" y="1414425"/>
                </a:lnTo>
                <a:cubicBezTo>
                  <a:pt x="50063" y="1414425"/>
                  <a:pt x="32733" y="1407246"/>
                  <a:pt x="19956" y="1394469"/>
                </a:cubicBezTo>
                <a:cubicBezTo>
                  <a:pt x="7178" y="1381692"/>
                  <a:pt x="0" y="1364361"/>
                  <a:pt x="0" y="1346291"/>
                </a:cubicBezTo>
                <a:lnTo>
                  <a:pt x="0" y="68133"/>
                </a:lnTo>
                <a:cubicBezTo>
                  <a:pt x="0" y="50063"/>
                  <a:pt x="7178" y="32733"/>
                  <a:pt x="19956" y="19956"/>
                </a:cubicBezTo>
                <a:cubicBezTo>
                  <a:pt x="32733" y="7178"/>
                  <a:pt x="50063" y="0"/>
                  <a:pt x="68133" y="0"/>
                </a:cubicBezTo>
                <a:close/>
              </a:path>
            </a:pathLst>
          </a:custGeom>
          <a:solidFill>
            <a:srgbClr val="FFFFFF"/>
          </a:solidFill>
        </p:spPr>
        <p:txBody>
          <a:bodyPr/>
          <a:lstStyle/>
          <a:p>
            <a:endParaRPr lang="en-US"/>
          </a:p>
        </p:txBody>
      </p:sp>
      <p:sp>
        <p:nvSpPr>
          <p:cNvPr id="13" name="TextBox 13">
            <a:extLst>
              <a:ext uri="{C183D7F6-B498-43B3-948B-1728B52AA6E4}">
                <adec:decorative xmlns:adec="http://schemas.microsoft.com/office/drawing/2017/decorative" val="1"/>
              </a:ext>
            </a:extLst>
          </p:cNvPr>
          <p:cNvSpPr txBox="1"/>
          <p:nvPr/>
        </p:nvSpPr>
        <p:spPr>
          <a:xfrm>
            <a:off x="2164732" y="3603938"/>
            <a:ext cx="5795070" cy="5478890"/>
          </a:xfrm>
          <a:prstGeom prst="rect">
            <a:avLst/>
          </a:prstGeom>
        </p:spPr>
        <p:txBody>
          <a:bodyPr lIns="50800" tIns="50800" rIns="50800" bIns="50800" rtlCol="0" anchor="ctr"/>
          <a:lstStyle/>
          <a:p>
            <a:pPr algn="ctr">
              <a:lnSpc>
                <a:spcPts val="1960"/>
              </a:lnSpc>
            </a:pPr>
            <a:endParaRPr/>
          </a:p>
        </p:txBody>
      </p:sp>
      <p:grpSp>
        <p:nvGrpSpPr>
          <p:cNvPr id="14" name="Group 14">
            <a:extLst>
              <a:ext uri="{C183D7F6-B498-43B3-948B-1728B52AA6E4}">
                <adec:decorative xmlns:adec="http://schemas.microsoft.com/office/drawing/2017/decorative" val="1"/>
              </a:ext>
            </a:extLst>
          </p:cNvPr>
          <p:cNvGrpSpPr>
            <a:grpSpLocks noGrp="1" noUngrp="1" noRot="1" noMove="1" noResize="1"/>
          </p:cNvGrpSpPr>
          <p:nvPr/>
        </p:nvGrpSpPr>
        <p:grpSpPr>
          <a:xfrm>
            <a:off x="9750679" y="3536962"/>
            <a:ext cx="6173766" cy="5721338"/>
            <a:chOff x="0" y="0"/>
            <a:chExt cx="1626012" cy="1506855"/>
          </a:xfrm>
        </p:grpSpPr>
        <p:sp>
          <p:nvSpPr>
            <p:cNvPr id="15" name="Freeform 15">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626012" cy="1506855"/>
            </a:xfrm>
            <a:custGeom>
              <a:avLst/>
              <a:gdLst/>
              <a:ahLst/>
              <a:cxnLst/>
              <a:rect l="l" t="t" r="r" b="b"/>
              <a:pathLst>
                <a:path w="1626012" h="1506855">
                  <a:moveTo>
                    <a:pt x="63954" y="0"/>
                  </a:moveTo>
                  <a:lnTo>
                    <a:pt x="1562058" y="0"/>
                  </a:lnTo>
                  <a:cubicBezTo>
                    <a:pt x="1579020" y="0"/>
                    <a:pt x="1595287" y="6738"/>
                    <a:pt x="1607281" y="18732"/>
                  </a:cubicBezTo>
                  <a:cubicBezTo>
                    <a:pt x="1619274" y="30725"/>
                    <a:pt x="1626012" y="46992"/>
                    <a:pt x="1626012" y="63954"/>
                  </a:cubicBezTo>
                  <a:lnTo>
                    <a:pt x="1626012" y="1442900"/>
                  </a:lnTo>
                  <a:cubicBezTo>
                    <a:pt x="1626012" y="1459862"/>
                    <a:pt x="1619274" y="1476129"/>
                    <a:pt x="1607281" y="1488123"/>
                  </a:cubicBezTo>
                  <a:cubicBezTo>
                    <a:pt x="1595287" y="1500117"/>
                    <a:pt x="1579020" y="1506855"/>
                    <a:pt x="1562058" y="1506855"/>
                  </a:cubicBezTo>
                  <a:lnTo>
                    <a:pt x="63954" y="1506855"/>
                  </a:lnTo>
                  <a:cubicBezTo>
                    <a:pt x="46992" y="1506855"/>
                    <a:pt x="30725" y="1500117"/>
                    <a:pt x="18732" y="1488123"/>
                  </a:cubicBezTo>
                  <a:cubicBezTo>
                    <a:pt x="6738" y="1476129"/>
                    <a:pt x="0" y="1459862"/>
                    <a:pt x="0" y="1442900"/>
                  </a:cubicBezTo>
                  <a:lnTo>
                    <a:pt x="0" y="63954"/>
                  </a:lnTo>
                  <a:cubicBezTo>
                    <a:pt x="0" y="46992"/>
                    <a:pt x="6738" y="30725"/>
                    <a:pt x="18732" y="18732"/>
                  </a:cubicBezTo>
                  <a:cubicBezTo>
                    <a:pt x="30725" y="6738"/>
                    <a:pt x="46992" y="0"/>
                    <a:pt x="63954" y="0"/>
                  </a:cubicBezTo>
                  <a:close/>
                </a:path>
              </a:pathLst>
            </a:custGeom>
            <a:solidFill>
              <a:srgbClr val="0054BC"/>
            </a:solidFill>
          </p:spPr>
          <p:txBody>
            <a:bodyPr/>
            <a:lstStyle/>
            <a:p>
              <a:endParaRPr lang="en-US"/>
            </a:p>
          </p:txBody>
        </p:sp>
        <p:sp>
          <p:nvSpPr>
            <p:cNvPr id="16" name="TextBox 16"/>
            <p:cNvSpPr txBox="1">
              <a:spLocks noGrp="1" noRot="1" noMove="1" noResize="1" noEditPoints="1" noAdjustHandles="1" noChangeArrowheads="1" noChangeShapeType="1"/>
            </p:cNvSpPr>
            <p:nvPr/>
          </p:nvSpPr>
          <p:spPr>
            <a:xfrm>
              <a:off x="0" y="-28575"/>
              <a:ext cx="1626012" cy="1535430"/>
            </a:xfrm>
            <a:prstGeom prst="rect">
              <a:avLst/>
            </a:prstGeom>
          </p:spPr>
          <p:txBody>
            <a:bodyPr lIns="50800" tIns="50800" rIns="50800" bIns="50800" rtlCol="0" anchor="ctr"/>
            <a:lstStyle/>
            <a:p>
              <a:pPr algn="ctr">
                <a:lnSpc>
                  <a:spcPts val="1960"/>
                </a:lnSpc>
              </a:pPr>
              <a:endParaRPr/>
            </a:p>
          </p:txBody>
        </p:sp>
      </p:grpSp>
      <p:grpSp>
        <p:nvGrpSpPr>
          <p:cNvPr id="17" name="Group 17">
            <a:extLst>
              <a:ext uri="{C183D7F6-B498-43B3-948B-1728B52AA6E4}">
                <adec:decorative xmlns:adec="http://schemas.microsoft.com/office/drawing/2017/decorative" val="1"/>
              </a:ext>
            </a:extLst>
          </p:cNvPr>
          <p:cNvGrpSpPr/>
          <p:nvPr/>
        </p:nvGrpSpPr>
        <p:grpSpPr>
          <a:xfrm>
            <a:off x="9940027" y="3712434"/>
            <a:ext cx="5795070" cy="5370394"/>
            <a:chOff x="0" y="0"/>
            <a:chExt cx="1526273" cy="1414425"/>
          </a:xfrm>
        </p:grpSpPr>
        <p:sp>
          <p:nvSpPr>
            <p:cNvPr id="18" name="Freeform 18">
              <a:extLst>
                <a:ext uri="{C183D7F6-B498-43B3-948B-1728B52AA6E4}">
                  <adec:decorative xmlns:adec="http://schemas.microsoft.com/office/drawing/2017/decorative" val="1"/>
                </a:ext>
              </a:extLst>
            </p:cNvPr>
            <p:cNvSpPr/>
            <p:nvPr/>
          </p:nvSpPr>
          <p:spPr>
            <a:xfrm>
              <a:off x="0" y="0"/>
              <a:ext cx="1526274" cy="1414425"/>
            </a:xfrm>
            <a:custGeom>
              <a:avLst/>
              <a:gdLst/>
              <a:ahLst/>
              <a:cxnLst/>
              <a:rect l="l" t="t" r="r" b="b"/>
              <a:pathLst>
                <a:path w="1526274" h="1414425">
                  <a:moveTo>
                    <a:pt x="68133" y="0"/>
                  </a:moveTo>
                  <a:lnTo>
                    <a:pt x="1458140" y="0"/>
                  </a:lnTo>
                  <a:cubicBezTo>
                    <a:pt x="1476210" y="0"/>
                    <a:pt x="1493540" y="7178"/>
                    <a:pt x="1506318" y="19956"/>
                  </a:cubicBezTo>
                  <a:cubicBezTo>
                    <a:pt x="1519095" y="32733"/>
                    <a:pt x="1526274" y="50063"/>
                    <a:pt x="1526274" y="68133"/>
                  </a:cubicBezTo>
                  <a:lnTo>
                    <a:pt x="1526274" y="1346291"/>
                  </a:lnTo>
                  <a:cubicBezTo>
                    <a:pt x="1526274" y="1364361"/>
                    <a:pt x="1519095" y="1381692"/>
                    <a:pt x="1506318" y="1394469"/>
                  </a:cubicBezTo>
                  <a:cubicBezTo>
                    <a:pt x="1493540" y="1407246"/>
                    <a:pt x="1476210" y="1414425"/>
                    <a:pt x="1458140" y="1414425"/>
                  </a:cubicBezTo>
                  <a:lnTo>
                    <a:pt x="68133" y="1414425"/>
                  </a:lnTo>
                  <a:cubicBezTo>
                    <a:pt x="50063" y="1414425"/>
                    <a:pt x="32733" y="1407246"/>
                    <a:pt x="19956" y="1394469"/>
                  </a:cubicBezTo>
                  <a:cubicBezTo>
                    <a:pt x="7178" y="1381692"/>
                    <a:pt x="0" y="1364361"/>
                    <a:pt x="0" y="1346291"/>
                  </a:cubicBezTo>
                  <a:lnTo>
                    <a:pt x="0" y="68133"/>
                  </a:lnTo>
                  <a:cubicBezTo>
                    <a:pt x="0" y="50063"/>
                    <a:pt x="7178" y="32733"/>
                    <a:pt x="19956" y="19956"/>
                  </a:cubicBezTo>
                  <a:cubicBezTo>
                    <a:pt x="32733" y="7178"/>
                    <a:pt x="50063" y="0"/>
                    <a:pt x="68133" y="0"/>
                  </a:cubicBezTo>
                  <a:close/>
                </a:path>
              </a:pathLst>
            </a:custGeom>
            <a:solidFill>
              <a:srgbClr val="FFFFFF"/>
            </a:solidFill>
          </p:spPr>
          <p:txBody>
            <a:bodyPr/>
            <a:lstStyle/>
            <a:p>
              <a:endParaRPr lang="en-US"/>
            </a:p>
          </p:txBody>
        </p:sp>
        <p:sp>
          <p:nvSpPr>
            <p:cNvPr id="19" name="TextBox 19"/>
            <p:cNvSpPr txBox="1"/>
            <p:nvPr/>
          </p:nvSpPr>
          <p:spPr>
            <a:xfrm>
              <a:off x="0" y="-28575"/>
              <a:ext cx="1526273" cy="1443000"/>
            </a:xfrm>
            <a:prstGeom prst="rect">
              <a:avLst/>
            </a:prstGeom>
          </p:spPr>
          <p:txBody>
            <a:bodyPr lIns="50800" tIns="50800" rIns="50800" bIns="50800" rtlCol="0" anchor="ctr"/>
            <a:lstStyle/>
            <a:p>
              <a:pPr algn="ctr">
                <a:lnSpc>
                  <a:spcPts val="1960"/>
                </a:lnSpc>
              </a:pPr>
              <a:endParaRPr/>
            </a:p>
          </p:txBody>
        </p:sp>
      </p:grpSp>
      <p:sp>
        <p:nvSpPr>
          <p:cNvPr id="20" name="Freeform 20">
            <a:extLst>
              <a:ext uri="{C183D7F6-B498-43B3-948B-1728B52AA6E4}">
                <adec:decorative xmlns:adec="http://schemas.microsoft.com/office/drawing/2017/decorative" val="1"/>
              </a:ext>
            </a:extLst>
          </p:cNvPr>
          <p:cNvSpPr/>
          <p:nvPr/>
        </p:nvSpPr>
        <p:spPr>
          <a:xfrm>
            <a:off x="2488867" y="4432169"/>
            <a:ext cx="2651624" cy="430889"/>
          </a:xfrm>
          <a:custGeom>
            <a:avLst/>
            <a:gdLst/>
            <a:ahLst/>
            <a:cxnLst/>
            <a:rect l="l" t="t" r="r" b="b"/>
            <a:pathLst>
              <a:path w="2651624" h="430889">
                <a:moveTo>
                  <a:pt x="0" y="0"/>
                </a:moveTo>
                <a:lnTo>
                  <a:pt x="2651623" y="0"/>
                </a:lnTo>
                <a:lnTo>
                  <a:pt x="2651623" y="430889"/>
                </a:lnTo>
                <a:lnTo>
                  <a:pt x="0" y="430889"/>
                </a:lnTo>
                <a:lnTo>
                  <a:pt x="0" y="0"/>
                </a:lnTo>
                <a:close/>
              </a:path>
            </a:pathLst>
          </a:custGeom>
          <a:blipFill>
            <a:blip r:embed="rId6"/>
            <a:stretch>
              <a:fillRect/>
            </a:stretch>
          </a:blipFill>
        </p:spPr>
        <p:txBody>
          <a:bodyPr/>
          <a:lstStyle/>
          <a:p>
            <a:endParaRPr lang="en-US"/>
          </a:p>
        </p:txBody>
      </p:sp>
      <p:grpSp>
        <p:nvGrpSpPr>
          <p:cNvPr id="21" name="Group 21">
            <a:extLst>
              <a:ext uri="{C183D7F6-B498-43B3-948B-1728B52AA6E4}">
                <adec:decorative xmlns:adec="http://schemas.microsoft.com/office/drawing/2017/decorative" val="1"/>
              </a:ext>
            </a:extLst>
          </p:cNvPr>
          <p:cNvGrpSpPr>
            <a:grpSpLocks noGrp="1" noUngrp="1" noRot="1" noMove="1" noResize="1"/>
          </p:cNvGrpSpPr>
          <p:nvPr/>
        </p:nvGrpSpPr>
        <p:grpSpPr>
          <a:xfrm rot="-5400000">
            <a:off x="3535089" y="2812531"/>
            <a:ext cx="632531" cy="2729344"/>
            <a:chOff x="0" y="0"/>
            <a:chExt cx="166593" cy="718840"/>
          </a:xfrm>
        </p:grpSpPr>
        <p:sp>
          <p:nvSpPr>
            <p:cNvPr id="22" name="Freeform 2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66593" cy="718840"/>
            </a:xfrm>
            <a:custGeom>
              <a:avLst/>
              <a:gdLst/>
              <a:ahLst/>
              <a:cxnLst/>
              <a:rect l="l" t="t" r="r" b="b"/>
              <a:pathLst>
                <a:path w="166593" h="718840">
                  <a:moveTo>
                    <a:pt x="166593" y="0"/>
                  </a:moveTo>
                  <a:lnTo>
                    <a:pt x="166593" y="718840"/>
                  </a:lnTo>
                  <a:lnTo>
                    <a:pt x="83296" y="591840"/>
                  </a:lnTo>
                  <a:lnTo>
                    <a:pt x="0" y="718840"/>
                  </a:lnTo>
                  <a:lnTo>
                    <a:pt x="0" y="0"/>
                  </a:lnTo>
                  <a:lnTo>
                    <a:pt x="166593" y="0"/>
                  </a:lnTo>
                  <a:close/>
                </a:path>
              </a:pathLst>
            </a:custGeom>
            <a:gradFill rotWithShape="1">
              <a:gsLst>
                <a:gs pos="0">
                  <a:srgbClr val="0E387C">
                    <a:alpha val="100000"/>
                  </a:srgbClr>
                </a:gs>
                <a:gs pos="100000">
                  <a:srgbClr val="00ABDF">
                    <a:alpha val="100000"/>
                  </a:srgbClr>
                </a:gs>
              </a:gsLst>
              <a:lin ang="0"/>
            </a:gradFill>
          </p:spPr>
          <p:txBody>
            <a:bodyPr/>
            <a:lstStyle/>
            <a:p>
              <a:endParaRPr lang="en-US"/>
            </a:p>
          </p:txBody>
        </p:sp>
        <p:sp>
          <p:nvSpPr>
            <p:cNvPr id="23" name="TextBox 23"/>
            <p:cNvSpPr txBox="1">
              <a:spLocks noGrp="1" noRot="1" noMove="1" noResize="1" noEditPoints="1" noAdjustHandles="1" noChangeArrowheads="1" noChangeShapeType="1"/>
            </p:cNvSpPr>
            <p:nvPr/>
          </p:nvSpPr>
          <p:spPr>
            <a:xfrm>
              <a:off x="0" y="-28575"/>
              <a:ext cx="166593" cy="620415"/>
            </a:xfrm>
            <a:prstGeom prst="rect">
              <a:avLst/>
            </a:prstGeom>
          </p:spPr>
          <p:txBody>
            <a:bodyPr lIns="50800" tIns="50800" rIns="50800" bIns="50800" rtlCol="0" anchor="ctr"/>
            <a:lstStyle/>
            <a:p>
              <a:pPr algn="ctr">
                <a:lnSpc>
                  <a:spcPts val="1960"/>
                </a:lnSpc>
              </a:pPr>
              <a:endParaRPr/>
            </a:p>
          </p:txBody>
        </p:sp>
      </p:grpSp>
      <p:sp>
        <p:nvSpPr>
          <p:cNvPr id="24" name="Freeform 24">
            <a:extLst>
              <a:ext uri="{C183D7F6-B498-43B3-948B-1728B52AA6E4}">
                <adec:decorative xmlns:adec="http://schemas.microsoft.com/office/drawing/2017/decorative" val="1"/>
              </a:ext>
            </a:extLst>
          </p:cNvPr>
          <p:cNvSpPr/>
          <p:nvPr/>
        </p:nvSpPr>
        <p:spPr>
          <a:xfrm>
            <a:off x="10217471" y="4432169"/>
            <a:ext cx="2651624" cy="430889"/>
          </a:xfrm>
          <a:custGeom>
            <a:avLst/>
            <a:gdLst/>
            <a:ahLst/>
            <a:cxnLst/>
            <a:rect l="l" t="t" r="r" b="b"/>
            <a:pathLst>
              <a:path w="2651624" h="430889">
                <a:moveTo>
                  <a:pt x="0" y="0"/>
                </a:moveTo>
                <a:lnTo>
                  <a:pt x="2651623" y="0"/>
                </a:lnTo>
                <a:lnTo>
                  <a:pt x="2651623" y="430889"/>
                </a:lnTo>
                <a:lnTo>
                  <a:pt x="0" y="430889"/>
                </a:lnTo>
                <a:lnTo>
                  <a:pt x="0" y="0"/>
                </a:lnTo>
                <a:close/>
              </a:path>
            </a:pathLst>
          </a:custGeom>
          <a:blipFill>
            <a:blip r:embed="rId6"/>
            <a:stretch>
              <a:fillRect/>
            </a:stretch>
          </a:blipFill>
        </p:spPr>
        <p:txBody>
          <a:bodyPr/>
          <a:lstStyle/>
          <a:p>
            <a:endParaRPr lang="en-US"/>
          </a:p>
        </p:txBody>
      </p:sp>
      <p:grpSp>
        <p:nvGrpSpPr>
          <p:cNvPr id="25" name="Group 25">
            <a:extLst>
              <a:ext uri="{C183D7F6-B498-43B3-948B-1728B52AA6E4}">
                <adec:decorative xmlns:adec="http://schemas.microsoft.com/office/drawing/2017/decorative" val="1"/>
              </a:ext>
            </a:extLst>
          </p:cNvPr>
          <p:cNvGrpSpPr>
            <a:grpSpLocks noGrp="1" noUngrp="1" noRot="1" noMove="1" noResize="1"/>
          </p:cNvGrpSpPr>
          <p:nvPr/>
        </p:nvGrpSpPr>
        <p:grpSpPr>
          <a:xfrm rot="-5400000">
            <a:off x="11253349" y="2812531"/>
            <a:ext cx="632531" cy="2729344"/>
            <a:chOff x="0" y="0"/>
            <a:chExt cx="166593" cy="718840"/>
          </a:xfrm>
        </p:grpSpPr>
        <p:sp>
          <p:nvSpPr>
            <p:cNvPr id="26" name="Freeform 26">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66593" cy="718840"/>
            </a:xfrm>
            <a:custGeom>
              <a:avLst/>
              <a:gdLst/>
              <a:ahLst/>
              <a:cxnLst/>
              <a:rect l="l" t="t" r="r" b="b"/>
              <a:pathLst>
                <a:path w="166593" h="718840">
                  <a:moveTo>
                    <a:pt x="166593" y="0"/>
                  </a:moveTo>
                  <a:lnTo>
                    <a:pt x="166593" y="718840"/>
                  </a:lnTo>
                  <a:lnTo>
                    <a:pt x="83296" y="591840"/>
                  </a:lnTo>
                  <a:lnTo>
                    <a:pt x="0" y="718840"/>
                  </a:lnTo>
                  <a:lnTo>
                    <a:pt x="0" y="0"/>
                  </a:lnTo>
                  <a:lnTo>
                    <a:pt x="166593" y="0"/>
                  </a:lnTo>
                  <a:close/>
                </a:path>
              </a:pathLst>
            </a:custGeom>
            <a:gradFill rotWithShape="1">
              <a:gsLst>
                <a:gs pos="0">
                  <a:srgbClr val="0054BC">
                    <a:alpha val="100000"/>
                  </a:srgbClr>
                </a:gs>
                <a:gs pos="100000">
                  <a:srgbClr val="0DAC41">
                    <a:alpha val="100000"/>
                  </a:srgbClr>
                </a:gs>
              </a:gsLst>
              <a:lin ang="0"/>
            </a:gradFill>
          </p:spPr>
          <p:txBody>
            <a:bodyPr/>
            <a:lstStyle/>
            <a:p>
              <a:endParaRPr lang="en-US"/>
            </a:p>
          </p:txBody>
        </p:sp>
        <p:sp>
          <p:nvSpPr>
            <p:cNvPr id="27" name="TextBox 27"/>
            <p:cNvSpPr txBox="1">
              <a:spLocks noGrp="1" noRot="1" noMove="1" noResize="1" noEditPoints="1" noAdjustHandles="1" noChangeArrowheads="1" noChangeShapeType="1"/>
            </p:cNvSpPr>
            <p:nvPr/>
          </p:nvSpPr>
          <p:spPr>
            <a:xfrm>
              <a:off x="0" y="-28575"/>
              <a:ext cx="166593" cy="620415"/>
            </a:xfrm>
            <a:prstGeom prst="rect">
              <a:avLst/>
            </a:prstGeom>
          </p:spPr>
          <p:txBody>
            <a:bodyPr lIns="50800" tIns="50800" rIns="50800" bIns="50800" rtlCol="0" anchor="ctr"/>
            <a:lstStyle/>
            <a:p>
              <a:pPr algn="ctr">
                <a:lnSpc>
                  <a:spcPts val="1960"/>
                </a:lnSpc>
              </a:pPr>
              <a:endParaRPr/>
            </a:p>
          </p:txBody>
        </p:sp>
      </p:grpSp>
      <p:sp>
        <p:nvSpPr>
          <p:cNvPr id="28" name="TextBox 28"/>
          <p:cNvSpPr txBox="1">
            <a:spLocks noGrp="1"/>
          </p:cNvSpPr>
          <p:nvPr>
            <p:ph type="title" idx="4294967295"/>
          </p:nvPr>
        </p:nvSpPr>
        <p:spPr>
          <a:xfrm>
            <a:off x="1591474" y="650551"/>
            <a:ext cx="7512748"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Get Oriented with Ultra</a:t>
            </a:r>
          </a:p>
        </p:txBody>
      </p:sp>
      <p:sp>
        <p:nvSpPr>
          <p:cNvPr id="29" name="TextBox 29"/>
          <p:cNvSpPr txBox="1"/>
          <p:nvPr/>
        </p:nvSpPr>
        <p:spPr>
          <a:xfrm>
            <a:off x="10137816" y="4584679"/>
            <a:ext cx="5399490" cy="4345222"/>
          </a:xfrm>
          <a:prstGeom prst="rect">
            <a:avLst/>
          </a:prstGeom>
        </p:spPr>
        <p:txBody>
          <a:bodyPr lIns="0" tIns="0" rIns="0" bIns="0" rtlCol="0" anchor="t">
            <a:spAutoFit/>
          </a:bodyPr>
          <a:lstStyle/>
          <a:p>
            <a:pPr algn="just">
              <a:lnSpc>
                <a:spcPts val="2888"/>
              </a:lnSpc>
            </a:pPr>
            <a:r>
              <a:rPr lang="en-US" sz="2000">
                <a:solidFill>
                  <a:srgbClr val="091F2C"/>
                </a:solidFill>
                <a:latin typeface="Inter"/>
                <a:ea typeface="Inter"/>
                <a:cs typeface="Inter"/>
                <a:sym typeface="Inter"/>
              </a:rPr>
              <a:t>A set course menu lives at the top. This </a:t>
            </a:r>
            <a:r>
              <a:rPr lang="en-US" sz="2000" b="1">
                <a:solidFill>
                  <a:srgbClr val="091F2C"/>
                </a:solidFill>
                <a:latin typeface="Inter Bold"/>
                <a:ea typeface="Inter Bold"/>
                <a:cs typeface="Inter Bold"/>
                <a:sym typeface="Inter Bold"/>
              </a:rPr>
              <a:t>centralized menu</a:t>
            </a:r>
            <a:r>
              <a:rPr lang="en-US" sz="2000">
                <a:solidFill>
                  <a:srgbClr val="091F2C"/>
                </a:solidFill>
                <a:latin typeface="Inter"/>
                <a:ea typeface="Inter"/>
                <a:cs typeface="Inter"/>
                <a:sym typeface="Inter"/>
              </a:rPr>
              <a:t> allows for students and instructors to access commonly used course functionalities in the same way in every course:</a:t>
            </a:r>
          </a:p>
          <a:p>
            <a:pPr algn="just">
              <a:lnSpc>
                <a:spcPts val="722"/>
              </a:lnSpc>
            </a:pPr>
            <a:endParaRPr lang="en-US" sz="2000">
              <a:solidFill>
                <a:srgbClr val="091F2C"/>
              </a:solidFill>
              <a:latin typeface="Inter"/>
              <a:ea typeface="Inter"/>
              <a:cs typeface="Inter"/>
              <a:sym typeface="Inter"/>
            </a:endParaRPr>
          </a:p>
          <a:p>
            <a:pPr marL="431800" lvl="1" indent="-215900" algn="just">
              <a:lnSpc>
                <a:spcPts val="2400"/>
              </a:lnSpc>
              <a:buFont typeface="Arial"/>
              <a:buChar char="•"/>
            </a:pPr>
            <a:r>
              <a:rPr lang="en-US" sz="2000" spc="-26">
                <a:solidFill>
                  <a:srgbClr val="091F2C"/>
                </a:solidFill>
                <a:latin typeface="Inter"/>
                <a:ea typeface="Inter"/>
                <a:cs typeface="Inter"/>
                <a:sym typeface="Inter"/>
              </a:rPr>
              <a:t>Course Content Page</a:t>
            </a:r>
          </a:p>
          <a:p>
            <a:pPr marL="431800" lvl="1" indent="-215900" algn="just">
              <a:lnSpc>
                <a:spcPts val="2400"/>
              </a:lnSpc>
              <a:buFont typeface="Arial"/>
              <a:buChar char="•"/>
            </a:pPr>
            <a:r>
              <a:rPr lang="en-US" sz="2000" spc="-26">
                <a:solidFill>
                  <a:srgbClr val="091F2C"/>
                </a:solidFill>
                <a:latin typeface="Inter"/>
                <a:ea typeface="Inter"/>
                <a:cs typeface="Inter"/>
                <a:sym typeface="Inter"/>
              </a:rPr>
              <a:t>Calendar</a:t>
            </a:r>
          </a:p>
          <a:p>
            <a:pPr marL="431800" lvl="1" indent="-215900" algn="just">
              <a:lnSpc>
                <a:spcPts val="2400"/>
              </a:lnSpc>
              <a:buFont typeface="Arial"/>
              <a:buChar char="•"/>
            </a:pPr>
            <a:r>
              <a:rPr lang="en-US" sz="2000" spc="-26">
                <a:solidFill>
                  <a:srgbClr val="091F2C"/>
                </a:solidFill>
                <a:latin typeface="Inter"/>
                <a:ea typeface="Inter"/>
                <a:cs typeface="Inter"/>
                <a:sym typeface="Inter"/>
              </a:rPr>
              <a:t>Announcements</a:t>
            </a:r>
          </a:p>
          <a:p>
            <a:pPr marL="431800" lvl="1" indent="-215900" algn="just">
              <a:lnSpc>
                <a:spcPts val="2400"/>
              </a:lnSpc>
              <a:buFont typeface="Arial"/>
              <a:buChar char="•"/>
            </a:pPr>
            <a:r>
              <a:rPr lang="en-US" sz="2000" spc="-26">
                <a:solidFill>
                  <a:srgbClr val="091F2C"/>
                </a:solidFill>
                <a:latin typeface="Inter"/>
                <a:ea typeface="Inter"/>
                <a:cs typeface="Inter"/>
                <a:sym typeface="Inter"/>
              </a:rPr>
              <a:t>Discussions</a:t>
            </a:r>
          </a:p>
          <a:p>
            <a:pPr marL="431800" lvl="1" indent="-215900" algn="just">
              <a:lnSpc>
                <a:spcPts val="2400"/>
              </a:lnSpc>
              <a:buFont typeface="Arial"/>
              <a:buChar char="•"/>
            </a:pPr>
            <a:r>
              <a:rPr lang="en-US" sz="2000" spc="-26">
                <a:solidFill>
                  <a:srgbClr val="091F2C"/>
                </a:solidFill>
                <a:latin typeface="Inter"/>
                <a:ea typeface="Inter"/>
                <a:cs typeface="Inter"/>
                <a:sym typeface="Inter"/>
              </a:rPr>
              <a:t>Gradebook</a:t>
            </a:r>
          </a:p>
          <a:p>
            <a:pPr marL="431800" lvl="1" indent="-215900" algn="just">
              <a:lnSpc>
                <a:spcPts val="2400"/>
              </a:lnSpc>
              <a:buFont typeface="Arial"/>
              <a:buChar char="•"/>
            </a:pPr>
            <a:r>
              <a:rPr lang="en-US" sz="2000" spc="-26">
                <a:solidFill>
                  <a:srgbClr val="091F2C"/>
                </a:solidFill>
                <a:latin typeface="Inter"/>
                <a:ea typeface="Inter"/>
                <a:cs typeface="Inter"/>
                <a:sym typeface="Inter"/>
              </a:rPr>
              <a:t>Messages</a:t>
            </a:r>
          </a:p>
          <a:p>
            <a:pPr marL="431800" lvl="1" indent="-215900" algn="just">
              <a:lnSpc>
                <a:spcPts val="2400"/>
              </a:lnSpc>
              <a:buFont typeface="Arial"/>
              <a:buChar char="•"/>
            </a:pPr>
            <a:r>
              <a:rPr lang="en-US" sz="2000" spc="-26">
                <a:solidFill>
                  <a:srgbClr val="091F2C"/>
                </a:solidFill>
                <a:latin typeface="Inter"/>
                <a:ea typeface="Inter"/>
                <a:cs typeface="Inter"/>
                <a:sym typeface="Inter"/>
              </a:rPr>
              <a:t>Analytics</a:t>
            </a:r>
          </a:p>
          <a:p>
            <a:pPr marL="431800" lvl="1" indent="-215900" algn="just">
              <a:lnSpc>
                <a:spcPts val="2400"/>
              </a:lnSpc>
              <a:buFont typeface="Arial"/>
              <a:buChar char="•"/>
            </a:pPr>
            <a:r>
              <a:rPr lang="en-US" sz="2000" spc="-26">
                <a:solidFill>
                  <a:srgbClr val="091F2C"/>
                </a:solidFill>
                <a:latin typeface="Inter"/>
                <a:ea typeface="Inter"/>
                <a:cs typeface="Inter"/>
                <a:sym typeface="Inter"/>
              </a:rPr>
              <a:t>Groups</a:t>
            </a:r>
          </a:p>
        </p:txBody>
      </p:sp>
      <p:sp>
        <p:nvSpPr>
          <p:cNvPr id="30" name="TextBox 30"/>
          <p:cNvSpPr txBox="1"/>
          <p:nvPr/>
        </p:nvSpPr>
        <p:spPr>
          <a:xfrm>
            <a:off x="10510684" y="3988328"/>
            <a:ext cx="1788542" cy="339725"/>
          </a:xfrm>
          <a:prstGeom prst="rect">
            <a:avLst/>
          </a:prstGeom>
        </p:spPr>
        <p:txBody>
          <a:bodyPr lIns="0" tIns="0" rIns="0" bIns="0" rtlCol="0" anchor="t">
            <a:spAutoFit/>
          </a:bodyPr>
          <a:lstStyle/>
          <a:p>
            <a:pPr algn="ctr">
              <a:lnSpc>
                <a:spcPts val="2799"/>
              </a:lnSpc>
              <a:spcBef>
                <a:spcPct val="0"/>
              </a:spcBef>
            </a:pPr>
            <a:r>
              <a:rPr lang="en-US" sz="1999" b="1" spc="-25">
                <a:solidFill>
                  <a:srgbClr val="FFFFFF"/>
                </a:solidFill>
                <a:latin typeface="Inter Medium"/>
                <a:ea typeface="Inter Medium"/>
                <a:cs typeface="Inter Medium"/>
                <a:sym typeface="Inter Medium"/>
              </a:rPr>
              <a:t>In ULTRA:</a:t>
            </a:r>
          </a:p>
        </p:txBody>
      </p:sp>
      <p:sp>
        <p:nvSpPr>
          <p:cNvPr id="31" name="TextBox 31"/>
          <p:cNvSpPr txBox="1"/>
          <p:nvPr/>
        </p:nvSpPr>
        <p:spPr>
          <a:xfrm>
            <a:off x="2488867" y="4975712"/>
            <a:ext cx="5151168" cy="3314369"/>
          </a:xfrm>
          <a:prstGeom prst="rect">
            <a:avLst/>
          </a:prstGeom>
        </p:spPr>
        <p:txBody>
          <a:bodyPr lIns="0" tIns="0" rIns="0" bIns="0" rtlCol="0" anchor="t">
            <a:spAutoFit/>
          </a:bodyPr>
          <a:lstStyle/>
          <a:p>
            <a:pPr algn="just">
              <a:lnSpc>
                <a:spcPts val="2887"/>
              </a:lnSpc>
            </a:pPr>
            <a:r>
              <a:rPr lang="en-US" sz="1999" spc="-25" dirty="0">
                <a:solidFill>
                  <a:srgbClr val="091F2C"/>
                </a:solidFill>
                <a:latin typeface="Inter"/>
                <a:ea typeface="Inter"/>
                <a:cs typeface="Inter"/>
                <a:sym typeface="Inter"/>
              </a:rPr>
              <a:t>Your customizable menu lived on the left-hand side. Every item in the menu could be customized. The home page was also customizable. </a:t>
            </a:r>
          </a:p>
          <a:p>
            <a:pPr algn="just">
              <a:lnSpc>
                <a:spcPts val="2887"/>
              </a:lnSpc>
            </a:pPr>
            <a:r>
              <a:rPr lang="en-US" sz="1999" spc="-25" dirty="0">
                <a:solidFill>
                  <a:srgbClr val="091F2C"/>
                </a:solidFill>
                <a:latin typeface="Inter"/>
                <a:ea typeface="Inter"/>
                <a:cs typeface="Inter"/>
                <a:sym typeface="Inter"/>
              </a:rPr>
              <a:t>While this method offered a lot of flexibility for instructors, it could also be </a:t>
            </a:r>
            <a:r>
              <a:rPr lang="en-US" sz="1999" b="1" spc="-25" dirty="0">
                <a:solidFill>
                  <a:srgbClr val="091F2C"/>
                </a:solidFill>
                <a:latin typeface="Inter Bold"/>
                <a:ea typeface="Inter Bold"/>
                <a:cs typeface="Inter Bold"/>
                <a:sym typeface="Inter Bold"/>
              </a:rPr>
              <a:t>challenging for students to find what they need</a:t>
            </a:r>
            <a:r>
              <a:rPr lang="en-US" sz="1999" spc="-25" dirty="0">
                <a:solidFill>
                  <a:srgbClr val="091F2C"/>
                </a:solidFill>
                <a:latin typeface="Inter"/>
                <a:ea typeface="Inter"/>
                <a:cs typeface="Inter"/>
                <a:sym typeface="Inter"/>
              </a:rPr>
              <a:t> or get acclimated since every course could be different.</a:t>
            </a:r>
          </a:p>
        </p:txBody>
      </p:sp>
      <p:sp>
        <p:nvSpPr>
          <p:cNvPr id="32" name="TextBox 32"/>
          <p:cNvSpPr txBox="1"/>
          <p:nvPr/>
        </p:nvSpPr>
        <p:spPr>
          <a:xfrm>
            <a:off x="2658294" y="3988328"/>
            <a:ext cx="1788542" cy="339725"/>
          </a:xfrm>
          <a:prstGeom prst="rect">
            <a:avLst/>
          </a:prstGeom>
        </p:spPr>
        <p:txBody>
          <a:bodyPr lIns="0" tIns="0" rIns="0" bIns="0" rtlCol="0" anchor="t">
            <a:spAutoFit/>
          </a:bodyPr>
          <a:lstStyle/>
          <a:p>
            <a:pPr algn="ctr">
              <a:lnSpc>
                <a:spcPts val="2799"/>
              </a:lnSpc>
              <a:spcBef>
                <a:spcPct val="0"/>
              </a:spcBef>
            </a:pPr>
            <a:r>
              <a:rPr lang="en-US" sz="1999" b="1" spc="-25" dirty="0">
                <a:solidFill>
                  <a:srgbClr val="FFFFFF"/>
                </a:solidFill>
                <a:latin typeface="Inter Medium"/>
                <a:ea typeface="Inter Medium"/>
                <a:cs typeface="Inter Medium"/>
                <a:sym typeface="Inter Medium"/>
              </a:rPr>
              <a:t>In ORIGINAL:</a:t>
            </a:r>
          </a:p>
        </p:txBody>
      </p:sp>
      <p:sp>
        <p:nvSpPr>
          <p:cNvPr id="33" name="TextBox 33"/>
          <p:cNvSpPr txBox="1"/>
          <p:nvPr/>
        </p:nvSpPr>
        <p:spPr>
          <a:xfrm>
            <a:off x="1591474" y="1405509"/>
            <a:ext cx="12886526" cy="1071563"/>
          </a:xfrm>
          <a:prstGeom prst="rect">
            <a:avLst/>
          </a:prstGeom>
        </p:spPr>
        <p:txBody>
          <a:bodyPr lIns="0" tIns="0" rIns="0" bIns="0" rtlCol="0" anchor="t">
            <a:spAutoFit/>
          </a:bodyPr>
          <a:lstStyle/>
          <a:p>
            <a:pPr algn="just">
              <a:lnSpc>
                <a:spcPts val="2888"/>
              </a:lnSpc>
            </a:pPr>
            <a:r>
              <a:rPr lang="en-US" sz="2000" spc="-26" dirty="0">
                <a:solidFill>
                  <a:srgbClr val="FFFFFF"/>
                </a:solidFill>
                <a:latin typeface="Inter"/>
                <a:ea typeface="Inter"/>
                <a:cs typeface="Inter"/>
                <a:sym typeface="Inter"/>
              </a:rPr>
              <a:t>Navigation is going to be our first big hurdle.  Things have moved a bit.  Let’s explore those changes. We’ll cover some strategies for organizing our course content page in the next step, so don’t worry about your content just yet. Take a little time to select around the Ultra course menus to get acclimated.</a:t>
            </a:r>
          </a:p>
        </p:txBody>
      </p:sp>
      <p:sp>
        <p:nvSpPr>
          <p:cNvPr id="34" name="TextBox 34"/>
          <p:cNvSpPr txBox="1"/>
          <p:nvPr/>
        </p:nvSpPr>
        <p:spPr>
          <a:xfrm>
            <a:off x="1591474" y="2677096"/>
            <a:ext cx="4063008" cy="596900"/>
          </a:xfrm>
          <a:prstGeom prst="rect">
            <a:avLst/>
          </a:prstGeom>
        </p:spPr>
        <p:txBody>
          <a:bodyPr lIns="0" tIns="0" rIns="0" bIns="0" rtlCol="0" anchor="t">
            <a:spAutoFit/>
          </a:bodyPr>
          <a:lstStyle/>
          <a:p>
            <a:pPr algn="ctr">
              <a:lnSpc>
                <a:spcPts val="4899"/>
              </a:lnSpc>
              <a:spcBef>
                <a:spcPct val="0"/>
              </a:spcBef>
            </a:pPr>
            <a:r>
              <a:rPr lang="en-US" sz="3499" b="1" spc="-45" dirty="0">
                <a:solidFill>
                  <a:srgbClr val="FFFFFF"/>
                </a:solidFill>
                <a:latin typeface="Inter Bold"/>
                <a:ea typeface="Inter Bold"/>
                <a:cs typeface="Inter Bold"/>
                <a:sym typeface="Inter Bold"/>
              </a:rPr>
              <a:t>Menu Organization</a:t>
            </a:r>
          </a:p>
        </p:txBody>
      </p:sp>
      <p:grpSp>
        <p:nvGrpSpPr>
          <p:cNvPr id="35" name="Group 35">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36" name="Freeform 36">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37" name="Freeform 37">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38" name="TextBox 38"/>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1" action="ppaction://hlinksldjump">
                    <a:extLst>
                      <a:ext uri="{A12FA001-AC4F-418D-AE19-62706E023703}">
                        <ahyp:hlinkClr xmlns:ahyp="http://schemas.microsoft.com/office/drawing/2018/hyperlinkcolor" val="tx"/>
                      </a:ext>
                    </a:extLst>
                  </a:hlinkClick>
                </a:rPr>
                <a:t>Step 1</a:t>
              </a:r>
            </a:p>
          </p:txBody>
        </p:sp>
        <p:sp>
          <p:nvSpPr>
            <p:cNvPr id="39" name="Freeform 39">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40" name="Freeform 40">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41" name="TextBox 41"/>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2" action="ppaction://hlinksldjump"/>
                </a:rPr>
                <a:t>Step 2</a:t>
              </a:r>
            </a:p>
          </p:txBody>
        </p:sp>
        <p:sp>
          <p:nvSpPr>
            <p:cNvPr id="42" name="Freeform 42">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43" name="Freeform 43">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44" name="TextBox 44"/>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3" action="ppaction://hlinksldjump"/>
                </a:rPr>
                <a:t>Step 3</a:t>
              </a:r>
            </a:p>
          </p:txBody>
        </p:sp>
        <p:sp>
          <p:nvSpPr>
            <p:cNvPr id="45" name="Freeform 45">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46" name="Freeform 46">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47" name="TextBox 47"/>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4" action="ppaction://hlinksldjump"/>
                </a:rPr>
                <a:t>Step 4</a:t>
              </a:r>
            </a:p>
          </p:txBody>
        </p:sp>
        <p:sp>
          <p:nvSpPr>
            <p:cNvPr id="48" name="Freeform 48">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49" name="Freeform 49">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50" name="TextBox 50"/>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5" action="ppaction://hlinksldjump"/>
                </a:rPr>
                <a:t>Step 5</a:t>
              </a: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54BC"/>
        </a:solidFill>
        <a:effectLst/>
      </p:bgPr>
    </p:bg>
    <p:spTree>
      <p:nvGrpSpPr>
        <p:cNvPr id="1" name=""/>
        <p:cNvGrpSpPr/>
        <p:nvPr/>
      </p:nvGrpSpPr>
      <p:grpSpPr>
        <a:xfrm>
          <a:off x="0" y="0"/>
          <a:ext cx="0" cy="0"/>
          <a:chOff x="0" y="0"/>
          <a:chExt cx="0" cy="0"/>
        </a:xfrm>
      </p:grpSpPr>
      <p:sp>
        <p:nvSpPr>
          <p:cNvPr id="26" name="TextBox 26"/>
          <p:cNvSpPr txBox="1">
            <a:spLocks noGrp="1"/>
          </p:cNvSpPr>
          <p:nvPr>
            <p:ph type="title" idx="4294967295"/>
          </p:nvPr>
        </p:nvSpPr>
        <p:spPr>
          <a:xfrm>
            <a:off x="933645" y="650896"/>
            <a:ext cx="8544627"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ct val="0"/>
              </a:spcBef>
              <a:spcAft>
                <a:spcPts val="0"/>
              </a:spcAft>
              <a:buClrTx/>
              <a:buSzTx/>
              <a:buFontTx/>
              <a:buNone/>
              <a:tabLst/>
              <a:defRPr/>
            </a:pPr>
            <a:r>
              <a:rPr kumimoji="0" lang="en-US" sz="3999" b="1" i="0" u="none" strike="noStrike" kern="1200" cap="none" spc="-51" normalizeH="0" baseline="0" noProof="0" dirty="0">
                <a:ln>
                  <a:noFill/>
                </a:ln>
                <a:solidFill>
                  <a:srgbClr val="FFFFFF"/>
                </a:solidFill>
                <a:effectLst/>
                <a:uLnTx/>
                <a:uFillTx/>
                <a:latin typeface="Inter Bold"/>
                <a:ea typeface="Inter Bold"/>
                <a:cs typeface="Inter Bold"/>
                <a:sym typeface="Inter Bold"/>
              </a:rPr>
              <a:t>Original Course Structure</a:t>
            </a:r>
          </a:p>
        </p:txBody>
      </p:sp>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190480"/>
          </a:xfrm>
          <a:custGeom>
            <a:avLst/>
            <a:gdLst/>
            <a:ahLst/>
            <a:cxnLst/>
            <a:rect l="l" t="t" r="r" b="b"/>
            <a:pathLst>
              <a:path w="18288000" h="10190480">
                <a:moveTo>
                  <a:pt x="0" y="0"/>
                </a:moveTo>
                <a:lnTo>
                  <a:pt x="18288000" y="0"/>
                </a:lnTo>
                <a:lnTo>
                  <a:pt x="18288000" y="10190480"/>
                </a:lnTo>
                <a:lnTo>
                  <a:pt x="0" y="10190480"/>
                </a:lnTo>
                <a:lnTo>
                  <a:pt x="0" y="0"/>
                </a:lnTo>
                <a:close/>
              </a:path>
            </a:pathLst>
          </a:custGeom>
          <a:blipFill>
            <a:blip r:embed="rId3"/>
            <a:stretch>
              <a:fillRect t="-26271" b="-26271"/>
            </a:stretch>
          </a:blipFill>
        </p:spPr>
        <p:txBody>
          <a:bodyPr/>
          <a:lstStyle/>
          <a:p>
            <a:endParaRPr lang="en-US"/>
          </a:p>
        </p:txBody>
      </p:sp>
      <p:grpSp>
        <p:nvGrpSpPr>
          <p:cNvPr id="4" name="Group 4">
            <a:extLst>
              <a:ext uri="{C183D7F6-B498-43B3-948B-1728B52AA6E4}">
                <adec:decorative xmlns:adec="http://schemas.microsoft.com/office/drawing/2017/decorative" val="1"/>
              </a:ext>
            </a:extLst>
          </p:cNvPr>
          <p:cNvGrpSpPr>
            <a:grpSpLocks noGrp="1" noUngrp="1" noRot="1" noMove="1" noResize="1"/>
          </p:cNvGrpSpPr>
          <p:nvPr/>
        </p:nvGrpSpPr>
        <p:grpSpPr>
          <a:xfrm>
            <a:off x="1577846" y="1498265"/>
            <a:ext cx="15132307" cy="1077091"/>
            <a:chOff x="0" y="0"/>
            <a:chExt cx="7995319" cy="569093"/>
          </a:xfrm>
        </p:grpSpPr>
        <p:sp>
          <p:nvSpPr>
            <p:cNvPr id="5" name="Freeform 5">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7995319" cy="569093"/>
            </a:xfrm>
            <a:custGeom>
              <a:avLst/>
              <a:gdLst/>
              <a:ahLst/>
              <a:cxnLst/>
              <a:rect l="l" t="t" r="r" b="b"/>
              <a:pathLst>
                <a:path w="7995319" h="569093">
                  <a:moveTo>
                    <a:pt x="0" y="0"/>
                  </a:moveTo>
                  <a:lnTo>
                    <a:pt x="7995319" y="0"/>
                  </a:lnTo>
                  <a:lnTo>
                    <a:pt x="7995319" y="569093"/>
                  </a:lnTo>
                  <a:lnTo>
                    <a:pt x="0" y="569093"/>
                  </a:lnTo>
                  <a:close/>
                </a:path>
              </a:pathLst>
            </a:custGeom>
            <a:solidFill>
              <a:srgbClr val="FFFFFF"/>
            </a:solidFill>
            <a:ln cap="sq">
              <a:noFill/>
              <a:prstDash val="solid"/>
              <a:miter/>
            </a:ln>
          </p:spPr>
          <p:txBody>
            <a:bodyPr/>
            <a:lstStyle/>
            <a:p>
              <a:endParaRPr lang="en-US"/>
            </a:p>
          </p:txBody>
        </p:sp>
        <p:sp>
          <p:nvSpPr>
            <p:cNvPr id="6" name="TextBox 6"/>
            <p:cNvSpPr txBox="1">
              <a:spLocks noGrp="1" noRot="1" noMove="1" noResize="1" noEditPoints="1" noAdjustHandles="1" noChangeArrowheads="1" noChangeShapeType="1"/>
            </p:cNvSpPr>
            <p:nvPr/>
          </p:nvSpPr>
          <p:spPr>
            <a:xfrm>
              <a:off x="0" y="-38100"/>
              <a:ext cx="7995319" cy="607193"/>
            </a:xfrm>
            <a:prstGeom prst="rect">
              <a:avLst/>
            </a:prstGeom>
          </p:spPr>
          <p:txBody>
            <a:bodyPr lIns="25323" tIns="25323" rIns="25323" bIns="25323" rtlCol="0" anchor="ctr"/>
            <a:lstStyle/>
            <a:p>
              <a:pPr marL="0" lvl="0" indent="0" algn="ctr">
                <a:lnSpc>
                  <a:spcPts val="1949"/>
                </a:lnSpc>
                <a:spcBef>
                  <a:spcPct val="0"/>
                </a:spcBef>
              </a:pPr>
              <a:endParaRPr/>
            </a:p>
          </p:txBody>
        </p:sp>
      </p:grpSp>
      <p:grpSp>
        <p:nvGrpSpPr>
          <p:cNvPr id="11" name="Group 11">
            <a:extLst>
              <a:ext uri="{C183D7F6-B498-43B3-948B-1728B52AA6E4}">
                <adec:decorative xmlns:adec="http://schemas.microsoft.com/office/drawing/2017/decorative" val="1"/>
              </a:ext>
            </a:extLst>
          </p:cNvPr>
          <p:cNvGrpSpPr/>
          <p:nvPr/>
        </p:nvGrpSpPr>
        <p:grpSpPr>
          <a:xfrm>
            <a:off x="1898188" y="3503574"/>
            <a:ext cx="1880892" cy="4418149"/>
            <a:chOff x="0" y="0"/>
            <a:chExt cx="495379" cy="1163628"/>
          </a:xfrm>
        </p:grpSpPr>
        <p:sp>
          <p:nvSpPr>
            <p:cNvPr id="12" name="Freeform 12">
              <a:extLst>
                <a:ext uri="{C183D7F6-B498-43B3-948B-1728B52AA6E4}">
                  <adec:decorative xmlns:adec="http://schemas.microsoft.com/office/drawing/2017/decorative" val="1"/>
                </a:ext>
              </a:extLst>
            </p:cNvPr>
            <p:cNvSpPr/>
            <p:nvPr/>
          </p:nvSpPr>
          <p:spPr>
            <a:xfrm>
              <a:off x="0" y="0"/>
              <a:ext cx="495379" cy="1163628"/>
            </a:xfrm>
            <a:custGeom>
              <a:avLst/>
              <a:gdLst/>
              <a:ahLst/>
              <a:cxnLst/>
              <a:rect l="l" t="t" r="r" b="b"/>
              <a:pathLst>
                <a:path w="495379" h="1163628">
                  <a:moveTo>
                    <a:pt x="0" y="0"/>
                  </a:moveTo>
                  <a:lnTo>
                    <a:pt x="495379" y="0"/>
                  </a:lnTo>
                  <a:lnTo>
                    <a:pt x="495379" y="1163628"/>
                  </a:lnTo>
                  <a:lnTo>
                    <a:pt x="0" y="1163628"/>
                  </a:lnTo>
                  <a:close/>
                </a:path>
              </a:pathLst>
            </a:custGeom>
            <a:solidFill>
              <a:srgbClr val="000000">
                <a:alpha val="0"/>
              </a:srgbClr>
            </a:solidFill>
            <a:ln w="38100" cap="sq">
              <a:solidFill>
                <a:srgbClr val="0DAC41"/>
              </a:solidFill>
              <a:prstDash val="solid"/>
              <a:miter/>
            </a:ln>
          </p:spPr>
          <p:txBody>
            <a:bodyPr/>
            <a:lstStyle/>
            <a:p>
              <a:endParaRPr lang="en-US"/>
            </a:p>
          </p:txBody>
        </p:sp>
        <p:sp>
          <p:nvSpPr>
            <p:cNvPr id="13" name="TextBox 13"/>
            <p:cNvSpPr txBox="1"/>
            <p:nvPr/>
          </p:nvSpPr>
          <p:spPr>
            <a:xfrm>
              <a:off x="0" y="-28575"/>
              <a:ext cx="495379" cy="1192203"/>
            </a:xfrm>
            <a:prstGeom prst="rect">
              <a:avLst/>
            </a:prstGeom>
          </p:spPr>
          <p:txBody>
            <a:bodyPr lIns="50800" tIns="50800" rIns="50800" bIns="50800" rtlCol="0" anchor="ctr"/>
            <a:lstStyle/>
            <a:p>
              <a:pPr algn="ctr">
                <a:lnSpc>
                  <a:spcPts val="1960"/>
                </a:lnSpc>
              </a:pPr>
              <a:endParaRPr/>
            </a:p>
          </p:txBody>
        </p:sp>
      </p:grpSp>
      <p:grpSp>
        <p:nvGrpSpPr>
          <p:cNvPr id="14" name="Group 14">
            <a:extLst>
              <a:ext uri="{C183D7F6-B498-43B3-948B-1728B52AA6E4}">
                <adec:decorative xmlns:adec="http://schemas.microsoft.com/office/drawing/2017/decorative" val="1"/>
              </a:ext>
            </a:extLst>
          </p:cNvPr>
          <p:cNvGrpSpPr>
            <a:grpSpLocks noGrp="1" noUngrp="1" noRot="1" noMove="1" noResize="1"/>
          </p:cNvGrpSpPr>
          <p:nvPr/>
        </p:nvGrpSpPr>
        <p:grpSpPr>
          <a:xfrm>
            <a:off x="3999211" y="4613322"/>
            <a:ext cx="12610247" cy="5577165"/>
            <a:chOff x="0" y="0"/>
            <a:chExt cx="3321217" cy="1468883"/>
          </a:xfrm>
        </p:grpSpPr>
        <p:sp>
          <p:nvSpPr>
            <p:cNvPr id="15" name="Freeform 15">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3321217" cy="1468883"/>
            </a:xfrm>
            <a:custGeom>
              <a:avLst/>
              <a:gdLst/>
              <a:ahLst/>
              <a:cxnLst/>
              <a:rect l="l" t="t" r="r" b="b"/>
              <a:pathLst>
                <a:path w="3321217" h="1468883">
                  <a:moveTo>
                    <a:pt x="0" y="0"/>
                  </a:moveTo>
                  <a:lnTo>
                    <a:pt x="3321217" y="0"/>
                  </a:lnTo>
                  <a:lnTo>
                    <a:pt x="3321217" y="1468883"/>
                  </a:lnTo>
                  <a:lnTo>
                    <a:pt x="0" y="1468883"/>
                  </a:lnTo>
                  <a:close/>
                </a:path>
              </a:pathLst>
            </a:custGeom>
            <a:solidFill>
              <a:srgbClr val="000000">
                <a:alpha val="0"/>
              </a:srgbClr>
            </a:solidFill>
            <a:ln w="38100" cap="sq">
              <a:solidFill>
                <a:srgbClr val="0DAC41"/>
              </a:solidFill>
              <a:prstDash val="solid"/>
              <a:miter/>
            </a:ln>
          </p:spPr>
          <p:txBody>
            <a:bodyPr/>
            <a:lstStyle/>
            <a:p>
              <a:endParaRPr lang="en-US"/>
            </a:p>
          </p:txBody>
        </p:sp>
        <p:sp>
          <p:nvSpPr>
            <p:cNvPr id="16" name="TextBox 16"/>
            <p:cNvSpPr txBox="1">
              <a:spLocks noGrp="1" noRot="1" noMove="1" noResize="1" noEditPoints="1" noAdjustHandles="1" noChangeArrowheads="1" noChangeShapeType="1"/>
            </p:cNvSpPr>
            <p:nvPr/>
          </p:nvSpPr>
          <p:spPr>
            <a:xfrm>
              <a:off x="0" y="-28575"/>
              <a:ext cx="3321217" cy="1497458"/>
            </a:xfrm>
            <a:prstGeom prst="rect">
              <a:avLst/>
            </a:prstGeom>
          </p:spPr>
          <p:txBody>
            <a:bodyPr lIns="50800" tIns="50800" rIns="50800" bIns="50800" rtlCol="0" anchor="ctr"/>
            <a:lstStyle/>
            <a:p>
              <a:pPr algn="ctr">
                <a:lnSpc>
                  <a:spcPts val="1960"/>
                </a:lnSpc>
              </a:pPr>
              <a:endParaRPr/>
            </a:p>
          </p:txBody>
        </p:sp>
      </p:grpSp>
      <p:sp>
        <p:nvSpPr>
          <p:cNvPr id="18" name="Freeform 18">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10136012" y="3983896"/>
            <a:ext cx="336645" cy="313608"/>
          </a:xfrm>
          <a:custGeom>
            <a:avLst/>
            <a:gdLst/>
            <a:ahLst/>
            <a:cxnLst/>
            <a:rect l="l" t="t" r="r" b="b"/>
            <a:pathLst>
              <a:path w="336645" h="313608">
                <a:moveTo>
                  <a:pt x="0" y="0"/>
                </a:moveTo>
                <a:lnTo>
                  <a:pt x="336645" y="0"/>
                </a:lnTo>
                <a:lnTo>
                  <a:pt x="336645" y="313608"/>
                </a:lnTo>
                <a:lnTo>
                  <a:pt x="0" y="313608"/>
                </a:lnTo>
                <a:lnTo>
                  <a:pt x="0" y="0"/>
                </a:lnTo>
                <a:close/>
              </a:path>
            </a:pathLst>
          </a:custGeom>
          <a:blipFill>
            <a:blip r:embed="rId4">
              <a:extLst>
                <a:ext uri="{96DAC541-7B7A-43D3-8B79-37D633B846F1}">
                  <asvg:svgBlip xmlns:asvg="http://schemas.microsoft.com/office/drawing/2016/SVG/main" r:embed="rId5"/>
                </a:ext>
              </a:extLst>
            </a:blip>
            <a:stretch>
              <a:fillRect l="-91123" t="-98334" r="-89659" b="-103074"/>
            </a:stretch>
          </a:blipFill>
        </p:spPr>
        <p:txBody>
          <a:bodyPr/>
          <a:lstStyle/>
          <a:p>
            <a:endParaRPr lang="en-US"/>
          </a:p>
        </p:txBody>
      </p:sp>
      <p:sp>
        <p:nvSpPr>
          <p:cNvPr id="7" name="Freeform 7" descr="the number one, indicating menu"/>
          <p:cNvSpPr>
            <a:spLocks noGrp="1" noRot="1" noMove="1" noResize="1" noEditPoints="1" noAdjustHandles="1" noChangeArrowheads="1" noChangeShapeType="1"/>
          </p:cNvSpPr>
          <p:nvPr/>
        </p:nvSpPr>
        <p:spPr>
          <a:xfrm>
            <a:off x="1886996" y="1514209"/>
            <a:ext cx="1047288" cy="1047288"/>
          </a:xfrm>
          <a:custGeom>
            <a:avLst/>
            <a:gdLst/>
            <a:ahLst/>
            <a:cxnLst/>
            <a:rect l="l" t="t" r="r" b="b"/>
            <a:pathLst>
              <a:path w="1047288" h="1047288">
                <a:moveTo>
                  <a:pt x="0" y="0"/>
                </a:moveTo>
                <a:lnTo>
                  <a:pt x="1047288" y="0"/>
                </a:lnTo>
                <a:lnTo>
                  <a:pt x="1047288" y="1047288"/>
                </a:lnTo>
                <a:lnTo>
                  <a:pt x="0" y="104728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0" name="TextBox 20"/>
          <p:cNvSpPr txBox="1"/>
          <p:nvPr/>
        </p:nvSpPr>
        <p:spPr>
          <a:xfrm>
            <a:off x="3031811" y="1572739"/>
            <a:ext cx="1055014" cy="306705"/>
          </a:xfrm>
          <a:prstGeom prst="rect">
            <a:avLst/>
          </a:prstGeom>
        </p:spPr>
        <p:txBody>
          <a:bodyPr lIns="0" tIns="0" rIns="0" bIns="0" rtlCol="0" anchor="t">
            <a:spAutoFit/>
          </a:bodyPr>
          <a:lstStyle/>
          <a:p>
            <a:pPr algn="l">
              <a:lnSpc>
                <a:spcPts val="2520"/>
              </a:lnSpc>
            </a:pPr>
            <a:r>
              <a:rPr lang="en-US" sz="1800" b="1" spc="-28">
                <a:solidFill>
                  <a:srgbClr val="0E387C"/>
                </a:solidFill>
                <a:latin typeface="Inter Bold"/>
                <a:ea typeface="Inter Bold"/>
                <a:cs typeface="Inter Bold"/>
                <a:sym typeface="Inter Bold"/>
              </a:rPr>
              <a:t>Menu</a:t>
            </a:r>
          </a:p>
        </p:txBody>
      </p:sp>
      <p:sp>
        <p:nvSpPr>
          <p:cNvPr id="21" name="TextBox 21"/>
          <p:cNvSpPr txBox="1"/>
          <p:nvPr/>
        </p:nvSpPr>
        <p:spPr>
          <a:xfrm>
            <a:off x="3031811" y="1901832"/>
            <a:ext cx="3920265" cy="266700"/>
          </a:xfrm>
          <a:prstGeom prst="rect">
            <a:avLst/>
          </a:prstGeom>
        </p:spPr>
        <p:txBody>
          <a:bodyPr lIns="0" tIns="0" rIns="0" bIns="0" rtlCol="0" anchor="t">
            <a:spAutoFit/>
          </a:bodyPr>
          <a:lstStyle/>
          <a:p>
            <a:pPr algn="just">
              <a:lnSpc>
                <a:spcPts val="2159"/>
              </a:lnSpc>
            </a:pPr>
            <a:r>
              <a:rPr lang="en-US" sz="1799" spc="-23" dirty="0">
                <a:solidFill>
                  <a:srgbClr val="091F2C"/>
                </a:solidFill>
                <a:latin typeface="Inter"/>
                <a:ea typeface="Inter"/>
                <a:cs typeface="Inter"/>
                <a:sym typeface="Inter"/>
              </a:rPr>
              <a:t>The main menu is fully customizable. </a:t>
            </a:r>
          </a:p>
        </p:txBody>
      </p:sp>
      <p:sp>
        <p:nvSpPr>
          <p:cNvPr id="8" name="Freeform 8" descr="The number 2 indicating course management"/>
          <p:cNvSpPr>
            <a:spLocks noGrp="1" noRot="1" noMove="1" noResize="1" noEditPoints="1" noAdjustHandles="1" noChangeArrowheads="1" noChangeShapeType="1"/>
          </p:cNvSpPr>
          <p:nvPr/>
        </p:nvSpPr>
        <p:spPr>
          <a:xfrm>
            <a:off x="6952076" y="1514209"/>
            <a:ext cx="1060021" cy="1060021"/>
          </a:xfrm>
          <a:custGeom>
            <a:avLst/>
            <a:gdLst/>
            <a:ahLst/>
            <a:cxnLst/>
            <a:rect l="l" t="t" r="r" b="b"/>
            <a:pathLst>
              <a:path w="1060021" h="1060021">
                <a:moveTo>
                  <a:pt x="0" y="0"/>
                </a:moveTo>
                <a:lnTo>
                  <a:pt x="1060021" y="0"/>
                </a:lnTo>
                <a:lnTo>
                  <a:pt x="1060021" y="1060021"/>
                </a:lnTo>
                <a:lnTo>
                  <a:pt x="0" y="106002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22" name="TextBox 22"/>
          <p:cNvSpPr txBox="1"/>
          <p:nvPr/>
        </p:nvSpPr>
        <p:spPr>
          <a:xfrm>
            <a:off x="8106097" y="1572739"/>
            <a:ext cx="2516062" cy="306705"/>
          </a:xfrm>
          <a:prstGeom prst="rect">
            <a:avLst/>
          </a:prstGeom>
        </p:spPr>
        <p:txBody>
          <a:bodyPr lIns="0" tIns="0" rIns="0" bIns="0" rtlCol="0" anchor="t">
            <a:spAutoFit/>
          </a:bodyPr>
          <a:lstStyle/>
          <a:p>
            <a:pPr algn="l">
              <a:lnSpc>
                <a:spcPts val="2520"/>
              </a:lnSpc>
            </a:pPr>
            <a:r>
              <a:rPr lang="en-US" sz="1800" b="1" spc="-28">
                <a:solidFill>
                  <a:srgbClr val="0E387C"/>
                </a:solidFill>
                <a:latin typeface="Inter Bold"/>
                <a:ea typeface="Inter Bold"/>
                <a:cs typeface="Inter Bold"/>
                <a:sym typeface="Inter Bold"/>
              </a:rPr>
              <a:t>Course Management</a:t>
            </a:r>
          </a:p>
        </p:txBody>
      </p:sp>
      <p:sp>
        <p:nvSpPr>
          <p:cNvPr id="23" name="TextBox 23"/>
          <p:cNvSpPr txBox="1"/>
          <p:nvPr/>
        </p:nvSpPr>
        <p:spPr>
          <a:xfrm>
            <a:off x="8106097" y="1901832"/>
            <a:ext cx="2966214" cy="533400"/>
          </a:xfrm>
          <a:prstGeom prst="rect">
            <a:avLst/>
          </a:prstGeom>
        </p:spPr>
        <p:txBody>
          <a:bodyPr lIns="0" tIns="0" rIns="0" bIns="0" rtlCol="0" anchor="t">
            <a:spAutoFit/>
          </a:bodyPr>
          <a:lstStyle/>
          <a:p>
            <a:pPr algn="just">
              <a:lnSpc>
                <a:spcPts val="2160"/>
              </a:lnSpc>
            </a:pPr>
            <a:r>
              <a:rPr lang="en-US" sz="1800" spc="-23" dirty="0">
                <a:solidFill>
                  <a:srgbClr val="091F2C"/>
                </a:solidFill>
                <a:latin typeface="Inter"/>
                <a:ea typeface="Inter"/>
                <a:cs typeface="Inter"/>
                <a:sym typeface="Inter"/>
              </a:rPr>
              <a:t>Access to settings, grade center, groups and reports.</a:t>
            </a:r>
          </a:p>
        </p:txBody>
      </p:sp>
      <p:sp>
        <p:nvSpPr>
          <p:cNvPr id="9" name="Freeform 9" descr="the number 3 to indicate the content area"/>
          <p:cNvSpPr>
            <a:spLocks noGrp="1" noRot="1" noMove="1" noResize="1" noEditPoints="1" noAdjustHandles="1" noChangeArrowheads="1" noChangeShapeType="1"/>
          </p:cNvSpPr>
          <p:nvPr/>
        </p:nvSpPr>
        <p:spPr>
          <a:xfrm>
            <a:off x="11167561" y="1514209"/>
            <a:ext cx="1035475" cy="1035475"/>
          </a:xfrm>
          <a:custGeom>
            <a:avLst/>
            <a:gdLst/>
            <a:ahLst/>
            <a:cxnLst/>
            <a:rect l="l" t="t" r="r" b="b"/>
            <a:pathLst>
              <a:path w="1035475" h="1035475">
                <a:moveTo>
                  <a:pt x="0" y="0"/>
                </a:moveTo>
                <a:lnTo>
                  <a:pt x="1035474" y="0"/>
                </a:lnTo>
                <a:lnTo>
                  <a:pt x="1035474" y="1035475"/>
                </a:lnTo>
                <a:lnTo>
                  <a:pt x="0" y="103547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4" name="TextBox 24"/>
          <p:cNvSpPr txBox="1"/>
          <p:nvPr/>
        </p:nvSpPr>
        <p:spPr>
          <a:xfrm>
            <a:off x="12298285" y="1572739"/>
            <a:ext cx="1963889" cy="306705"/>
          </a:xfrm>
          <a:prstGeom prst="rect">
            <a:avLst/>
          </a:prstGeom>
        </p:spPr>
        <p:txBody>
          <a:bodyPr lIns="0" tIns="0" rIns="0" bIns="0" rtlCol="0" anchor="t">
            <a:spAutoFit/>
          </a:bodyPr>
          <a:lstStyle/>
          <a:p>
            <a:pPr algn="l">
              <a:lnSpc>
                <a:spcPts val="2519"/>
              </a:lnSpc>
            </a:pPr>
            <a:r>
              <a:rPr lang="en-US" sz="1799" b="1" spc="-28">
                <a:solidFill>
                  <a:srgbClr val="0E387C"/>
                </a:solidFill>
                <a:latin typeface="Inter Bold"/>
                <a:ea typeface="Inter Bold"/>
                <a:cs typeface="Inter Bold"/>
                <a:sym typeface="Inter Bold"/>
              </a:rPr>
              <a:t>Content Area</a:t>
            </a:r>
          </a:p>
        </p:txBody>
      </p:sp>
      <p:sp>
        <p:nvSpPr>
          <p:cNvPr id="25" name="TextBox 25"/>
          <p:cNvSpPr txBox="1"/>
          <p:nvPr/>
        </p:nvSpPr>
        <p:spPr>
          <a:xfrm>
            <a:off x="12298285" y="1873257"/>
            <a:ext cx="3585674" cy="617220"/>
          </a:xfrm>
          <a:prstGeom prst="rect">
            <a:avLst/>
          </a:prstGeom>
        </p:spPr>
        <p:txBody>
          <a:bodyPr lIns="0" tIns="0" rIns="0" bIns="0" rtlCol="0" anchor="t">
            <a:spAutoFit/>
          </a:bodyPr>
          <a:lstStyle/>
          <a:p>
            <a:pPr algn="just">
              <a:lnSpc>
                <a:spcPts val="2475"/>
              </a:lnSpc>
            </a:pPr>
            <a:r>
              <a:rPr lang="en-US" sz="1800" spc="-23">
                <a:solidFill>
                  <a:srgbClr val="091F2C"/>
                </a:solidFill>
                <a:latin typeface="Inter"/>
                <a:ea typeface="Inter"/>
                <a:cs typeface="Inter"/>
                <a:sym typeface="Inter"/>
              </a:rPr>
              <a:t>Content is displayed here, based on your location in the course.</a:t>
            </a:r>
          </a:p>
        </p:txBody>
      </p:sp>
      <p:grpSp>
        <p:nvGrpSpPr>
          <p:cNvPr id="27" name="Group 27">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28" name="Freeform 28">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29" name="Freeform 29">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30" name="TextBox 30"/>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4" action="ppaction://hlinksldjump">
                    <a:extLst>
                      <a:ext uri="{A12FA001-AC4F-418D-AE19-62706E023703}">
                        <ahyp:hlinkClr xmlns:ahyp="http://schemas.microsoft.com/office/drawing/2018/hyperlinkcolor" val="tx"/>
                      </a:ext>
                    </a:extLst>
                  </a:hlinkClick>
                </a:rPr>
                <a:t>Step 1</a:t>
              </a:r>
            </a:p>
          </p:txBody>
        </p:sp>
        <p:sp>
          <p:nvSpPr>
            <p:cNvPr id="31" name="Freeform 31">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32" name="Freeform 32">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33" name="TextBox 33"/>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5" action="ppaction://hlinksldjump"/>
                </a:rPr>
                <a:t>Step 2</a:t>
              </a:r>
            </a:p>
          </p:txBody>
        </p:sp>
        <p:sp>
          <p:nvSpPr>
            <p:cNvPr id="34" name="Freeform 34">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35" name="Freeform 35">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36" name="TextBox 36"/>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6" action="ppaction://hlinksldjump"/>
                </a:rPr>
                <a:t>Step 3</a:t>
              </a:r>
            </a:p>
          </p:txBody>
        </p:sp>
        <p:sp>
          <p:nvSpPr>
            <p:cNvPr id="37" name="Freeform 37">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38" name="Freeform 38">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39" name="TextBox 39"/>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7" action="ppaction://hlinksldjump"/>
                </a:rPr>
                <a:t>Step 4</a:t>
              </a:r>
            </a:p>
          </p:txBody>
        </p:sp>
        <p:sp>
          <p:nvSpPr>
            <p:cNvPr id="40" name="Freeform 40">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41" name="Freeform 41">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42" name="TextBox 42"/>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8" action="ppaction://hlinksldjump"/>
                </a:rPr>
                <a:t>Step 5</a:t>
              </a:r>
            </a:p>
          </p:txBody>
        </p:sp>
      </p:grpSp>
      <p:sp>
        <p:nvSpPr>
          <p:cNvPr id="3" name="Freeform 3" descr="A screenshot of the main page of an Original course.  The menu in the top left, below is the course management area and on the right is the general content area."/>
          <p:cNvSpPr/>
          <p:nvPr/>
        </p:nvSpPr>
        <p:spPr>
          <a:xfrm>
            <a:off x="1577846" y="2713101"/>
            <a:ext cx="15132307" cy="7477386"/>
          </a:xfrm>
          <a:custGeom>
            <a:avLst/>
            <a:gdLst/>
            <a:ahLst/>
            <a:cxnLst/>
            <a:rect l="l" t="t" r="r" b="b"/>
            <a:pathLst>
              <a:path w="15132307" h="7477386">
                <a:moveTo>
                  <a:pt x="0" y="0"/>
                </a:moveTo>
                <a:lnTo>
                  <a:pt x="15132308" y="0"/>
                </a:lnTo>
                <a:lnTo>
                  <a:pt x="15132308" y="7477386"/>
                </a:lnTo>
                <a:lnTo>
                  <a:pt x="0" y="7477386"/>
                </a:lnTo>
                <a:lnTo>
                  <a:pt x="0" y="0"/>
                </a:lnTo>
                <a:close/>
              </a:path>
            </a:pathLst>
          </a:custGeom>
          <a:blipFill>
            <a:blip r:embed="rId19"/>
            <a:stretch>
              <a:fillRect r="-690"/>
            </a:stretch>
          </a:blipFill>
        </p:spPr>
        <p:txBody>
          <a:bodyPr/>
          <a:lstStyle/>
          <a:p>
            <a:endParaRPr lang="en-US"/>
          </a:p>
        </p:txBody>
      </p:sp>
      <p:sp>
        <p:nvSpPr>
          <p:cNvPr id="19" name="Freeform 19" descr="the number 1 pointing to the menu on an Original course"/>
          <p:cNvSpPr>
            <a:spLocks noGrp="1" noRot="1" noMove="1" noResize="1" noEditPoints="1" noAdjustHandles="1" noChangeArrowheads="1" noChangeShapeType="1"/>
          </p:cNvSpPr>
          <p:nvPr/>
        </p:nvSpPr>
        <p:spPr>
          <a:xfrm rot="65495">
            <a:off x="942576" y="3402585"/>
            <a:ext cx="946681" cy="946681"/>
          </a:xfrm>
          <a:custGeom>
            <a:avLst/>
            <a:gdLst/>
            <a:ahLst/>
            <a:cxnLst/>
            <a:rect l="l" t="t" r="r" b="b"/>
            <a:pathLst>
              <a:path w="946681" h="946681">
                <a:moveTo>
                  <a:pt x="0" y="0"/>
                </a:moveTo>
                <a:lnTo>
                  <a:pt x="946681" y="0"/>
                </a:lnTo>
                <a:lnTo>
                  <a:pt x="946681" y="946681"/>
                </a:lnTo>
                <a:lnTo>
                  <a:pt x="0" y="94668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0" name="Freeform 10" descr="the number 2 pointing to the course management area in Original"/>
          <p:cNvSpPr>
            <a:spLocks noGrp="1" noRot="1" noMove="1" noResize="1" noEditPoints="1" noAdjustHandles="1" noChangeArrowheads="1" noChangeShapeType="1"/>
          </p:cNvSpPr>
          <p:nvPr/>
        </p:nvSpPr>
        <p:spPr>
          <a:xfrm>
            <a:off x="1094492" y="7921723"/>
            <a:ext cx="966708" cy="966708"/>
          </a:xfrm>
          <a:custGeom>
            <a:avLst/>
            <a:gdLst/>
            <a:ahLst/>
            <a:cxnLst/>
            <a:rect l="l" t="t" r="r" b="b"/>
            <a:pathLst>
              <a:path w="966708" h="966708">
                <a:moveTo>
                  <a:pt x="0" y="0"/>
                </a:moveTo>
                <a:lnTo>
                  <a:pt x="966708" y="0"/>
                </a:lnTo>
                <a:lnTo>
                  <a:pt x="966708" y="966708"/>
                </a:lnTo>
                <a:lnTo>
                  <a:pt x="0" y="9667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17" name="Freeform 17" descr="the number 3, pointing to the content area of an Original course"/>
          <p:cNvSpPr/>
          <p:nvPr/>
        </p:nvSpPr>
        <p:spPr>
          <a:xfrm rot="5400000">
            <a:off x="9831713" y="3668078"/>
            <a:ext cx="945244" cy="945244"/>
          </a:xfrm>
          <a:custGeom>
            <a:avLst/>
            <a:gdLst/>
            <a:ahLst/>
            <a:cxnLst/>
            <a:rect l="l" t="t" r="r" b="b"/>
            <a:pathLst>
              <a:path w="945244" h="945244">
                <a:moveTo>
                  <a:pt x="0" y="0"/>
                </a:moveTo>
                <a:lnTo>
                  <a:pt x="945243" y="0"/>
                </a:lnTo>
                <a:lnTo>
                  <a:pt x="945243" y="945244"/>
                </a:lnTo>
                <a:lnTo>
                  <a:pt x="0" y="94524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54BC"/>
        </a:solidFill>
        <a:effectLst/>
      </p:bgPr>
    </p:bg>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190480"/>
          </a:xfrm>
          <a:custGeom>
            <a:avLst/>
            <a:gdLst/>
            <a:ahLst/>
            <a:cxnLst/>
            <a:rect l="l" t="t" r="r" b="b"/>
            <a:pathLst>
              <a:path w="18288000" h="10190480">
                <a:moveTo>
                  <a:pt x="0" y="0"/>
                </a:moveTo>
                <a:lnTo>
                  <a:pt x="18288000" y="0"/>
                </a:lnTo>
                <a:lnTo>
                  <a:pt x="18288000" y="10190480"/>
                </a:lnTo>
                <a:lnTo>
                  <a:pt x="0" y="10190480"/>
                </a:lnTo>
                <a:lnTo>
                  <a:pt x="0" y="0"/>
                </a:lnTo>
                <a:close/>
              </a:path>
            </a:pathLst>
          </a:custGeom>
          <a:blipFill>
            <a:blip r:embed="rId3"/>
            <a:stretch>
              <a:fillRect t="-26271" b="-26271"/>
            </a:stretch>
          </a:blipFill>
        </p:spPr>
        <p:txBody>
          <a:bodyPr/>
          <a:lstStyle/>
          <a:p>
            <a:endParaRPr lang="en-US"/>
          </a:p>
        </p:txBody>
      </p:sp>
      <p:grpSp>
        <p:nvGrpSpPr>
          <p:cNvPr id="3" name="Group 3">
            <a:extLst>
              <a:ext uri="{C183D7F6-B498-43B3-948B-1728B52AA6E4}">
                <adec:decorative xmlns:adec="http://schemas.microsoft.com/office/drawing/2017/decorative" val="1"/>
              </a:ext>
            </a:extLst>
          </p:cNvPr>
          <p:cNvGrpSpPr/>
          <p:nvPr/>
        </p:nvGrpSpPr>
        <p:grpSpPr>
          <a:xfrm>
            <a:off x="568421" y="1490283"/>
            <a:ext cx="17155579" cy="1360123"/>
            <a:chOff x="0" y="0"/>
            <a:chExt cx="9064337" cy="718636"/>
          </a:xfrm>
        </p:grpSpPr>
        <p:sp>
          <p:nvSpPr>
            <p:cNvPr id="4" name="Freeform 4">
              <a:extLst>
                <a:ext uri="{C183D7F6-B498-43B3-948B-1728B52AA6E4}">
                  <adec:decorative xmlns:adec="http://schemas.microsoft.com/office/drawing/2017/decorative" val="1"/>
                </a:ext>
              </a:extLst>
            </p:cNvPr>
            <p:cNvSpPr/>
            <p:nvPr/>
          </p:nvSpPr>
          <p:spPr>
            <a:xfrm>
              <a:off x="0" y="0"/>
              <a:ext cx="9064337" cy="718636"/>
            </a:xfrm>
            <a:custGeom>
              <a:avLst/>
              <a:gdLst/>
              <a:ahLst/>
              <a:cxnLst/>
              <a:rect l="l" t="t" r="r" b="b"/>
              <a:pathLst>
                <a:path w="9064337" h="718636">
                  <a:moveTo>
                    <a:pt x="0" y="0"/>
                  </a:moveTo>
                  <a:lnTo>
                    <a:pt x="9064337" y="0"/>
                  </a:lnTo>
                  <a:lnTo>
                    <a:pt x="9064337" y="718636"/>
                  </a:lnTo>
                  <a:lnTo>
                    <a:pt x="0" y="718636"/>
                  </a:lnTo>
                  <a:close/>
                </a:path>
              </a:pathLst>
            </a:custGeom>
            <a:solidFill>
              <a:srgbClr val="FFFFFF"/>
            </a:solidFill>
            <a:ln cap="sq">
              <a:noFill/>
              <a:prstDash val="solid"/>
              <a:miter/>
            </a:ln>
          </p:spPr>
          <p:txBody>
            <a:bodyPr/>
            <a:lstStyle/>
            <a:p>
              <a:endParaRPr lang="en-US"/>
            </a:p>
          </p:txBody>
        </p:sp>
        <p:sp>
          <p:nvSpPr>
            <p:cNvPr id="5" name="TextBox 5"/>
            <p:cNvSpPr txBox="1"/>
            <p:nvPr/>
          </p:nvSpPr>
          <p:spPr>
            <a:xfrm>
              <a:off x="0" y="-38100"/>
              <a:ext cx="9064337" cy="756736"/>
            </a:xfrm>
            <a:prstGeom prst="rect">
              <a:avLst/>
            </a:prstGeom>
          </p:spPr>
          <p:txBody>
            <a:bodyPr lIns="25323" tIns="25323" rIns="25323" bIns="25323" rtlCol="0" anchor="ctr"/>
            <a:lstStyle/>
            <a:p>
              <a:pPr marL="0" lvl="0" indent="0" algn="ctr">
                <a:lnSpc>
                  <a:spcPts val="1949"/>
                </a:lnSpc>
                <a:spcBef>
                  <a:spcPct val="0"/>
                </a:spcBef>
              </a:pPr>
              <a:endParaRPr/>
            </a:p>
          </p:txBody>
        </p:sp>
      </p:grpSp>
      <p:sp>
        <p:nvSpPr>
          <p:cNvPr id="24" name="TextBox 24"/>
          <p:cNvSpPr txBox="1">
            <a:spLocks noGrp="1"/>
          </p:cNvSpPr>
          <p:nvPr>
            <p:ph type="title" idx="4294967295"/>
          </p:nvPr>
        </p:nvSpPr>
        <p:spPr>
          <a:xfrm>
            <a:off x="1028700" y="650949"/>
            <a:ext cx="8544627"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ct val="0"/>
              </a:spcBef>
              <a:spcAft>
                <a:spcPts val="0"/>
              </a:spcAft>
              <a:buClrTx/>
              <a:buSzTx/>
              <a:buFontTx/>
              <a:buNone/>
              <a:tabLst/>
              <a:defRPr/>
            </a:pPr>
            <a:r>
              <a:rPr kumimoji="0" lang="en-US" sz="3999" b="1" i="0" u="none" strike="noStrike" kern="1200" cap="none" spc="-51" normalizeH="0" baseline="0" noProof="0" dirty="0">
                <a:ln>
                  <a:noFill/>
                </a:ln>
                <a:solidFill>
                  <a:srgbClr val="FFFFFF"/>
                </a:solidFill>
                <a:effectLst/>
                <a:uLnTx/>
                <a:uFillTx/>
                <a:latin typeface="Inter Bold"/>
                <a:ea typeface="Inter Bold"/>
                <a:cs typeface="Inter Bold"/>
                <a:sym typeface="Inter Bold"/>
              </a:rPr>
              <a:t>Ultra Course Structure</a:t>
            </a:r>
          </a:p>
        </p:txBody>
      </p:sp>
      <p:sp>
        <p:nvSpPr>
          <p:cNvPr id="20" name="Freeform 20">
            <a:extLst>
              <a:ext uri="{C183D7F6-B498-43B3-948B-1728B52AA6E4}">
                <adec:decorative xmlns:adec="http://schemas.microsoft.com/office/drawing/2017/decorative" val="1"/>
              </a:ext>
            </a:extLst>
          </p:cNvPr>
          <p:cNvSpPr/>
          <p:nvPr/>
        </p:nvSpPr>
        <p:spPr>
          <a:xfrm>
            <a:off x="14489975" y="3436475"/>
            <a:ext cx="292871" cy="366089"/>
          </a:xfrm>
          <a:custGeom>
            <a:avLst/>
            <a:gdLst/>
            <a:ahLst/>
            <a:cxnLst/>
            <a:rect l="l" t="t" r="r" b="b"/>
            <a:pathLst>
              <a:path w="292871" h="366089">
                <a:moveTo>
                  <a:pt x="0" y="0"/>
                </a:moveTo>
                <a:lnTo>
                  <a:pt x="292871" y="0"/>
                </a:lnTo>
                <a:lnTo>
                  <a:pt x="292871" y="366089"/>
                </a:lnTo>
                <a:lnTo>
                  <a:pt x="0" y="366089"/>
                </a:lnTo>
                <a:lnTo>
                  <a:pt x="0" y="0"/>
                </a:lnTo>
                <a:close/>
              </a:path>
            </a:pathLst>
          </a:custGeom>
          <a:blipFill>
            <a:blip r:embed="rId4">
              <a:extLst>
                <a:ext uri="{96DAC541-7B7A-43D3-8B79-37D633B846F1}">
                  <asvg:svgBlip xmlns:asvg="http://schemas.microsoft.com/office/drawing/2016/SVG/main" r:embed="rId5"/>
                </a:ext>
              </a:extLst>
            </a:blip>
            <a:stretch>
              <a:fillRect l="-134801" t="-93788" r="-130226" b="-98234"/>
            </a:stretch>
          </a:blipFill>
        </p:spPr>
        <p:txBody>
          <a:bodyPr/>
          <a:lstStyle/>
          <a:p>
            <a:endParaRPr lang="en-US"/>
          </a:p>
        </p:txBody>
      </p:sp>
      <p:sp>
        <p:nvSpPr>
          <p:cNvPr id="23" name="TextBox 23"/>
          <p:cNvSpPr txBox="1"/>
          <p:nvPr/>
        </p:nvSpPr>
        <p:spPr>
          <a:xfrm>
            <a:off x="1732097" y="1505430"/>
            <a:ext cx="1055014" cy="306705"/>
          </a:xfrm>
          <a:prstGeom prst="rect">
            <a:avLst/>
          </a:prstGeom>
        </p:spPr>
        <p:txBody>
          <a:bodyPr lIns="0" tIns="0" rIns="0" bIns="0" rtlCol="0" anchor="t">
            <a:spAutoFit/>
          </a:bodyPr>
          <a:lstStyle/>
          <a:p>
            <a:pPr algn="l">
              <a:lnSpc>
                <a:spcPts val="2520"/>
              </a:lnSpc>
            </a:pPr>
            <a:r>
              <a:rPr lang="en-US" sz="1800" b="1" spc="-28">
                <a:solidFill>
                  <a:srgbClr val="0E387C"/>
                </a:solidFill>
                <a:latin typeface="Inter Bold"/>
                <a:ea typeface="Inter Bold"/>
                <a:cs typeface="Inter Bold"/>
                <a:sym typeface="Inter Bold"/>
              </a:rPr>
              <a:t>Menu</a:t>
            </a:r>
          </a:p>
        </p:txBody>
      </p:sp>
      <p:sp>
        <p:nvSpPr>
          <p:cNvPr id="9" name="Freeform 9" descr="the number 1, indicating the menu"/>
          <p:cNvSpPr/>
          <p:nvPr/>
        </p:nvSpPr>
        <p:spPr>
          <a:xfrm>
            <a:off x="605719" y="1525859"/>
            <a:ext cx="1047288" cy="1047288"/>
          </a:xfrm>
          <a:custGeom>
            <a:avLst/>
            <a:gdLst/>
            <a:ahLst/>
            <a:cxnLst/>
            <a:rect l="l" t="t" r="r" b="b"/>
            <a:pathLst>
              <a:path w="1047288" h="1047288">
                <a:moveTo>
                  <a:pt x="0" y="0"/>
                </a:moveTo>
                <a:lnTo>
                  <a:pt x="1047288" y="0"/>
                </a:lnTo>
                <a:lnTo>
                  <a:pt x="1047288" y="1047288"/>
                </a:lnTo>
                <a:lnTo>
                  <a:pt x="0" y="104728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6" name="TextBox 6"/>
          <p:cNvSpPr txBox="1"/>
          <p:nvPr/>
        </p:nvSpPr>
        <p:spPr>
          <a:xfrm>
            <a:off x="1750534" y="1861723"/>
            <a:ext cx="3939066" cy="800100"/>
          </a:xfrm>
          <a:prstGeom prst="rect">
            <a:avLst/>
          </a:prstGeom>
        </p:spPr>
        <p:txBody>
          <a:bodyPr lIns="0" tIns="0" rIns="0" bIns="0" rtlCol="0" anchor="t">
            <a:spAutoFit/>
          </a:bodyPr>
          <a:lstStyle/>
          <a:p>
            <a:pPr algn="just">
              <a:lnSpc>
                <a:spcPts val="2159"/>
              </a:lnSpc>
            </a:pPr>
            <a:r>
              <a:rPr lang="en-US" sz="1799" spc="-23">
                <a:solidFill>
                  <a:srgbClr val="091F2C"/>
                </a:solidFill>
                <a:latin typeface="Inter"/>
                <a:ea typeface="Inter"/>
                <a:cs typeface="Inter"/>
                <a:sym typeface="Inter"/>
              </a:rPr>
              <a:t>The top menu now houses the most common course functionalities you and your students will visit.</a:t>
            </a:r>
          </a:p>
        </p:txBody>
      </p:sp>
      <p:sp>
        <p:nvSpPr>
          <p:cNvPr id="22" name="TextBox 22"/>
          <p:cNvSpPr txBox="1"/>
          <p:nvPr/>
        </p:nvSpPr>
        <p:spPr>
          <a:xfrm>
            <a:off x="7055104" y="1505430"/>
            <a:ext cx="2516062" cy="306705"/>
          </a:xfrm>
          <a:prstGeom prst="rect">
            <a:avLst/>
          </a:prstGeom>
        </p:spPr>
        <p:txBody>
          <a:bodyPr lIns="0" tIns="0" rIns="0" bIns="0" rtlCol="0" anchor="t">
            <a:spAutoFit/>
          </a:bodyPr>
          <a:lstStyle/>
          <a:p>
            <a:pPr algn="l">
              <a:lnSpc>
                <a:spcPts val="2520"/>
              </a:lnSpc>
            </a:pPr>
            <a:r>
              <a:rPr lang="en-US" sz="1800" b="1" spc="-28">
                <a:solidFill>
                  <a:srgbClr val="0E387C"/>
                </a:solidFill>
                <a:latin typeface="Inter Bold"/>
                <a:ea typeface="Inter Bold"/>
                <a:cs typeface="Inter Bold"/>
                <a:sym typeface="Inter Bold"/>
              </a:rPr>
              <a:t>Course Settings</a:t>
            </a:r>
          </a:p>
        </p:txBody>
      </p:sp>
      <p:sp>
        <p:nvSpPr>
          <p:cNvPr id="10" name="Freeform 10" descr="The number two, indicating the course settings"/>
          <p:cNvSpPr/>
          <p:nvPr/>
        </p:nvSpPr>
        <p:spPr>
          <a:xfrm>
            <a:off x="5889625" y="1525859"/>
            <a:ext cx="1060021" cy="1060021"/>
          </a:xfrm>
          <a:custGeom>
            <a:avLst/>
            <a:gdLst/>
            <a:ahLst/>
            <a:cxnLst/>
            <a:rect l="l" t="t" r="r" b="b"/>
            <a:pathLst>
              <a:path w="1060021" h="1060021">
                <a:moveTo>
                  <a:pt x="0" y="0"/>
                </a:moveTo>
                <a:lnTo>
                  <a:pt x="1060021" y="0"/>
                </a:lnTo>
                <a:lnTo>
                  <a:pt x="1060021" y="1060021"/>
                </a:lnTo>
                <a:lnTo>
                  <a:pt x="0" y="106002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7" name="TextBox 7"/>
          <p:cNvSpPr txBox="1"/>
          <p:nvPr/>
        </p:nvSpPr>
        <p:spPr>
          <a:xfrm>
            <a:off x="7043646" y="1861723"/>
            <a:ext cx="3614446" cy="800084"/>
          </a:xfrm>
          <a:prstGeom prst="rect">
            <a:avLst/>
          </a:prstGeom>
        </p:spPr>
        <p:txBody>
          <a:bodyPr lIns="0" tIns="0" rIns="0" bIns="0" rtlCol="0" anchor="t">
            <a:spAutoFit/>
          </a:bodyPr>
          <a:lstStyle/>
          <a:p>
            <a:pPr algn="just">
              <a:lnSpc>
                <a:spcPts val="2159"/>
              </a:lnSpc>
            </a:pPr>
            <a:r>
              <a:rPr lang="en-US" sz="1799" spc="-23">
                <a:solidFill>
                  <a:srgbClr val="091F2C"/>
                </a:solidFill>
                <a:latin typeface="Inter"/>
                <a:ea typeface="Inter"/>
                <a:cs typeface="Inter"/>
                <a:sym typeface="Inter"/>
              </a:rPr>
              <a:t>Settings are going to be split into a few different locations.  Course Settings and Details &amp; Actions.</a:t>
            </a:r>
          </a:p>
        </p:txBody>
      </p:sp>
      <p:sp>
        <p:nvSpPr>
          <p:cNvPr id="21" name="TextBox 21"/>
          <p:cNvSpPr txBox="1"/>
          <p:nvPr/>
        </p:nvSpPr>
        <p:spPr>
          <a:xfrm>
            <a:off x="12216427" y="1505430"/>
            <a:ext cx="1963889" cy="306705"/>
          </a:xfrm>
          <a:prstGeom prst="rect">
            <a:avLst/>
          </a:prstGeom>
        </p:spPr>
        <p:txBody>
          <a:bodyPr lIns="0" tIns="0" rIns="0" bIns="0" rtlCol="0" anchor="t">
            <a:spAutoFit/>
          </a:bodyPr>
          <a:lstStyle/>
          <a:p>
            <a:pPr algn="l">
              <a:lnSpc>
                <a:spcPts val="2519"/>
              </a:lnSpc>
            </a:pPr>
            <a:r>
              <a:rPr lang="en-US" sz="1799" b="1" spc="-28">
                <a:solidFill>
                  <a:srgbClr val="0E387C"/>
                </a:solidFill>
                <a:latin typeface="Inter Bold"/>
                <a:ea typeface="Inter Bold"/>
                <a:cs typeface="Inter Bold"/>
                <a:sym typeface="Inter Bold"/>
              </a:rPr>
              <a:t>Content Area</a:t>
            </a:r>
          </a:p>
        </p:txBody>
      </p:sp>
      <p:sp>
        <p:nvSpPr>
          <p:cNvPr id="11" name="Freeform 11" descr="The number three, indicating the content area"/>
          <p:cNvSpPr/>
          <p:nvPr/>
        </p:nvSpPr>
        <p:spPr>
          <a:xfrm>
            <a:off x="11088374" y="1525859"/>
            <a:ext cx="1035475" cy="1035475"/>
          </a:xfrm>
          <a:custGeom>
            <a:avLst/>
            <a:gdLst/>
            <a:ahLst/>
            <a:cxnLst/>
            <a:rect l="l" t="t" r="r" b="b"/>
            <a:pathLst>
              <a:path w="1035475" h="1035475">
                <a:moveTo>
                  <a:pt x="0" y="0"/>
                </a:moveTo>
                <a:lnTo>
                  <a:pt x="1035475" y="0"/>
                </a:lnTo>
                <a:lnTo>
                  <a:pt x="1035475" y="1035475"/>
                </a:lnTo>
                <a:lnTo>
                  <a:pt x="0" y="103547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8" name="TextBox 8"/>
          <p:cNvSpPr txBox="1"/>
          <p:nvPr/>
        </p:nvSpPr>
        <p:spPr>
          <a:xfrm>
            <a:off x="12219099" y="1833148"/>
            <a:ext cx="5040201" cy="800084"/>
          </a:xfrm>
          <a:prstGeom prst="rect">
            <a:avLst/>
          </a:prstGeom>
        </p:spPr>
        <p:txBody>
          <a:bodyPr lIns="0" tIns="0" rIns="0" bIns="0" rtlCol="0" anchor="t">
            <a:spAutoFit/>
          </a:bodyPr>
          <a:lstStyle/>
          <a:p>
            <a:pPr algn="just">
              <a:lnSpc>
                <a:spcPts val="2159"/>
              </a:lnSpc>
            </a:pPr>
            <a:r>
              <a:rPr lang="en-US" sz="1799" spc="-23">
                <a:solidFill>
                  <a:srgbClr val="091F2C"/>
                </a:solidFill>
                <a:latin typeface="Inter"/>
                <a:ea typeface="Inter"/>
                <a:cs typeface="Inter"/>
                <a:sym typeface="Inter"/>
              </a:rPr>
              <a:t>Use this customizable space to build your new menu of items for students to access and to house your course content.</a:t>
            </a:r>
          </a:p>
        </p:txBody>
      </p:sp>
      <p:sp>
        <p:nvSpPr>
          <p:cNvPr id="15" name="Freeform 15" descr="Screenshot of an Ultra course.  A menu is along the top row, the main content below covering much of the page.  A menu on the right hand side of the screen includes the Details and Actions center."/>
          <p:cNvSpPr/>
          <p:nvPr/>
        </p:nvSpPr>
        <p:spPr>
          <a:xfrm>
            <a:off x="1974117" y="3258261"/>
            <a:ext cx="14644565" cy="6133389"/>
          </a:xfrm>
          <a:custGeom>
            <a:avLst/>
            <a:gdLst/>
            <a:ahLst/>
            <a:cxnLst/>
            <a:rect l="l" t="t" r="r" b="b"/>
            <a:pathLst>
              <a:path w="14644565" h="6133389">
                <a:moveTo>
                  <a:pt x="0" y="0"/>
                </a:moveTo>
                <a:lnTo>
                  <a:pt x="14644566" y="0"/>
                </a:lnTo>
                <a:lnTo>
                  <a:pt x="14644566" y="6133389"/>
                </a:lnTo>
                <a:lnTo>
                  <a:pt x="0" y="6133389"/>
                </a:lnTo>
                <a:lnTo>
                  <a:pt x="0" y="0"/>
                </a:lnTo>
                <a:close/>
              </a:path>
            </a:pathLst>
          </a:custGeom>
          <a:blipFill>
            <a:blip r:embed="rId10"/>
            <a:stretch>
              <a:fillRect b="-9236"/>
            </a:stretch>
          </a:blipFill>
        </p:spPr>
        <p:txBody>
          <a:bodyPr/>
          <a:lstStyle/>
          <a:p>
            <a:endParaRPr lang="en-US"/>
          </a:p>
        </p:txBody>
      </p:sp>
      <p:sp>
        <p:nvSpPr>
          <p:cNvPr id="16" name="Freeform 16" descr="The number 1, pointing to the menu options across the top of an Ultra course"/>
          <p:cNvSpPr/>
          <p:nvPr/>
        </p:nvSpPr>
        <p:spPr>
          <a:xfrm>
            <a:off x="1297008" y="3855526"/>
            <a:ext cx="1046914" cy="1046914"/>
          </a:xfrm>
          <a:custGeom>
            <a:avLst/>
            <a:gdLst/>
            <a:ahLst/>
            <a:cxnLst/>
            <a:rect l="l" t="t" r="r" b="b"/>
            <a:pathLst>
              <a:path w="1046914" h="1046914">
                <a:moveTo>
                  <a:pt x="0" y="0"/>
                </a:moveTo>
                <a:lnTo>
                  <a:pt x="1046914" y="0"/>
                </a:lnTo>
                <a:lnTo>
                  <a:pt x="1046914" y="1046914"/>
                </a:lnTo>
                <a:lnTo>
                  <a:pt x="0" y="104691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9" name="Freeform 19" descr="The number two pointing to the course settings area on an Ultra Course"/>
          <p:cNvSpPr/>
          <p:nvPr/>
        </p:nvSpPr>
        <p:spPr>
          <a:xfrm rot="-530534">
            <a:off x="14101880" y="3097669"/>
            <a:ext cx="1069062" cy="1069062"/>
          </a:xfrm>
          <a:custGeom>
            <a:avLst/>
            <a:gdLst/>
            <a:ahLst/>
            <a:cxnLst/>
            <a:rect l="l" t="t" r="r" b="b"/>
            <a:pathLst>
              <a:path w="1069062" h="1069062">
                <a:moveTo>
                  <a:pt x="0" y="0"/>
                </a:moveTo>
                <a:lnTo>
                  <a:pt x="1069062" y="0"/>
                </a:lnTo>
                <a:lnTo>
                  <a:pt x="1069062" y="1069062"/>
                </a:lnTo>
                <a:lnTo>
                  <a:pt x="0" y="106906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7" name="Freeform 17" descr="The number 2 pointing to the Details and Actions center"/>
          <p:cNvSpPr/>
          <p:nvPr/>
        </p:nvSpPr>
        <p:spPr>
          <a:xfrm>
            <a:off x="12864294" y="5833753"/>
            <a:ext cx="1069062" cy="1069062"/>
          </a:xfrm>
          <a:custGeom>
            <a:avLst/>
            <a:gdLst/>
            <a:ahLst/>
            <a:cxnLst/>
            <a:rect l="l" t="t" r="r" b="b"/>
            <a:pathLst>
              <a:path w="1069062" h="1069062">
                <a:moveTo>
                  <a:pt x="0" y="0"/>
                </a:moveTo>
                <a:lnTo>
                  <a:pt x="1069062" y="0"/>
                </a:lnTo>
                <a:lnTo>
                  <a:pt x="1069062" y="1069062"/>
                </a:lnTo>
                <a:lnTo>
                  <a:pt x="0" y="106906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8" name="Freeform 18" descr="the number 3 pointing to the content area of an Ultra course"/>
          <p:cNvSpPr/>
          <p:nvPr/>
        </p:nvSpPr>
        <p:spPr>
          <a:xfrm>
            <a:off x="1297008" y="4620838"/>
            <a:ext cx="1045325" cy="1045325"/>
          </a:xfrm>
          <a:custGeom>
            <a:avLst/>
            <a:gdLst/>
            <a:ahLst/>
            <a:cxnLst/>
            <a:rect l="l" t="t" r="r" b="b"/>
            <a:pathLst>
              <a:path w="1045325" h="1045325">
                <a:moveTo>
                  <a:pt x="0" y="0"/>
                </a:moveTo>
                <a:lnTo>
                  <a:pt x="1045325" y="0"/>
                </a:lnTo>
                <a:lnTo>
                  <a:pt x="1045325" y="1045324"/>
                </a:lnTo>
                <a:lnTo>
                  <a:pt x="0" y="104532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14" name="TextBox 14"/>
          <p:cNvSpPr txBox="1"/>
          <p:nvPr/>
        </p:nvSpPr>
        <p:spPr>
          <a:xfrm>
            <a:off x="5314290" y="9682966"/>
            <a:ext cx="9322121" cy="207650"/>
          </a:xfrm>
          <a:prstGeom prst="rect">
            <a:avLst/>
          </a:prstGeom>
        </p:spPr>
        <p:txBody>
          <a:bodyPr lIns="0" tIns="0" rIns="0" bIns="0" rtlCol="0" anchor="t">
            <a:spAutoFit/>
          </a:bodyPr>
          <a:lstStyle/>
          <a:p>
            <a:pPr algn="l">
              <a:lnSpc>
                <a:spcPts val="1679"/>
              </a:lnSpc>
              <a:spcBef>
                <a:spcPct val="0"/>
              </a:spcBef>
            </a:pPr>
            <a:r>
              <a:rPr lang="en-US" sz="1200" spc="-15" dirty="0">
                <a:solidFill>
                  <a:schemeClr val="bg1"/>
                </a:solidFill>
                <a:latin typeface="Inter"/>
                <a:ea typeface="Inter"/>
                <a:cs typeface="Inter"/>
                <a:sym typeface="Inter"/>
              </a:rPr>
              <a:t> Check out this</a:t>
            </a:r>
            <a:r>
              <a:rPr lang="en-US" sz="1200" b="1" spc="-15" dirty="0">
                <a:solidFill>
                  <a:schemeClr val="bg1"/>
                </a:solidFill>
                <a:latin typeface="Inter Bold"/>
                <a:ea typeface="Inter Bold"/>
                <a:cs typeface="Inter Bold"/>
                <a:sym typeface="Inter Bold"/>
              </a:rPr>
              <a:t> </a:t>
            </a:r>
            <a:r>
              <a:rPr lang="en-US" sz="1200" b="1" u="sng" spc="-15" dirty="0">
                <a:solidFill>
                  <a:schemeClr val="bg1"/>
                </a:solidFill>
                <a:latin typeface="Inter Bold"/>
                <a:ea typeface="Inter Bold"/>
                <a:cs typeface="Inter Bold"/>
                <a:sym typeface="Inter Bold"/>
                <a:hlinkClick r:id="rId11" tooltip="https://help.blackboard.com/Learn/Instructor/Ultra/Getting_Started/Navigate_Inside_a_Course#ultra_instructor_view">
                  <a:extLst>
                    <a:ext uri="{A12FA001-AC4F-418D-AE19-62706E023703}">
                      <ahyp:hlinkClr xmlns:ahyp="http://schemas.microsoft.com/office/drawing/2018/hyperlinkcolor" val="tx"/>
                    </a:ext>
                  </a:extLst>
                </a:hlinkClick>
              </a:rPr>
              <a:t>Blackboard help page</a:t>
            </a:r>
            <a:r>
              <a:rPr lang="en-US" sz="1200" b="1" spc="-15" dirty="0">
                <a:solidFill>
                  <a:schemeClr val="bg1"/>
                </a:solidFill>
                <a:latin typeface="Inter Bold"/>
                <a:ea typeface="Inter Bold"/>
                <a:cs typeface="Inter Bold"/>
                <a:sym typeface="Inter Bold"/>
              </a:rPr>
              <a:t> </a:t>
            </a:r>
            <a:r>
              <a:rPr lang="en-US" sz="1200" spc="-15" dirty="0">
                <a:solidFill>
                  <a:schemeClr val="bg1"/>
                </a:solidFill>
                <a:latin typeface="Inter"/>
                <a:ea typeface="Inter"/>
                <a:cs typeface="Inter"/>
                <a:sym typeface="Inter"/>
              </a:rPr>
              <a:t>for a detailed walkthrough of navigating your Ultra course.</a:t>
            </a:r>
          </a:p>
        </p:txBody>
      </p:sp>
      <p:grpSp>
        <p:nvGrpSpPr>
          <p:cNvPr id="25" name="Group 25">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26" name="Freeform 26">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27" name="Freeform 27">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28" name="TextBox 28"/>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6" action="ppaction://hlinksldjump">
                    <a:extLst>
                      <a:ext uri="{A12FA001-AC4F-418D-AE19-62706E023703}">
                        <ahyp:hlinkClr xmlns:ahyp="http://schemas.microsoft.com/office/drawing/2018/hyperlinkcolor" val="tx"/>
                      </a:ext>
                    </a:extLst>
                  </a:hlinkClick>
                </a:rPr>
                <a:t>Step 1</a:t>
              </a:r>
            </a:p>
          </p:txBody>
        </p:sp>
        <p:sp>
          <p:nvSpPr>
            <p:cNvPr id="29" name="Freeform 29">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30" name="Freeform 30">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31" name="TextBox 31"/>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7" action="ppaction://hlinksldjump"/>
                </a:rPr>
                <a:t>Step 2</a:t>
              </a:r>
            </a:p>
          </p:txBody>
        </p:sp>
        <p:sp>
          <p:nvSpPr>
            <p:cNvPr id="32" name="Freeform 32">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33" name="Freeform 33">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34" name="TextBox 34"/>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8" action="ppaction://hlinksldjump"/>
                </a:rPr>
                <a:t>Step 3</a:t>
              </a:r>
            </a:p>
          </p:txBody>
        </p:sp>
        <p:sp>
          <p:nvSpPr>
            <p:cNvPr id="35" name="Freeform 35">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36" name="Freeform 36">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37" name="TextBox 37"/>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9" action="ppaction://hlinksldjump"/>
                </a:rPr>
                <a:t>Step 4</a:t>
              </a:r>
            </a:p>
          </p:txBody>
        </p:sp>
        <p:sp>
          <p:nvSpPr>
            <p:cNvPr id="38" name="Freeform 38">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39" name="Freeform 39">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40" name="TextBox 40"/>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0" action="ppaction://hlinksldjump"/>
                </a:rPr>
                <a:t>Step 5</a:t>
              </a:r>
            </a:p>
          </p:txBody>
        </p:sp>
      </p:grpSp>
      <p:sp>
        <p:nvSpPr>
          <p:cNvPr id="41" name="Freeform 18">
            <a:extLst>
              <a:ext uri="{FF2B5EF4-FFF2-40B4-BE49-F238E27FC236}">
                <a16:creationId xmlns:a16="http://schemas.microsoft.com/office/drawing/2014/main" id="{0AF38C16-E37E-2CE0-D99E-4D017B34FF74}"/>
              </a:ext>
              <a:ext uri="{C183D7F6-B498-43B3-948B-1728B52AA6E4}">
                <adec:decorative xmlns:adec="http://schemas.microsoft.com/office/drawing/2017/decorative" val="1"/>
              </a:ext>
            </a:extLst>
          </p:cNvPr>
          <p:cNvSpPr/>
          <p:nvPr/>
        </p:nvSpPr>
        <p:spPr>
          <a:xfrm rot="2375882">
            <a:off x="4713821" y="9488967"/>
            <a:ext cx="505582" cy="650267"/>
          </a:xfrm>
          <a:custGeom>
            <a:avLst/>
            <a:gdLst/>
            <a:ahLst/>
            <a:cxnLst/>
            <a:rect l="l" t="t" r="r" b="b"/>
            <a:pathLst>
              <a:path w="505582" h="650267">
                <a:moveTo>
                  <a:pt x="0" y="0"/>
                </a:moveTo>
                <a:lnTo>
                  <a:pt x="505583" y="0"/>
                </a:lnTo>
                <a:lnTo>
                  <a:pt x="505583" y="650266"/>
                </a:lnTo>
                <a:lnTo>
                  <a:pt x="0" y="650266"/>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US"/>
          </a:p>
        </p:txBody>
      </p:sp>
      <p:sp>
        <p:nvSpPr>
          <p:cNvPr id="42" name="Freeform 19">
            <a:extLst>
              <a:ext uri="{FF2B5EF4-FFF2-40B4-BE49-F238E27FC236}">
                <a16:creationId xmlns:a16="http://schemas.microsoft.com/office/drawing/2014/main" id="{5A46EF31-6DCF-0BBC-0C69-4F717F2F5509}"/>
              </a:ext>
              <a:ext uri="{C183D7F6-B498-43B3-948B-1728B52AA6E4}">
                <adec:decorative xmlns:adec="http://schemas.microsoft.com/office/drawing/2017/decorative" val="1"/>
              </a:ext>
            </a:extLst>
          </p:cNvPr>
          <p:cNvSpPr/>
          <p:nvPr/>
        </p:nvSpPr>
        <p:spPr>
          <a:xfrm>
            <a:off x="4876800" y="9625355"/>
            <a:ext cx="232054" cy="348299"/>
          </a:xfrm>
          <a:custGeom>
            <a:avLst/>
            <a:gdLst/>
            <a:ahLst/>
            <a:cxnLst/>
            <a:rect l="l" t="t" r="r" b="b"/>
            <a:pathLst>
              <a:path w="232054" h="348299">
                <a:moveTo>
                  <a:pt x="0" y="0"/>
                </a:moveTo>
                <a:lnTo>
                  <a:pt x="232054" y="0"/>
                </a:lnTo>
                <a:lnTo>
                  <a:pt x="232054" y="348298"/>
                </a:lnTo>
                <a:lnTo>
                  <a:pt x="0" y="348298"/>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54BC"/>
        </a:solidFill>
        <a:effectLst/>
      </p:bgPr>
    </p:bg>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190480"/>
          </a:xfrm>
          <a:custGeom>
            <a:avLst/>
            <a:gdLst/>
            <a:ahLst/>
            <a:cxnLst/>
            <a:rect l="l" t="t" r="r" b="b"/>
            <a:pathLst>
              <a:path w="18288000" h="10190480">
                <a:moveTo>
                  <a:pt x="0" y="0"/>
                </a:moveTo>
                <a:lnTo>
                  <a:pt x="18288000" y="0"/>
                </a:lnTo>
                <a:lnTo>
                  <a:pt x="18288000" y="10190480"/>
                </a:lnTo>
                <a:lnTo>
                  <a:pt x="0" y="10190480"/>
                </a:lnTo>
                <a:lnTo>
                  <a:pt x="0" y="0"/>
                </a:lnTo>
                <a:close/>
              </a:path>
            </a:pathLst>
          </a:custGeom>
          <a:blipFill>
            <a:blip r:embed="rId3"/>
            <a:stretch>
              <a:fillRect t="-26271" b="-26271"/>
            </a:stretch>
          </a:blipFill>
        </p:spPr>
        <p:txBody>
          <a:bodyPr/>
          <a:lstStyle/>
          <a:p>
            <a:endParaRPr lang="en-US"/>
          </a:p>
        </p:txBody>
      </p:sp>
      <p:grpSp>
        <p:nvGrpSpPr>
          <p:cNvPr id="3" name="Group 3">
            <a:extLst>
              <a:ext uri="{C183D7F6-B498-43B3-948B-1728B52AA6E4}">
                <adec:decorative xmlns:adec="http://schemas.microsoft.com/office/drawing/2017/decorative" val="1"/>
              </a:ext>
            </a:extLst>
          </p:cNvPr>
          <p:cNvGrpSpPr/>
          <p:nvPr/>
        </p:nvGrpSpPr>
        <p:grpSpPr>
          <a:xfrm>
            <a:off x="1028700" y="1895108"/>
            <a:ext cx="6110820" cy="6872001"/>
            <a:chOff x="0" y="0"/>
            <a:chExt cx="2560691" cy="2879658"/>
          </a:xfrm>
        </p:grpSpPr>
        <p:sp>
          <p:nvSpPr>
            <p:cNvPr id="4" name="Freeform 4">
              <a:extLst>
                <a:ext uri="{C183D7F6-B498-43B3-948B-1728B52AA6E4}">
                  <adec:decorative xmlns:adec="http://schemas.microsoft.com/office/drawing/2017/decorative" val="1"/>
                </a:ext>
              </a:extLst>
            </p:cNvPr>
            <p:cNvSpPr/>
            <p:nvPr/>
          </p:nvSpPr>
          <p:spPr>
            <a:xfrm>
              <a:off x="0" y="0"/>
              <a:ext cx="2560691" cy="2879658"/>
            </a:xfrm>
            <a:custGeom>
              <a:avLst/>
              <a:gdLst/>
              <a:ahLst/>
              <a:cxnLst/>
              <a:rect l="l" t="t" r="r" b="b"/>
              <a:pathLst>
                <a:path w="2560691" h="2879658">
                  <a:moveTo>
                    <a:pt x="0" y="0"/>
                  </a:moveTo>
                  <a:lnTo>
                    <a:pt x="2560691" y="0"/>
                  </a:lnTo>
                  <a:lnTo>
                    <a:pt x="2560691" y="2879658"/>
                  </a:lnTo>
                  <a:lnTo>
                    <a:pt x="0" y="2879658"/>
                  </a:lnTo>
                  <a:close/>
                </a:path>
              </a:pathLst>
            </a:custGeom>
            <a:solidFill>
              <a:srgbClr val="FFFFFF"/>
            </a:solidFill>
            <a:ln cap="sq">
              <a:noFill/>
              <a:prstDash val="solid"/>
              <a:miter/>
            </a:ln>
          </p:spPr>
          <p:txBody>
            <a:bodyPr/>
            <a:lstStyle/>
            <a:p>
              <a:endParaRPr lang="en-US"/>
            </a:p>
          </p:txBody>
        </p:sp>
        <p:sp>
          <p:nvSpPr>
            <p:cNvPr id="5" name="TextBox 5"/>
            <p:cNvSpPr txBox="1"/>
            <p:nvPr/>
          </p:nvSpPr>
          <p:spPr>
            <a:xfrm>
              <a:off x="0" y="-38100"/>
              <a:ext cx="2560691" cy="2917758"/>
            </a:xfrm>
            <a:prstGeom prst="rect">
              <a:avLst/>
            </a:prstGeom>
          </p:spPr>
          <p:txBody>
            <a:bodyPr lIns="31929" tIns="31929" rIns="31929" bIns="31929" rtlCol="0" anchor="ctr"/>
            <a:lstStyle/>
            <a:p>
              <a:pPr marL="0" lvl="0" indent="0" algn="ctr">
                <a:lnSpc>
                  <a:spcPts val="2021"/>
                </a:lnSpc>
                <a:spcBef>
                  <a:spcPct val="0"/>
                </a:spcBef>
              </a:pPr>
              <a:endParaRPr/>
            </a:p>
          </p:txBody>
        </p:sp>
      </p:grpSp>
      <p:sp>
        <p:nvSpPr>
          <p:cNvPr id="25" name="TextBox 25"/>
          <p:cNvSpPr txBox="1">
            <a:spLocks noGrp="1"/>
          </p:cNvSpPr>
          <p:nvPr>
            <p:ph type="title" idx="4294967295"/>
          </p:nvPr>
        </p:nvSpPr>
        <p:spPr>
          <a:xfrm>
            <a:off x="928093" y="634781"/>
            <a:ext cx="8544627"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ct val="0"/>
              </a:spcBef>
              <a:spcAft>
                <a:spcPts val="0"/>
              </a:spcAft>
              <a:buClrTx/>
              <a:buSzTx/>
              <a:buFontTx/>
              <a:buNone/>
              <a:tabLst/>
              <a:defRPr/>
            </a:pPr>
            <a:r>
              <a:rPr kumimoji="0" lang="en-US" sz="3999" b="1" i="0" u="none" strike="noStrike" kern="1200" cap="none" spc="-51" normalizeH="0" baseline="0" noProof="0" dirty="0">
                <a:ln>
                  <a:noFill/>
                </a:ln>
                <a:solidFill>
                  <a:srgbClr val="FFFFFF"/>
                </a:solidFill>
                <a:effectLst/>
                <a:uLnTx/>
                <a:uFillTx/>
                <a:latin typeface="Inter Bold"/>
                <a:ea typeface="Inter Bold"/>
                <a:cs typeface="Inter Bold"/>
                <a:sym typeface="Inter Bold"/>
              </a:rPr>
              <a:t>Exploring Common Ultra Buttons</a:t>
            </a:r>
          </a:p>
        </p:txBody>
      </p:sp>
      <p:sp>
        <p:nvSpPr>
          <p:cNvPr id="6" name="TextBox 6"/>
          <p:cNvSpPr txBox="1"/>
          <p:nvPr/>
        </p:nvSpPr>
        <p:spPr>
          <a:xfrm>
            <a:off x="2292100" y="2271111"/>
            <a:ext cx="1665906" cy="306705"/>
          </a:xfrm>
          <a:prstGeom prst="rect">
            <a:avLst/>
          </a:prstGeom>
        </p:spPr>
        <p:txBody>
          <a:bodyPr lIns="0" tIns="0" rIns="0" bIns="0" rtlCol="0" anchor="t">
            <a:spAutoFit/>
          </a:bodyPr>
          <a:lstStyle/>
          <a:p>
            <a:pPr algn="l">
              <a:lnSpc>
                <a:spcPts val="2520"/>
              </a:lnSpc>
            </a:pPr>
            <a:r>
              <a:rPr lang="en-US" sz="1800" b="1" spc="-28">
                <a:solidFill>
                  <a:srgbClr val="0E387C"/>
                </a:solidFill>
                <a:latin typeface="Inter Bold"/>
                <a:ea typeface="Inter Bold"/>
                <a:cs typeface="Inter Bold"/>
                <a:sym typeface="Inter Bold"/>
              </a:rPr>
              <a:t>Plus Icon</a:t>
            </a:r>
          </a:p>
        </p:txBody>
      </p:sp>
      <p:sp>
        <p:nvSpPr>
          <p:cNvPr id="7" name="TextBox 7"/>
          <p:cNvSpPr txBox="1"/>
          <p:nvPr/>
        </p:nvSpPr>
        <p:spPr>
          <a:xfrm>
            <a:off x="2292100" y="2598173"/>
            <a:ext cx="4585081" cy="2240742"/>
          </a:xfrm>
          <a:prstGeom prst="rect">
            <a:avLst/>
          </a:prstGeom>
        </p:spPr>
        <p:txBody>
          <a:bodyPr lIns="0" tIns="0" rIns="0" bIns="0" rtlCol="0" anchor="t">
            <a:spAutoFit/>
          </a:bodyPr>
          <a:lstStyle/>
          <a:p>
            <a:pPr algn="l">
              <a:lnSpc>
                <a:spcPts val="2159"/>
              </a:lnSpc>
            </a:pPr>
            <a:r>
              <a:rPr lang="en-US" sz="1799" spc="-23" dirty="0">
                <a:solidFill>
                  <a:srgbClr val="000000"/>
                </a:solidFill>
                <a:latin typeface="Inter"/>
                <a:ea typeface="Inter"/>
                <a:cs typeface="Inter"/>
                <a:sym typeface="Inter"/>
              </a:rPr>
              <a:t>The plus icon indicator will show up between course items and turn purple when you hover your mouse. Selecting this icon will allow you to add new things. You’ll find this icon on the main course content page, and within documents, tests, and assignments. Anytime you need to add something, select the plus. </a:t>
            </a:r>
          </a:p>
        </p:txBody>
      </p:sp>
      <p:sp>
        <p:nvSpPr>
          <p:cNvPr id="9" name="TextBox 9"/>
          <p:cNvSpPr txBox="1"/>
          <p:nvPr/>
        </p:nvSpPr>
        <p:spPr>
          <a:xfrm>
            <a:off x="2365334" y="4997369"/>
            <a:ext cx="2738947" cy="306705"/>
          </a:xfrm>
          <a:prstGeom prst="rect">
            <a:avLst/>
          </a:prstGeom>
        </p:spPr>
        <p:txBody>
          <a:bodyPr lIns="0" tIns="0" rIns="0" bIns="0" rtlCol="0" anchor="t">
            <a:spAutoFit/>
          </a:bodyPr>
          <a:lstStyle/>
          <a:p>
            <a:pPr algn="l">
              <a:lnSpc>
                <a:spcPts val="2520"/>
              </a:lnSpc>
            </a:pPr>
            <a:r>
              <a:rPr lang="en-US" sz="1800" b="1" spc="-28">
                <a:solidFill>
                  <a:srgbClr val="0E387C"/>
                </a:solidFill>
                <a:latin typeface="Inter Bold"/>
                <a:ea typeface="Inter Bold"/>
                <a:cs typeface="Inter Bold"/>
                <a:sym typeface="Inter Bold"/>
              </a:rPr>
              <a:t>Three Dot Menu</a:t>
            </a:r>
          </a:p>
        </p:txBody>
      </p:sp>
      <p:sp>
        <p:nvSpPr>
          <p:cNvPr id="10" name="TextBox 10"/>
          <p:cNvSpPr txBox="1"/>
          <p:nvPr/>
        </p:nvSpPr>
        <p:spPr>
          <a:xfrm>
            <a:off x="2368119" y="5324432"/>
            <a:ext cx="4435829" cy="1394356"/>
          </a:xfrm>
          <a:prstGeom prst="rect">
            <a:avLst/>
          </a:prstGeom>
        </p:spPr>
        <p:txBody>
          <a:bodyPr lIns="0" tIns="0" rIns="0" bIns="0" rtlCol="0" anchor="t">
            <a:spAutoFit/>
          </a:bodyPr>
          <a:lstStyle/>
          <a:p>
            <a:pPr algn="l">
              <a:lnSpc>
                <a:spcPts val="2159"/>
              </a:lnSpc>
            </a:pPr>
            <a:r>
              <a:rPr lang="en-US" sz="1799" spc="-23" dirty="0">
                <a:solidFill>
                  <a:srgbClr val="000000"/>
                </a:solidFill>
                <a:latin typeface="Inter"/>
                <a:ea typeface="Inter"/>
                <a:cs typeface="Inter"/>
                <a:sym typeface="Inter"/>
              </a:rPr>
              <a:t>Throughout the course, you will encounter a three-dot menu, often on the top or right-hand side of the item. Selecting this will open a drop-down menu where you can delete or edit.</a:t>
            </a:r>
          </a:p>
        </p:txBody>
      </p:sp>
      <p:sp>
        <p:nvSpPr>
          <p:cNvPr id="12" name="TextBox 12"/>
          <p:cNvSpPr txBox="1"/>
          <p:nvPr/>
        </p:nvSpPr>
        <p:spPr>
          <a:xfrm>
            <a:off x="2365334" y="6896100"/>
            <a:ext cx="4088960" cy="307980"/>
          </a:xfrm>
          <a:prstGeom prst="rect">
            <a:avLst/>
          </a:prstGeom>
        </p:spPr>
        <p:txBody>
          <a:bodyPr lIns="0" tIns="0" rIns="0" bIns="0" rtlCol="0" anchor="t">
            <a:spAutoFit/>
          </a:bodyPr>
          <a:lstStyle/>
          <a:p>
            <a:pPr algn="l">
              <a:lnSpc>
                <a:spcPts val="2531"/>
              </a:lnSpc>
            </a:pPr>
            <a:r>
              <a:rPr lang="en-US" sz="1808" b="1" spc="-28">
                <a:solidFill>
                  <a:srgbClr val="0E387C"/>
                </a:solidFill>
                <a:latin typeface="Inter Bold"/>
                <a:ea typeface="Inter Bold"/>
                <a:cs typeface="Inter Bold"/>
                <a:sym typeface="Inter Bold"/>
              </a:rPr>
              <a:t>Expanding and Collapsing Content</a:t>
            </a:r>
          </a:p>
        </p:txBody>
      </p:sp>
      <p:sp>
        <p:nvSpPr>
          <p:cNvPr id="13" name="TextBox 13"/>
          <p:cNvSpPr txBox="1"/>
          <p:nvPr/>
        </p:nvSpPr>
        <p:spPr>
          <a:xfrm>
            <a:off x="2368119" y="7223162"/>
            <a:ext cx="4435829" cy="1066779"/>
          </a:xfrm>
          <a:prstGeom prst="rect">
            <a:avLst/>
          </a:prstGeom>
        </p:spPr>
        <p:txBody>
          <a:bodyPr lIns="0" tIns="0" rIns="0" bIns="0" rtlCol="0" anchor="t">
            <a:spAutoFit/>
          </a:bodyPr>
          <a:lstStyle/>
          <a:p>
            <a:pPr algn="l">
              <a:lnSpc>
                <a:spcPts val="2159"/>
              </a:lnSpc>
            </a:pPr>
            <a:r>
              <a:rPr lang="en-US" sz="1799" spc="-23" dirty="0">
                <a:solidFill>
                  <a:srgbClr val="000000"/>
                </a:solidFill>
                <a:latin typeface="Inter"/>
                <a:ea typeface="Inter"/>
                <a:cs typeface="Inter"/>
                <a:sym typeface="Inter"/>
              </a:rPr>
              <a:t>To view items inside a folder or learning module, select anywhere within the box that isn’t the title. You can also select the chevron to open and close containers. </a:t>
            </a:r>
          </a:p>
        </p:txBody>
      </p:sp>
      <p:sp>
        <p:nvSpPr>
          <p:cNvPr id="18" name="Freeform 18" descr="A screenshot of the course content area of an Ultra course.  The number 1 points to the plus icon that is shown between two items.  The number 2 points to the three dot menu.  The number 3 points to the chevron."/>
          <p:cNvSpPr/>
          <p:nvPr/>
        </p:nvSpPr>
        <p:spPr>
          <a:xfrm>
            <a:off x="8574307" y="1895108"/>
            <a:ext cx="8684993" cy="6872001"/>
          </a:xfrm>
          <a:custGeom>
            <a:avLst/>
            <a:gdLst/>
            <a:ahLst/>
            <a:cxnLst/>
            <a:rect l="l" t="t" r="r" b="b"/>
            <a:pathLst>
              <a:path w="8684993" h="6872001">
                <a:moveTo>
                  <a:pt x="0" y="0"/>
                </a:moveTo>
                <a:lnTo>
                  <a:pt x="8684993" y="0"/>
                </a:lnTo>
                <a:lnTo>
                  <a:pt x="8684993" y="6872001"/>
                </a:lnTo>
                <a:lnTo>
                  <a:pt x="0" y="6872001"/>
                </a:lnTo>
                <a:lnTo>
                  <a:pt x="0" y="0"/>
                </a:lnTo>
                <a:close/>
              </a:path>
            </a:pathLst>
          </a:custGeom>
          <a:blipFill>
            <a:blip r:embed="rId4"/>
            <a:stretch>
              <a:fillRect/>
            </a:stretch>
          </a:blipFill>
        </p:spPr>
        <p:txBody>
          <a:bodyPr/>
          <a:lstStyle/>
          <a:p>
            <a:endParaRPr lang="en-US"/>
          </a:p>
        </p:txBody>
      </p:sp>
      <p:sp>
        <p:nvSpPr>
          <p:cNvPr id="8" name="Freeform 8" descr="The number 1 to indicate the plus icon"/>
          <p:cNvSpPr/>
          <p:nvPr/>
        </p:nvSpPr>
        <p:spPr>
          <a:xfrm>
            <a:off x="1127588" y="2071811"/>
            <a:ext cx="1052725" cy="1052725"/>
          </a:xfrm>
          <a:custGeom>
            <a:avLst/>
            <a:gdLst/>
            <a:ahLst/>
            <a:cxnLst/>
            <a:rect l="l" t="t" r="r" b="b"/>
            <a:pathLst>
              <a:path w="1052725" h="1052725">
                <a:moveTo>
                  <a:pt x="0" y="0"/>
                </a:moveTo>
                <a:lnTo>
                  <a:pt x="1052725" y="0"/>
                </a:lnTo>
                <a:lnTo>
                  <a:pt x="1052725" y="1052725"/>
                </a:lnTo>
                <a:lnTo>
                  <a:pt x="0" y="105272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1" name="Freeform 11" descr="The number 2 to indicate the three dot menu"/>
          <p:cNvSpPr/>
          <p:nvPr/>
        </p:nvSpPr>
        <p:spPr>
          <a:xfrm>
            <a:off x="1200822" y="4854685"/>
            <a:ext cx="1052725" cy="1052725"/>
          </a:xfrm>
          <a:custGeom>
            <a:avLst/>
            <a:gdLst/>
            <a:ahLst/>
            <a:cxnLst/>
            <a:rect l="l" t="t" r="r" b="b"/>
            <a:pathLst>
              <a:path w="1052725" h="1052725">
                <a:moveTo>
                  <a:pt x="0" y="0"/>
                </a:moveTo>
                <a:lnTo>
                  <a:pt x="1052725" y="0"/>
                </a:lnTo>
                <a:lnTo>
                  <a:pt x="1052725" y="1052726"/>
                </a:lnTo>
                <a:lnTo>
                  <a:pt x="0" y="105272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4" name="Freeform 14" descr="The number three to indicate the chevron"/>
          <p:cNvSpPr/>
          <p:nvPr/>
        </p:nvSpPr>
        <p:spPr>
          <a:xfrm>
            <a:off x="1200822" y="6681575"/>
            <a:ext cx="1052725" cy="1052725"/>
          </a:xfrm>
          <a:custGeom>
            <a:avLst/>
            <a:gdLst/>
            <a:ahLst/>
            <a:cxnLst/>
            <a:rect l="l" t="t" r="r" b="b"/>
            <a:pathLst>
              <a:path w="1052725" h="1052725">
                <a:moveTo>
                  <a:pt x="0" y="0"/>
                </a:moveTo>
                <a:lnTo>
                  <a:pt x="1052725" y="0"/>
                </a:lnTo>
                <a:lnTo>
                  <a:pt x="1052725" y="1052726"/>
                </a:lnTo>
                <a:lnTo>
                  <a:pt x="0" y="105272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17" name="TextBox 17"/>
          <p:cNvSpPr txBox="1"/>
          <p:nvPr/>
        </p:nvSpPr>
        <p:spPr>
          <a:xfrm>
            <a:off x="5739538" y="9607521"/>
            <a:ext cx="7667577" cy="248273"/>
          </a:xfrm>
          <a:prstGeom prst="rect">
            <a:avLst/>
          </a:prstGeom>
        </p:spPr>
        <p:txBody>
          <a:bodyPr lIns="0" tIns="0" rIns="0" bIns="0" rtlCol="0" anchor="t">
            <a:spAutoFit/>
          </a:bodyPr>
          <a:lstStyle/>
          <a:p>
            <a:pPr algn="l">
              <a:lnSpc>
                <a:spcPts val="2148"/>
              </a:lnSpc>
              <a:spcBef>
                <a:spcPct val="0"/>
              </a:spcBef>
            </a:pPr>
            <a:r>
              <a:rPr lang="en-US" sz="1534" b="1" u="sng" spc="-19" dirty="0">
                <a:solidFill>
                  <a:schemeClr val="bg1"/>
                </a:solidFill>
                <a:latin typeface="Inter Bold"/>
                <a:ea typeface="Inter Bold"/>
                <a:cs typeface="Inter Bold"/>
                <a:sym typeface="Inter Bold"/>
                <a:hlinkClick r:id="rId11" tooltip="https://help.blackboard.com/Learn/Instructor/Ultra/Course_Content/Create_Content">
                  <a:extLst>
                    <a:ext uri="{A12FA001-AC4F-418D-AE19-62706E023703}">
                      <ahyp:hlinkClr xmlns:ahyp="http://schemas.microsoft.com/office/drawing/2018/hyperlinkcolor" val="tx"/>
                    </a:ext>
                  </a:extLst>
                </a:hlinkClick>
              </a:rPr>
              <a:t>Check out this Blackboard Help page</a:t>
            </a:r>
            <a:r>
              <a:rPr lang="en-US" sz="1534" spc="-19" dirty="0">
                <a:solidFill>
                  <a:schemeClr val="bg1"/>
                </a:solidFill>
                <a:latin typeface="Inter"/>
                <a:ea typeface="Inter"/>
                <a:cs typeface="Inter"/>
                <a:sym typeface="Inter"/>
              </a:rPr>
              <a:t> for more information on creating new content.</a:t>
            </a:r>
          </a:p>
        </p:txBody>
      </p:sp>
      <p:grpSp>
        <p:nvGrpSpPr>
          <p:cNvPr id="19" name="Group 19">
            <a:extLst>
              <a:ext uri="{C183D7F6-B498-43B3-948B-1728B52AA6E4}">
                <adec:decorative xmlns:adec="http://schemas.microsoft.com/office/drawing/2017/decorative" val="1"/>
              </a:ext>
            </a:extLst>
          </p:cNvPr>
          <p:cNvGrpSpPr/>
          <p:nvPr/>
        </p:nvGrpSpPr>
        <p:grpSpPr>
          <a:xfrm>
            <a:off x="8715044" y="3829745"/>
            <a:ext cx="821187" cy="648976"/>
            <a:chOff x="0" y="0"/>
            <a:chExt cx="190640" cy="150661"/>
          </a:xfrm>
        </p:grpSpPr>
        <p:sp>
          <p:nvSpPr>
            <p:cNvPr id="20" name="Freeform 20">
              <a:extLst>
                <a:ext uri="{C183D7F6-B498-43B3-948B-1728B52AA6E4}">
                  <adec:decorative xmlns:adec="http://schemas.microsoft.com/office/drawing/2017/decorative" val="1"/>
                </a:ext>
              </a:extLst>
            </p:cNvPr>
            <p:cNvSpPr/>
            <p:nvPr/>
          </p:nvSpPr>
          <p:spPr>
            <a:xfrm>
              <a:off x="0" y="0"/>
              <a:ext cx="190640" cy="150661"/>
            </a:xfrm>
            <a:custGeom>
              <a:avLst/>
              <a:gdLst/>
              <a:ahLst/>
              <a:cxnLst/>
              <a:rect l="l" t="t" r="r" b="b"/>
              <a:pathLst>
                <a:path w="190640" h="150661">
                  <a:moveTo>
                    <a:pt x="0" y="0"/>
                  </a:moveTo>
                  <a:lnTo>
                    <a:pt x="190640" y="0"/>
                  </a:lnTo>
                  <a:lnTo>
                    <a:pt x="190640" y="150661"/>
                  </a:lnTo>
                  <a:lnTo>
                    <a:pt x="0" y="150661"/>
                  </a:lnTo>
                  <a:close/>
                </a:path>
              </a:pathLst>
            </a:custGeom>
            <a:solidFill>
              <a:srgbClr val="000000">
                <a:alpha val="0"/>
              </a:srgbClr>
            </a:solidFill>
            <a:ln w="57150" cap="sq">
              <a:solidFill>
                <a:srgbClr val="0DAC41"/>
              </a:solidFill>
              <a:prstDash val="solid"/>
              <a:miter/>
            </a:ln>
          </p:spPr>
          <p:txBody>
            <a:bodyPr/>
            <a:lstStyle/>
            <a:p>
              <a:endParaRPr lang="en-US"/>
            </a:p>
          </p:txBody>
        </p:sp>
        <p:sp>
          <p:nvSpPr>
            <p:cNvPr id="21" name="TextBox 21"/>
            <p:cNvSpPr txBox="1"/>
            <p:nvPr/>
          </p:nvSpPr>
          <p:spPr>
            <a:xfrm>
              <a:off x="0" y="-38100"/>
              <a:ext cx="190640" cy="188761"/>
            </a:xfrm>
            <a:prstGeom prst="rect">
              <a:avLst/>
            </a:prstGeom>
          </p:spPr>
          <p:txBody>
            <a:bodyPr lIns="57632" tIns="57632" rIns="57632" bIns="57632" rtlCol="0" anchor="ctr"/>
            <a:lstStyle/>
            <a:p>
              <a:pPr algn="ctr">
                <a:lnSpc>
                  <a:spcPts val="1949"/>
                </a:lnSpc>
              </a:pPr>
              <a:endParaRPr/>
            </a:p>
          </p:txBody>
        </p:sp>
      </p:grpSp>
      <p:sp>
        <p:nvSpPr>
          <p:cNvPr id="22" name="Freeform 22">
            <a:extLst>
              <a:ext uri="{C183D7F6-B498-43B3-948B-1728B52AA6E4}">
                <adec:decorative xmlns:adec="http://schemas.microsoft.com/office/drawing/2017/decorative" val="1"/>
              </a:ext>
            </a:extLst>
          </p:cNvPr>
          <p:cNvSpPr/>
          <p:nvPr/>
        </p:nvSpPr>
        <p:spPr>
          <a:xfrm>
            <a:off x="7626569" y="3627977"/>
            <a:ext cx="1052512" cy="1052512"/>
          </a:xfrm>
          <a:custGeom>
            <a:avLst/>
            <a:gdLst/>
            <a:ahLst/>
            <a:cxnLst/>
            <a:rect l="l" t="t" r="r" b="b"/>
            <a:pathLst>
              <a:path w="1052512" h="1052512">
                <a:moveTo>
                  <a:pt x="0" y="0"/>
                </a:moveTo>
                <a:lnTo>
                  <a:pt x="1052513" y="0"/>
                </a:lnTo>
                <a:lnTo>
                  <a:pt x="1052513" y="1052513"/>
                </a:lnTo>
                <a:lnTo>
                  <a:pt x="0" y="105251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3" name="Freeform 23">
            <a:extLst>
              <a:ext uri="{C183D7F6-B498-43B3-948B-1728B52AA6E4}">
                <adec:decorative xmlns:adec="http://schemas.microsoft.com/office/drawing/2017/decorative" val="1"/>
              </a:ext>
            </a:extLst>
          </p:cNvPr>
          <p:cNvSpPr/>
          <p:nvPr/>
        </p:nvSpPr>
        <p:spPr>
          <a:xfrm>
            <a:off x="15441483" y="2752455"/>
            <a:ext cx="1052512" cy="1052512"/>
          </a:xfrm>
          <a:custGeom>
            <a:avLst/>
            <a:gdLst/>
            <a:ahLst/>
            <a:cxnLst/>
            <a:rect l="l" t="t" r="r" b="b"/>
            <a:pathLst>
              <a:path w="1052512" h="1052512">
                <a:moveTo>
                  <a:pt x="0" y="0"/>
                </a:moveTo>
                <a:lnTo>
                  <a:pt x="1052513" y="0"/>
                </a:lnTo>
                <a:lnTo>
                  <a:pt x="1052513" y="1052513"/>
                </a:lnTo>
                <a:lnTo>
                  <a:pt x="0" y="105251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24" name="Freeform 24">
            <a:extLst>
              <a:ext uri="{C183D7F6-B498-43B3-948B-1728B52AA6E4}">
                <adec:decorative xmlns:adec="http://schemas.microsoft.com/office/drawing/2017/decorative" val="1"/>
              </a:ext>
            </a:extLst>
          </p:cNvPr>
          <p:cNvSpPr/>
          <p:nvPr/>
        </p:nvSpPr>
        <p:spPr>
          <a:xfrm>
            <a:off x="15441483" y="5988334"/>
            <a:ext cx="1052512" cy="1052512"/>
          </a:xfrm>
          <a:custGeom>
            <a:avLst/>
            <a:gdLst/>
            <a:ahLst/>
            <a:cxnLst/>
            <a:rect l="l" t="t" r="r" b="b"/>
            <a:pathLst>
              <a:path w="1052512" h="1052512">
                <a:moveTo>
                  <a:pt x="0" y="0"/>
                </a:moveTo>
                <a:lnTo>
                  <a:pt x="1052513" y="0"/>
                </a:lnTo>
                <a:lnTo>
                  <a:pt x="1052513" y="1052513"/>
                </a:lnTo>
                <a:lnTo>
                  <a:pt x="0" y="105251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grpSp>
        <p:nvGrpSpPr>
          <p:cNvPr id="26" name="Group 26">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27" name="Freeform 27">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28" name="Freeform 28">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29" name="TextBox 29"/>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6" action="ppaction://hlinksldjump">
                    <a:extLst>
                      <a:ext uri="{A12FA001-AC4F-418D-AE19-62706E023703}">
                        <ahyp:hlinkClr xmlns:ahyp="http://schemas.microsoft.com/office/drawing/2018/hyperlinkcolor" val="tx"/>
                      </a:ext>
                    </a:extLst>
                  </a:hlinkClick>
                </a:rPr>
                <a:t>Step 1</a:t>
              </a:r>
            </a:p>
          </p:txBody>
        </p:sp>
        <p:sp>
          <p:nvSpPr>
            <p:cNvPr id="30" name="Freeform 30">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31" name="Freeform 31">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32" name="TextBox 32"/>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7" action="ppaction://hlinksldjump"/>
                </a:rPr>
                <a:t>Step 2</a:t>
              </a:r>
            </a:p>
          </p:txBody>
        </p:sp>
        <p:sp>
          <p:nvSpPr>
            <p:cNvPr id="33" name="Freeform 33">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34" name="Freeform 34">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35" name="TextBox 35"/>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8" action="ppaction://hlinksldjump"/>
                </a:rPr>
                <a:t>Step 3</a:t>
              </a:r>
            </a:p>
          </p:txBody>
        </p:sp>
        <p:sp>
          <p:nvSpPr>
            <p:cNvPr id="36" name="Freeform 36">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37" name="Freeform 37">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38" name="TextBox 38"/>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9" action="ppaction://hlinksldjump"/>
                </a:rPr>
                <a:t>Step 4</a:t>
              </a:r>
            </a:p>
          </p:txBody>
        </p:sp>
        <p:sp>
          <p:nvSpPr>
            <p:cNvPr id="39" name="Freeform 39">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40" name="Freeform 40">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41" name="TextBox 41"/>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0" action="ppaction://hlinksldjump"/>
                </a:rPr>
                <a:t>Step 5</a:t>
              </a:r>
            </a:p>
          </p:txBody>
        </p:sp>
      </p:grpSp>
      <p:sp>
        <p:nvSpPr>
          <p:cNvPr id="44" name="Freeform 18">
            <a:extLst>
              <a:ext uri="{FF2B5EF4-FFF2-40B4-BE49-F238E27FC236}">
                <a16:creationId xmlns:a16="http://schemas.microsoft.com/office/drawing/2014/main" id="{2B38EF91-E7BF-BC51-F7EE-C90C6E1FB7EC}"/>
              </a:ext>
              <a:ext uri="{C183D7F6-B498-43B3-948B-1728B52AA6E4}">
                <adec:decorative xmlns:adec="http://schemas.microsoft.com/office/drawing/2017/decorative" val="1"/>
              </a:ext>
            </a:extLst>
          </p:cNvPr>
          <p:cNvSpPr/>
          <p:nvPr/>
        </p:nvSpPr>
        <p:spPr>
          <a:xfrm rot="2375882">
            <a:off x="5088699" y="9460978"/>
            <a:ext cx="505582" cy="650267"/>
          </a:xfrm>
          <a:custGeom>
            <a:avLst/>
            <a:gdLst/>
            <a:ahLst/>
            <a:cxnLst/>
            <a:rect l="l" t="t" r="r" b="b"/>
            <a:pathLst>
              <a:path w="505582" h="650267">
                <a:moveTo>
                  <a:pt x="0" y="0"/>
                </a:moveTo>
                <a:lnTo>
                  <a:pt x="505583" y="0"/>
                </a:lnTo>
                <a:lnTo>
                  <a:pt x="505583" y="650266"/>
                </a:lnTo>
                <a:lnTo>
                  <a:pt x="0" y="650266"/>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US"/>
          </a:p>
        </p:txBody>
      </p:sp>
      <p:sp>
        <p:nvSpPr>
          <p:cNvPr id="45" name="Freeform 19">
            <a:extLst>
              <a:ext uri="{FF2B5EF4-FFF2-40B4-BE49-F238E27FC236}">
                <a16:creationId xmlns:a16="http://schemas.microsoft.com/office/drawing/2014/main" id="{A25A1D92-995B-F5AF-E5D4-F595DD0A5E61}"/>
              </a:ext>
              <a:ext uri="{C183D7F6-B498-43B3-948B-1728B52AA6E4}">
                <adec:decorative xmlns:adec="http://schemas.microsoft.com/office/drawing/2017/decorative" val="1"/>
              </a:ext>
            </a:extLst>
          </p:cNvPr>
          <p:cNvSpPr/>
          <p:nvPr/>
        </p:nvSpPr>
        <p:spPr>
          <a:xfrm>
            <a:off x="5251678" y="9597366"/>
            <a:ext cx="232054" cy="348299"/>
          </a:xfrm>
          <a:custGeom>
            <a:avLst/>
            <a:gdLst/>
            <a:ahLst/>
            <a:cxnLst/>
            <a:rect l="l" t="t" r="r" b="b"/>
            <a:pathLst>
              <a:path w="232054" h="348299">
                <a:moveTo>
                  <a:pt x="0" y="0"/>
                </a:moveTo>
                <a:lnTo>
                  <a:pt x="232054" y="0"/>
                </a:lnTo>
                <a:lnTo>
                  <a:pt x="232054" y="348298"/>
                </a:lnTo>
                <a:lnTo>
                  <a:pt x="0" y="348298"/>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54BC"/>
        </a:solidFill>
        <a:effectLst/>
      </p:bgPr>
    </p:bg>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190480"/>
          </a:xfrm>
          <a:custGeom>
            <a:avLst/>
            <a:gdLst/>
            <a:ahLst/>
            <a:cxnLst/>
            <a:rect l="l" t="t" r="r" b="b"/>
            <a:pathLst>
              <a:path w="18288000" h="10190480">
                <a:moveTo>
                  <a:pt x="0" y="0"/>
                </a:moveTo>
                <a:lnTo>
                  <a:pt x="18288000" y="0"/>
                </a:lnTo>
                <a:lnTo>
                  <a:pt x="18288000" y="10190480"/>
                </a:lnTo>
                <a:lnTo>
                  <a:pt x="0" y="10190480"/>
                </a:lnTo>
                <a:lnTo>
                  <a:pt x="0" y="0"/>
                </a:lnTo>
                <a:close/>
              </a:path>
            </a:pathLst>
          </a:custGeom>
          <a:blipFill>
            <a:blip r:embed="rId3"/>
            <a:stretch>
              <a:fillRect t="-26271" b="-26271"/>
            </a:stretch>
          </a:blipFill>
        </p:spPr>
        <p:txBody>
          <a:bodyPr/>
          <a:lstStyle/>
          <a:p>
            <a:endParaRPr lang="en-US"/>
          </a:p>
        </p:txBody>
      </p:sp>
      <p:grpSp>
        <p:nvGrpSpPr>
          <p:cNvPr id="32" name="Group 32">
            <a:extLst>
              <a:ext uri="{C183D7F6-B498-43B3-948B-1728B52AA6E4}">
                <adec:decorative xmlns:adec="http://schemas.microsoft.com/office/drawing/2017/decorative" val="1"/>
              </a:ext>
            </a:extLst>
          </p:cNvPr>
          <p:cNvGrpSpPr/>
          <p:nvPr/>
        </p:nvGrpSpPr>
        <p:grpSpPr>
          <a:xfrm>
            <a:off x="1022965" y="2188965"/>
            <a:ext cx="7401434" cy="1174188"/>
            <a:chOff x="0" y="0"/>
            <a:chExt cx="1947661" cy="308983"/>
          </a:xfrm>
        </p:grpSpPr>
        <p:sp>
          <p:nvSpPr>
            <p:cNvPr id="33" name="Freeform 33"/>
            <p:cNvSpPr/>
            <p:nvPr/>
          </p:nvSpPr>
          <p:spPr>
            <a:xfrm>
              <a:off x="0" y="0"/>
              <a:ext cx="1947661" cy="308983"/>
            </a:xfrm>
            <a:custGeom>
              <a:avLst/>
              <a:gdLst/>
              <a:ahLst/>
              <a:cxnLst/>
              <a:rect l="l" t="t" r="r" b="b"/>
              <a:pathLst>
                <a:path w="1947661" h="308983">
                  <a:moveTo>
                    <a:pt x="36610" y="0"/>
                  </a:moveTo>
                  <a:lnTo>
                    <a:pt x="1911051" y="0"/>
                  </a:lnTo>
                  <a:cubicBezTo>
                    <a:pt x="1931270" y="0"/>
                    <a:pt x="1947661" y="16391"/>
                    <a:pt x="1947661" y="36610"/>
                  </a:cubicBezTo>
                  <a:lnTo>
                    <a:pt x="1947661" y="272373"/>
                  </a:lnTo>
                  <a:cubicBezTo>
                    <a:pt x="1947661" y="292593"/>
                    <a:pt x="1931270" y="308983"/>
                    <a:pt x="1911051" y="308983"/>
                  </a:cubicBezTo>
                  <a:lnTo>
                    <a:pt x="36610" y="308983"/>
                  </a:lnTo>
                  <a:cubicBezTo>
                    <a:pt x="26900" y="308983"/>
                    <a:pt x="17589" y="305126"/>
                    <a:pt x="10723" y="298261"/>
                  </a:cubicBezTo>
                  <a:cubicBezTo>
                    <a:pt x="3857" y="291395"/>
                    <a:pt x="0" y="282083"/>
                    <a:pt x="0" y="272373"/>
                  </a:cubicBezTo>
                  <a:lnTo>
                    <a:pt x="0" y="36610"/>
                  </a:lnTo>
                  <a:cubicBezTo>
                    <a:pt x="0" y="16391"/>
                    <a:pt x="16391" y="0"/>
                    <a:pt x="36610" y="0"/>
                  </a:cubicBezTo>
                  <a:close/>
                </a:path>
              </a:pathLst>
            </a:custGeom>
            <a:solidFill>
              <a:srgbClr val="0E387C"/>
            </a:solidFill>
          </p:spPr>
          <p:txBody>
            <a:bodyPr/>
            <a:lstStyle/>
            <a:p>
              <a:endParaRPr lang="en-US"/>
            </a:p>
          </p:txBody>
        </p:sp>
        <p:sp>
          <p:nvSpPr>
            <p:cNvPr id="34" name="TextBox 34"/>
            <p:cNvSpPr txBox="1"/>
            <p:nvPr/>
          </p:nvSpPr>
          <p:spPr>
            <a:xfrm>
              <a:off x="0" y="-28575"/>
              <a:ext cx="1947661" cy="337558"/>
            </a:xfrm>
            <a:prstGeom prst="rect">
              <a:avLst/>
            </a:prstGeom>
          </p:spPr>
          <p:txBody>
            <a:bodyPr lIns="50800" tIns="50800" rIns="50800" bIns="50800" rtlCol="0" anchor="ctr"/>
            <a:lstStyle/>
            <a:p>
              <a:pPr algn="ctr">
                <a:lnSpc>
                  <a:spcPts val="1960"/>
                </a:lnSpc>
              </a:pPr>
              <a:endParaRPr/>
            </a:p>
          </p:txBody>
        </p:sp>
      </p:grpSp>
      <p:grpSp>
        <p:nvGrpSpPr>
          <p:cNvPr id="3" name="Group 3">
            <a:extLst>
              <a:ext uri="{C183D7F6-B498-43B3-948B-1728B52AA6E4}">
                <adec:decorative xmlns:adec="http://schemas.microsoft.com/office/drawing/2017/decorative" val="1"/>
              </a:ext>
            </a:extLst>
          </p:cNvPr>
          <p:cNvGrpSpPr/>
          <p:nvPr/>
        </p:nvGrpSpPr>
        <p:grpSpPr>
          <a:xfrm>
            <a:off x="9157698" y="643164"/>
            <a:ext cx="8943523" cy="9407235"/>
            <a:chOff x="0" y="0"/>
            <a:chExt cx="2355496" cy="2477626"/>
          </a:xfrm>
        </p:grpSpPr>
        <p:sp>
          <p:nvSpPr>
            <p:cNvPr id="4" name="Freeform 4">
              <a:extLst>
                <a:ext uri="{C183D7F6-B498-43B3-948B-1728B52AA6E4}">
                  <adec:decorative xmlns:adec="http://schemas.microsoft.com/office/drawing/2017/decorative" val="1"/>
                </a:ext>
              </a:extLst>
            </p:cNvPr>
            <p:cNvSpPr/>
            <p:nvPr/>
          </p:nvSpPr>
          <p:spPr>
            <a:xfrm>
              <a:off x="0" y="0"/>
              <a:ext cx="2355496" cy="2477626"/>
            </a:xfrm>
            <a:custGeom>
              <a:avLst/>
              <a:gdLst/>
              <a:ahLst/>
              <a:cxnLst/>
              <a:rect l="l" t="t" r="r" b="b"/>
              <a:pathLst>
                <a:path w="2355496" h="2477626">
                  <a:moveTo>
                    <a:pt x="0" y="0"/>
                  </a:moveTo>
                  <a:lnTo>
                    <a:pt x="2355496" y="0"/>
                  </a:lnTo>
                  <a:lnTo>
                    <a:pt x="2355496" y="2477626"/>
                  </a:lnTo>
                  <a:lnTo>
                    <a:pt x="0" y="2477626"/>
                  </a:lnTo>
                  <a:close/>
                </a:path>
              </a:pathLst>
            </a:custGeom>
            <a:solidFill>
              <a:srgbClr val="0054BC"/>
            </a:solidFill>
          </p:spPr>
          <p:txBody>
            <a:bodyPr/>
            <a:lstStyle/>
            <a:p>
              <a:endParaRPr lang="en-US"/>
            </a:p>
          </p:txBody>
        </p:sp>
        <p:sp>
          <p:nvSpPr>
            <p:cNvPr id="5" name="TextBox 5"/>
            <p:cNvSpPr txBox="1"/>
            <p:nvPr/>
          </p:nvSpPr>
          <p:spPr>
            <a:xfrm>
              <a:off x="0" y="-28575"/>
              <a:ext cx="2355496" cy="2506201"/>
            </a:xfrm>
            <a:prstGeom prst="rect">
              <a:avLst/>
            </a:prstGeom>
          </p:spPr>
          <p:txBody>
            <a:bodyPr lIns="50800" tIns="50800" rIns="50800" bIns="50800" rtlCol="0" anchor="ctr"/>
            <a:lstStyle/>
            <a:p>
              <a:pPr algn="ctr">
                <a:lnSpc>
                  <a:spcPts val="1960"/>
                </a:lnSpc>
              </a:pPr>
              <a:endParaRPr/>
            </a:p>
          </p:txBody>
        </p:sp>
      </p:grpSp>
      <p:sp>
        <p:nvSpPr>
          <p:cNvPr id="38" name="TextBox 38"/>
          <p:cNvSpPr txBox="1">
            <a:spLocks noGrp="1"/>
          </p:cNvSpPr>
          <p:nvPr>
            <p:ph type="title" idx="4294967295"/>
          </p:nvPr>
        </p:nvSpPr>
        <p:spPr>
          <a:xfrm>
            <a:off x="947510" y="663143"/>
            <a:ext cx="8037667" cy="138430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Try Learning Modules - </a:t>
            </a:r>
          </a:p>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1" u="none" strike="noStrike" kern="1200" cap="none" spc="63" normalizeH="0" baseline="0" noProof="0" dirty="0">
                <a:ln>
                  <a:noFill/>
                </a:ln>
                <a:solidFill>
                  <a:srgbClr val="FFFFFF"/>
                </a:solidFill>
                <a:effectLst/>
                <a:uLnTx/>
                <a:uFillTx/>
                <a:latin typeface="Inter Bold Italics"/>
                <a:ea typeface="Inter Bold Italics"/>
                <a:cs typeface="Inter Bold Italics"/>
                <a:sym typeface="Inter Bold Italics"/>
              </a:rPr>
              <a:t>Your Students Will Thank You!</a:t>
            </a:r>
          </a:p>
        </p:txBody>
      </p:sp>
      <p:sp>
        <p:nvSpPr>
          <p:cNvPr id="37" name="TextBox 37"/>
          <p:cNvSpPr txBox="1"/>
          <p:nvPr/>
        </p:nvSpPr>
        <p:spPr>
          <a:xfrm>
            <a:off x="2697532" y="2423247"/>
            <a:ext cx="2779261" cy="373051"/>
          </a:xfrm>
          <a:prstGeom prst="rect">
            <a:avLst/>
          </a:prstGeom>
        </p:spPr>
        <p:txBody>
          <a:bodyPr lIns="0" tIns="0" rIns="0" bIns="0" rtlCol="0" anchor="t">
            <a:spAutoFit/>
          </a:bodyPr>
          <a:lstStyle/>
          <a:p>
            <a:pPr algn="l">
              <a:lnSpc>
                <a:spcPts val="3082"/>
              </a:lnSpc>
              <a:spcBef>
                <a:spcPct val="0"/>
              </a:spcBef>
            </a:pPr>
            <a:r>
              <a:rPr lang="en-US" sz="2201" b="1" spc="-28">
                <a:solidFill>
                  <a:srgbClr val="FFFFFF"/>
                </a:solidFill>
                <a:latin typeface="Inter Bold"/>
                <a:ea typeface="Inter Bold"/>
                <a:cs typeface="Inter Bold"/>
                <a:sym typeface="Inter Bold"/>
              </a:rPr>
              <a:t>Select the icon</a:t>
            </a:r>
          </a:p>
        </p:txBody>
      </p:sp>
      <p:sp>
        <p:nvSpPr>
          <p:cNvPr id="36" name="TextBox 36"/>
          <p:cNvSpPr txBox="1"/>
          <p:nvPr/>
        </p:nvSpPr>
        <p:spPr>
          <a:xfrm>
            <a:off x="2697532" y="2768522"/>
            <a:ext cx="3861252" cy="322311"/>
          </a:xfrm>
          <a:prstGeom prst="rect">
            <a:avLst/>
          </a:prstGeom>
        </p:spPr>
        <p:txBody>
          <a:bodyPr lIns="0" tIns="0" rIns="0" bIns="0" rtlCol="0" anchor="t">
            <a:spAutoFit/>
          </a:bodyPr>
          <a:lstStyle/>
          <a:p>
            <a:pPr algn="just">
              <a:lnSpc>
                <a:spcPts val="2666"/>
              </a:lnSpc>
              <a:spcBef>
                <a:spcPct val="0"/>
              </a:spcBef>
            </a:pPr>
            <a:r>
              <a:rPr lang="en-US" sz="1904" spc="-24">
                <a:solidFill>
                  <a:srgbClr val="FFFFFF"/>
                </a:solidFill>
                <a:latin typeface="Inter"/>
                <a:ea typeface="Inter"/>
                <a:cs typeface="Inter"/>
                <a:sym typeface="Inter"/>
              </a:rPr>
              <a:t>to see learning modules in action!</a:t>
            </a:r>
          </a:p>
        </p:txBody>
      </p:sp>
      <p:sp>
        <p:nvSpPr>
          <p:cNvPr id="35" name="Freeform 35" descr="Play Video Icon">
            <a:hlinkClick r:id="rId4" tooltip="https://vimeo.com/940953580?share=copy"/>
          </p:cNvPr>
          <p:cNvSpPr/>
          <p:nvPr/>
        </p:nvSpPr>
        <p:spPr>
          <a:xfrm>
            <a:off x="1456404" y="2337479"/>
            <a:ext cx="1044052" cy="967053"/>
          </a:xfrm>
          <a:custGeom>
            <a:avLst/>
            <a:gdLst/>
            <a:ahLst/>
            <a:cxnLst/>
            <a:rect l="l" t="t" r="r" b="b"/>
            <a:pathLst>
              <a:path w="1044052" h="967053">
                <a:moveTo>
                  <a:pt x="0" y="0"/>
                </a:moveTo>
                <a:lnTo>
                  <a:pt x="1044051" y="0"/>
                </a:lnTo>
                <a:lnTo>
                  <a:pt x="1044051" y="967053"/>
                </a:lnTo>
                <a:lnTo>
                  <a:pt x="0" y="96705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6" name="Freeform 6" descr="A screenshot of a course in student preview mode.  There is a folder of course resources and then a learning module with subfolders.  When you open a subfolder it showcases how students can use the next and previous navigation."/>
          <p:cNvSpPr/>
          <p:nvPr/>
        </p:nvSpPr>
        <p:spPr>
          <a:xfrm>
            <a:off x="9256632" y="1422528"/>
            <a:ext cx="8745654" cy="8562297"/>
          </a:xfrm>
          <a:custGeom>
            <a:avLst/>
            <a:gdLst/>
            <a:ahLst/>
            <a:cxnLst/>
            <a:rect l="l" t="t" r="r" b="b"/>
            <a:pathLst>
              <a:path w="8745654" h="8562297">
                <a:moveTo>
                  <a:pt x="0" y="0"/>
                </a:moveTo>
                <a:lnTo>
                  <a:pt x="8745654" y="0"/>
                </a:lnTo>
                <a:lnTo>
                  <a:pt x="8745654" y="8562297"/>
                </a:lnTo>
                <a:lnTo>
                  <a:pt x="0" y="8562297"/>
                </a:lnTo>
                <a:lnTo>
                  <a:pt x="0" y="0"/>
                </a:lnTo>
                <a:close/>
              </a:path>
            </a:pathLst>
          </a:custGeom>
          <a:blipFill>
            <a:blip r:embed="rId7"/>
            <a:stretch>
              <a:fillRect r="-97098" b="-2484"/>
            </a:stretch>
          </a:blipFill>
        </p:spPr>
        <p:txBody>
          <a:bodyPr/>
          <a:lstStyle/>
          <a:p>
            <a:endParaRPr lang="en-US"/>
          </a:p>
        </p:txBody>
      </p:sp>
      <p:sp>
        <p:nvSpPr>
          <p:cNvPr id="7" name="Freeform 7">
            <a:extLst>
              <a:ext uri="{C183D7F6-B498-43B3-948B-1728B52AA6E4}">
                <adec:decorative xmlns:adec="http://schemas.microsoft.com/office/drawing/2017/decorative" val="1"/>
              </a:ext>
            </a:extLst>
          </p:cNvPr>
          <p:cNvSpPr/>
          <p:nvPr/>
        </p:nvSpPr>
        <p:spPr>
          <a:xfrm>
            <a:off x="8860499" y="3607085"/>
            <a:ext cx="1052512" cy="1052512"/>
          </a:xfrm>
          <a:custGeom>
            <a:avLst/>
            <a:gdLst/>
            <a:ahLst/>
            <a:cxnLst/>
            <a:rect l="l" t="t" r="r" b="b"/>
            <a:pathLst>
              <a:path w="1052512" h="1052512">
                <a:moveTo>
                  <a:pt x="0" y="0"/>
                </a:moveTo>
                <a:lnTo>
                  <a:pt x="1052513" y="0"/>
                </a:lnTo>
                <a:lnTo>
                  <a:pt x="1052513" y="1052513"/>
                </a:lnTo>
                <a:lnTo>
                  <a:pt x="0" y="1052513"/>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8" name="Freeform 8">
            <a:extLst>
              <a:ext uri="{C183D7F6-B498-43B3-948B-1728B52AA6E4}">
                <adec:decorative xmlns:adec="http://schemas.microsoft.com/office/drawing/2017/decorative" val="1"/>
              </a:ext>
            </a:extLst>
          </p:cNvPr>
          <p:cNvSpPr/>
          <p:nvPr/>
        </p:nvSpPr>
        <p:spPr>
          <a:xfrm>
            <a:off x="9386756" y="8282794"/>
            <a:ext cx="1052512" cy="1052512"/>
          </a:xfrm>
          <a:custGeom>
            <a:avLst/>
            <a:gdLst/>
            <a:ahLst/>
            <a:cxnLst/>
            <a:rect l="l" t="t" r="r" b="b"/>
            <a:pathLst>
              <a:path w="1052512" h="1052512">
                <a:moveTo>
                  <a:pt x="0" y="0"/>
                </a:moveTo>
                <a:lnTo>
                  <a:pt x="1052512" y="0"/>
                </a:lnTo>
                <a:lnTo>
                  <a:pt x="1052512" y="1052513"/>
                </a:lnTo>
                <a:lnTo>
                  <a:pt x="0" y="1052513"/>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18" name="Freeform 18">
            <a:extLst>
              <a:ext uri="{C183D7F6-B498-43B3-948B-1728B52AA6E4}">
                <adec:decorative xmlns:adec="http://schemas.microsoft.com/office/drawing/2017/decorative" val="1"/>
              </a:ext>
            </a:extLst>
          </p:cNvPr>
          <p:cNvSpPr/>
          <p:nvPr/>
        </p:nvSpPr>
        <p:spPr>
          <a:xfrm>
            <a:off x="9256632" y="739343"/>
            <a:ext cx="8745654" cy="683186"/>
          </a:xfrm>
          <a:custGeom>
            <a:avLst/>
            <a:gdLst/>
            <a:ahLst/>
            <a:cxnLst/>
            <a:rect l="l" t="t" r="r" b="b"/>
            <a:pathLst>
              <a:path w="8745654" h="683186">
                <a:moveTo>
                  <a:pt x="0" y="0"/>
                </a:moveTo>
                <a:lnTo>
                  <a:pt x="8745654" y="0"/>
                </a:lnTo>
                <a:lnTo>
                  <a:pt x="8745654" y="683185"/>
                </a:lnTo>
                <a:lnTo>
                  <a:pt x="0" y="683185"/>
                </a:lnTo>
                <a:lnTo>
                  <a:pt x="0" y="0"/>
                </a:lnTo>
                <a:close/>
              </a:path>
            </a:pathLst>
          </a:custGeom>
          <a:blipFill>
            <a:blip r:embed="rId12"/>
            <a:stretch>
              <a:fillRect t="-7825" b="-7825"/>
            </a:stretch>
          </a:blipFill>
        </p:spPr>
        <p:txBody>
          <a:bodyPr/>
          <a:lstStyle/>
          <a:p>
            <a:endParaRPr lang="en-US"/>
          </a:p>
        </p:txBody>
      </p:sp>
      <p:sp>
        <p:nvSpPr>
          <p:cNvPr id="19" name="Freeform 19">
            <a:extLst>
              <a:ext uri="{C183D7F6-B498-43B3-948B-1728B52AA6E4}">
                <adec:decorative xmlns:adec="http://schemas.microsoft.com/office/drawing/2017/decorative" val="1"/>
              </a:ext>
            </a:extLst>
          </p:cNvPr>
          <p:cNvSpPr/>
          <p:nvPr/>
        </p:nvSpPr>
        <p:spPr>
          <a:xfrm>
            <a:off x="8730376" y="1897242"/>
            <a:ext cx="1052512" cy="1052512"/>
          </a:xfrm>
          <a:custGeom>
            <a:avLst/>
            <a:gdLst/>
            <a:ahLst/>
            <a:cxnLst/>
            <a:rect l="l" t="t" r="r" b="b"/>
            <a:pathLst>
              <a:path w="1052512" h="1052512">
                <a:moveTo>
                  <a:pt x="0" y="0"/>
                </a:moveTo>
                <a:lnTo>
                  <a:pt x="1052512" y="0"/>
                </a:lnTo>
                <a:lnTo>
                  <a:pt x="1052512" y="1052512"/>
                </a:lnTo>
                <a:lnTo>
                  <a:pt x="0" y="1052512"/>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grpSp>
        <p:nvGrpSpPr>
          <p:cNvPr id="20" name="Group 20">
            <a:extLst>
              <a:ext uri="{C183D7F6-B498-43B3-948B-1728B52AA6E4}">
                <adec:decorative xmlns:adec="http://schemas.microsoft.com/office/drawing/2017/decorative" val="1"/>
              </a:ext>
            </a:extLst>
          </p:cNvPr>
          <p:cNvGrpSpPr/>
          <p:nvPr/>
        </p:nvGrpSpPr>
        <p:grpSpPr>
          <a:xfrm>
            <a:off x="1022965" y="3448447"/>
            <a:ext cx="7401434" cy="6536378"/>
            <a:chOff x="0" y="0"/>
            <a:chExt cx="1949349" cy="1721515"/>
          </a:xfrm>
        </p:grpSpPr>
        <p:sp>
          <p:nvSpPr>
            <p:cNvPr id="21" name="Freeform 21">
              <a:extLst>
                <a:ext uri="{C183D7F6-B498-43B3-948B-1728B52AA6E4}">
                  <adec:decorative xmlns:adec="http://schemas.microsoft.com/office/drawing/2017/decorative" val="1"/>
                </a:ext>
              </a:extLst>
            </p:cNvPr>
            <p:cNvSpPr/>
            <p:nvPr/>
          </p:nvSpPr>
          <p:spPr>
            <a:xfrm>
              <a:off x="0" y="0"/>
              <a:ext cx="1949349" cy="1721515"/>
            </a:xfrm>
            <a:custGeom>
              <a:avLst/>
              <a:gdLst/>
              <a:ahLst/>
              <a:cxnLst/>
              <a:rect l="l" t="t" r="r" b="b"/>
              <a:pathLst>
                <a:path w="1949349" h="1721515">
                  <a:moveTo>
                    <a:pt x="0" y="0"/>
                  </a:moveTo>
                  <a:lnTo>
                    <a:pt x="1949349" y="0"/>
                  </a:lnTo>
                  <a:lnTo>
                    <a:pt x="1949349" y="1721515"/>
                  </a:lnTo>
                  <a:lnTo>
                    <a:pt x="0" y="1721515"/>
                  </a:lnTo>
                  <a:close/>
                </a:path>
              </a:pathLst>
            </a:custGeom>
            <a:solidFill>
              <a:srgbClr val="FFFFFF"/>
            </a:solidFill>
          </p:spPr>
          <p:txBody>
            <a:bodyPr/>
            <a:lstStyle/>
            <a:p>
              <a:endParaRPr lang="en-US"/>
            </a:p>
          </p:txBody>
        </p:sp>
        <p:sp>
          <p:nvSpPr>
            <p:cNvPr id="22" name="TextBox 22"/>
            <p:cNvSpPr txBox="1"/>
            <p:nvPr/>
          </p:nvSpPr>
          <p:spPr>
            <a:xfrm>
              <a:off x="0" y="-28575"/>
              <a:ext cx="1949349" cy="1750090"/>
            </a:xfrm>
            <a:prstGeom prst="rect">
              <a:avLst/>
            </a:prstGeom>
          </p:spPr>
          <p:txBody>
            <a:bodyPr lIns="50800" tIns="50800" rIns="50800" bIns="50800" rtlCol="0" anchor="ctr"/>
            <a:lstStyle/>
            <a:p>
              <a:pPr algn="ctr">
                <a:lnSpc>
                  <a:spcPts val="1960"/>
                </a:lnSpc>
              </a:pPr>
              <a:endParaRPr/>
            </a:p>
          </p:txBody>
        </p:sp>
      </p:grpSp>
      <p:sp>
        <p:nvSpPr>
          <p:cNvPr id="29" name="TextBox 29"/>
          <p:cNvSpPr txBox="1"/>
          <p:nvPr/>
        </p:nvSpPr>
        <p:spPr>
          <a:xfrm>
            <a:off x="2135594" y="3735048"/>
            <a:ext cx="5875849" cy="306705"/>
          </a:xfrm>
          <a:prstGeom prst="rect">
            <a:avLst/>
          </a:prstGeom>
        </p:spPr>
        <p:txBody>
          <a:bodyPr lIns="0" tIns="0" rIns="0" bIns="0" rtlCol="0" anchor="t">
            <a:spAutoFit/>
          </a:bodyPr>
          <a:lstStyle/>
          <a:p>
            <a:pPr algn="l">
              <a:lnSpc>
                <a:spcPts val="2519"/>
              </a:lnSpc>
              <a:spcBef>
                <a:spcPct val="0"/>
              </a:spcBef>
            </a:pPr>
            <a:r>
              <a:rPr lang="en-US" sz="1799" b="1" spc="-23">
                <a:solidFill>
                  <a:srgbClr val="0E387C"/>
                </a:solidFill>
                <a:latin typeface="Inter Bold"/>
                <a:ea typeface="Inter Bold"/>
                <a:cs typeface="Inter Bold"/>
                <a:sym typeface="Inter Bold"/>
              </a:rPr>
              <a:t>The case for learning modules</a:t>
            </a:r>
          </a:p>
        </p:txBody>
      </p:sp>
      <p:sp>
        <p:nvSpPr>
          <p:cNvPr id="30" name="TextBox 30"/>
          <p:cNvSpPr txBox="1"/>
          <p:nvPr/>
        </p:nvSpPr>
        <p:spPr>
          <a:xfrm>
            <a:off x="2135594" y="4093107"/>
            <a:ext cx="6109968" cy="1333500"/>
          </a:xfrm>
          <a:prstGeom prst="rect">
            <a:avLst/>
          </a:prstGeom>
        </p:spPr>
        <p:txBody>
          <a:bodyPr lIns="0" tIns="0" rIns="0" bIns="0" rtlCol="0" anchor="t">
            <a:spAutoFit/>
          </a:bodyPr>
          <a:lstStyle/>
          <a:p>
            <a:pPr algn="just">
              <a:lnSpc>
                <a:spcPts val="2160"/>
              </a:lnSpc>
            </a:pPr>
            <a:r>
              <a:rPr lang="en-US" sz="1800" spc="-23">
                <a:solidFill>
                  <a:srgbClr val="000000"/>
                </a:solidFill>
                <a:latin typeface="Inter"/>
                <a:ea typeface="Inter"/>
                <a:cs typeface="Inter"/>
                <a:sym typeface="Inter"/>
              </a:rPr>
              <a:t>Learning modules are versatile containers that structure related content and activities in a clear, sequential order, enhancing comprehension and engagement. Learning Modules ensure that each concept is presented sequentially for optimal understanding and retention.</a:t>
            </a:r>
          </a:p>
        </p:txBody>
      </p:sp>
      <p:sp>
        <p:nvSpPr>
          <p:cNvPr id="26" name="TextBox 26"/>
          <p:cNvSpPr txBox="1"/>
          <p:nvPr/>
        </p:nvSpPr>
        <p:spPr>
          <a:xfrm>
            <a:off x="2135594" y="5698585"/>
            <a:ext cx="5875849" cy="306705"/>
          </a:xfrm>
          <a:prstGeom prst="rect">
            <a:avLst/>
          </a:prstGeom>
        </p:spPr>
        <p:txBody>
          <a:bodyPr lIns="0" tIns="0" rIns="0" bIns="0" rtlCol="0" anchor="t">
            <a:spAutoFit/>
          </a:bodyPr>
          <a:lstStyle/>
          <a:p>
            <a:pPr algn="l">
              <a:lnSpc>
                <a:spcPts val="2519"/>
              </a:lnSpc>
              <a:spcBef>
                <a:spcPct val="0"/>
              </a:spcBef>
            </a:pPr>
            <a:r>
              <a:rPr lang="en-US" sz="1799" b="1" spc="-23">
                <a:solidFill>
                  <a:srgbClr val="0E387C"/>
                </a:solidFill>
                <a:latin typeface="Inter Bold"/>
                <a:ea typeface="Inter Bold"/>
                <a:cs typeface="Inter Bold"/>
                <a:sym typeface="Inter Bold"/>
              </a:rPr>
              <a:t>Seamlessly navigate through lessons</a:t>
            </a:r>
          </a:p>
        </p:txBody>
      </p:sp>
      <p:sp>
        <p:nvSpPr>
          <p:cNvPr id="27" name="TextBox 27"/>
          <p:cNvSpPr txBox="1"/>
          <p:nvPr/>
        </p:nvSpPr>
        <p:spPr>
          <a:xfrm>
            <a:off x="2135594" y="6056644"/>
            <a:ext cx="6109968" cy="1600168"/>
          </a:xfrm>
          <a:prstGeom prst="rect">
            <a:avLst/>
          </a:prstGeom>
        </p:spPr>
        <p:txBody>
          <a:bodyPr lIns="0" tIns="0" rIns="0" bIns="0" rtlCol="0" anchor="t">
            <a:spAutoFit/>
          </a:bodyPr>
          <a:lstStyle/>
          <a:p>
            <a:pPr algn="just">
              <a:lnSpc>
                <a:spcPts val="2160"/>
              </a:lnSpc>
            </a:pPr>
            <a:r>
              <a:rPr lang="en-US" sz="1800" spc="-23">
                <a:solidFill>
                  <a:srgbClr val="000000"/>
                </a:solidFill>
                <a:latin typeface="Inter"/>
                <a:ea typeface="Inter"/>
                <a:cs typeface="Inter"/>
                <a:sym typeface="Inter"/>
              </a:rPr>
              <a:t>Rather than selecting into then closing out of items to move through a lesson, Learning Modules support a progressive learning flow, allowing students to move seamlessly through lessons and course materials with next and previous buttons. This even works for folders inside a module!</a:t>
            </a:r>
          </a:p>
        </p:txBody>
      </p:sp>
      <p:sp>
        <p:nvSpPr>
          <p:cNvPr id="23" name="TextBox 23"/>
          <p:cNvSpPr txBox="1"/>
          <p:nvPr/>
        </p:nvSpPr>
        <p:spPr>
          <a:xfrm>
            <a:off x="2135594" y="7923947"/>
            <a:ext cx="5255428" cy="306323"/>
          </a:xfrm>
          <a:prstGeom prst="rect">
            <a:avLst/>
          </a:prstGeom>
        </p:spPr>
        <p:txBody>
          <a:bodyPr lIns="0" tIns="0" rIns="0" bIns="0" rtlCol="0" anchor="t">
            <a:spAutoFit/>
          </a:bodyPr>
          <a:lstStyle/>
          <a:p>
            <a:pPr algn="l">
              <a:lnSpc>
                <a:spcPts val="2592"/>
              </a:lnSpc>
            </a:pPr>
            <a:r>
              <a:rPr lang="en-US" sz="1795" b="1" spc="-23">
                <a:solidFill>
                  <a:srgbClr val="0E387C"/>
                </a:solidFill>
                <a:latin typeface="Inter Bold"/>
                <a:ea typeface="Inter Bold"/>
                <a:cs typeface="Inter Bold"/>
                <a:sym typeface="Inter Bold"/>
              </a:rPr>
              <a:t>Folders have great uses too</a:t>
            </a:r>
          </a:p>
        </p:txBody>
      </p:sp>
      <p:sp>
        <p:nvSpPr>
          <p:cNvPr id="24" name="TextBox 24"/>
          <p:cNvSpPr txBox="1"/>
          <p:nvPr/>
        </p:nvSpPr>
        <p:spPr>
          <a:xfrm>
            <a:off x="2135594" y="8282007"/>
            <a:ext cx="6109968" cy="1333500"/>
          </a:xfrm>
          <a:prstGeom prst="rect">
            <a:avLst/>
          </a:prstGeom>
        </p:spPr>
        <p:txBody>
          <a:bodyPr lIns="0" tIns="0" rIns="0" bIns="0" rtlCol="0" anchor="t">
            <a:spAutoFit/>
          </a:bodyPr>
          <a:lstStyle/>
          <a:p>
            <a:pPr algn="just">
              <a:lnSpc>
                <a:spcPts val="2160"/>
              </a:lnSpc>
            </a:pPr>
            <a:r>
              <a:rPr lang="en-US" sz="1800" spc="-23">
                <a:solidFill>
                  <a:srgbClr val="000000"/>
                </a:solidFill>
                <a:latin typeface="Inter"/>
                <a:ea typeface="Inter"/>
                <a:cs typeface="Inter"/>
                <a:sym typeface="Inter"/>
              </a:rPr>
              <a:t>Folders are an excellent way to further organize course content inside of a module. You can also use them as containers to hold non-sequential content. In our example, we also use a folder for our a-la-carte collection of course resources at the beginning of the course.  </a:t>
            </a:r>
          </a:p>
        </p:txBody>
      </p:sp>
      <p:sp>
        <p:nvSpPr>
          <p:cNvPr id="25" name="Freeform 25">
            <a:extLst>
              <a:ext uri="{C183D7F6-B498-43B3-948B-1728B52AA6E4}">
                <adec:decorative xmlns:adec="http://schemas.microsoft.com/office/drawing/2017/decorative" val="1"/>
              </a:ext>
            </a:extLst>
          </p:cNvPr>
          <p:cNvSpPr/>
          <p:nvPr/>
        </p:nvSpPr>
        <p:spPr>
          <a:xfrm>
            <a:off x="1022965" y="7678600"/>
            <a:ext cx="1052512" cy="1052512"/>
          </a:xfrm>
          <a:custGeom>
            <a:avLst/>
            <a:gdLst/>
            <a:ahLst/>
            <a:cxnLst/>
            <a:rect l="l" t="t" r="r" b="b"/>
            <a:pathLst>
              <a:path w="1052512" h="1052512">
                <a:moveTo>
                  <a:pt x="0" y="0"/>
                </a:moveTo>
                <a:lnTo>
                  <a:pt x="1052513" y="0"/>
                </a:lnTo>
                <a:lnTo>
                  <a:pt x="1052513" y="1052513"/>
                </a:lnTo>
                <a:lnTo>
                  <a:pt x="0" y="1052513"/>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28" name="Freeform 28">
            <a:extLst>
              <a:ext uri="{C183D7F6-B498-43B3-948B-1728B52AA6E4}">
                <adec:decorative xmlns:adec="http://schemas.microsoft.com/office/drawing/2017/decorative" val="1"/>
              </a:ext>
            </a:extLst>
          </p:cNvPr>
          <p:cNvSpPr/>
          <p:nvPr/>
        </p:nvSpPr>
        <p:spPr>
          <a:xfrm>
            <a:off x="1022965" y="5448475"/>
            <a:ext cx="1052512" cy="1052512"/>
          </a:xfrm>
          <a:custGeom>
            <a:avLst/>
            <a:gdLst/>
            <a:ahLst/>
            <a:cxnLst/>
            <a:rect l="l" t="t" r="r" b="b"/>
            <a:pathLst>
              <a:path w="1052512" h="1052512">
                <a:moveTo>
                  <a:pt x="0" y="0"/>
                </a:moveTo>
                <a:lnTo>
                  <a:pt x="1052513" y="0"/>
                </a:lnTo>
                <a:lnTo>
                  <a:pt x="1052513" y="1052512"/>
                </a:lnTo>
                <a:lnTo>
                  <a:pt x="0" y="1052512"/>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31" name="Freeform 31">
            <a:extLst>
              <a:ext uri="{C183D7F6-B498-43B3-948B-1728B52AA6E4}">
                <adec:decorative xmlns:adec="http://schemas.microsoft.com/office/drawing/2017/decorative" val="1"/>
              </a:ext>
            </a:extLst>
          </p:cNvPr>
          <p:cNvSpPr/>
          <p:nvPr/>
        </p:nvSpPr>
        <p:spPr>
          <a:xfrm>
            <a:off x="1022965" y="3607085"/>
            <a:ext cx="1052512" cy="1052512"/>
          </a:xfrm>
          <a:custGeom>
            <a:avLst/>
            <a:gdLst/>
            <a:ahLst/>
            <a:cxnLst/>
            <a:rect l="l" t="t" r="r" b="b"/>
            <a:pathLst>
              <a:path w="1052512" h="1052512">
                <a:moveTo>
                  <a:pt x="0" y="0"/>
                </a:moveTo>
                <a:lnTo>
                  <a:pt x="1052513" y="0"/>
                </a:lnTo>
                <a:lnTo>
                  <a:pt x="1052513" y="1052513"/>
                </a:lnTo>
                <a:lnTo>
                  <a:pt x="0" y="1052513"/>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nvGrpSpPr>
          <p:cNvPr id="39" name="Group 39">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40" name="Freeform 40">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41" name="Freeform 41">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a:p>
          </p:txBody>
        </p:sp>
        <p:sp>
          <p:nvSpPr>
            <p:cNvPr id="42" name="TextBox 42"/>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9" action="ppaction://hlinksldjump">
                    <a:extLst>
                      <a:ext uri="{A12FA001-AC4F-418D-AE19-62706E023703}">
                        <ahyp:hlinkClr xmlns:ahyp="http://schemas.microsoft.com/office/drawing/2018/hyperlinkcolor" val="tx"/>
                      </a:ext>
                    </a:extLst>
                  </a:hlinkClick>
                </a:rPr>
                <a:t>Step 1</a:t>
              </a:r>
            </a:p>
          </p:txBody>
        </p:sp>
        <p:sp>
          <p:nvSpPr>
            <p:cNvPr id="43" name="Freeform 43">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a:p>
          </p:txBody>
        </p:sp>
        <p:sp>
          <p:nvSpPr>
            <p:cNvPr id="44" name="Freeform 44">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45" name="TextBox 45"/>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0" action="ppaction://hlinksldjump"/>
                </a:rPr>
                <a:t>Step 2</a:t>
              </a:r>
            </a:p>
          </p:txBody>
        </p:sp>
        <p:sp>
          <p:nvSpPr>
            <p:cNvPr id="46" name="Freeform 46">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a:p>
          </p:txBody>
        </p:sp>
        <p:sp>
          <p:nvSpPr>
            <p:cNvPr id="47" name="Freeform 47">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48" name="TextBox 48"/>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1" action="ppaction://hlinksldjump"/>
                </a:rPr>
                <a:t>Step 3</a:t>
              </a:r>
            </a:p>
          </p:txBody>
        </p:sp>
        <p:sp>
          <p:nvSpPr>
            <p:cNvPr id="49" name="Freeform 49">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a:p>
          </p:txBody>
        </p:sp>
        <p:sp>
          <p:nvSpPr>
            <p:cNvPr id="50" name="Freeform 50">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51" name="TextBox 51"/>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2" action="ppaction://hlinksldjump"/>
                </a:rPr>
                <a:t>Step 4</a:t>
              </a:r>
            </a:p>
          </p:txBody>
        </p:sp>
        <p:sp>
          <p:nvSpPr>
            <p:cNvPr id="52" name="Freeform 52">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a:p>
          </p:txBody>
        </p:sp>
        <p:sp>
          <p:nvSpPr>
            <p:cNvPr id="53" name="Freeform 53">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54" name="TextBox 54"/>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3" action="ppaction://hlinksldjump"/>
                </a:rPr>
                <a:t>Step 5</a:t>
              </a:r>
            </a:p>
          </p:txBody>
        </p:sp>
      </p:grpSp>
      <p:grpSp>
        <p:nvGrpSpPr>
          <p:cNvPr id="65" name="Group 64">
            <a:extLst>
              <a:ext uri="{FF2B5EF4-FFF2-40B4-BE49-F238E27FC236}">
                <a16:creationId xmlns:a16="http://schemas.microsoft.com/office/drawing/2014/main" id="{927FB9CE-84D3-30DB-F53F-C2F57E620D58}"/>
              </a:ext>
              <a:ext uri="{C183D7F6-B498-43B3-948B-1728B52AA6E4}">
                <adec:decorative xmlns:adec="http://schemas.microsoft.com/office/drawing/2017/decorative" val="1"/>
              </a:ext>
            </a:extLst>
          </p:cNvPr>
          <p:cNvGrpSpPr/>
          <p:nvPr/>
        </p:nvGrpSpPr>
        <p:grpSpPr>
          <a:xfrm>
            <a:off x="10736467" y="5438848"/>
            <a:ext cx="7008361" cy="4020293"/>
            <a:chOff x="10948245" y="3061038"/>
            <a:chExt cx="7008361" cy="4020293"/>
          </a:xfrm>
          <a:effectLst>
            <a:outerShdw blurRad="50800" dist="38100" dir="2700000" algn="tl" rotWithShape="0">
              <a:prstClr val="black">
                <a:alpha val="40000"/>
              </a:prstClr>
            </a:outerShdw>
          </a:effectLst>
        </p:grpSpPr>
        <p:sp>
          <p:nvSpPr>
            <p:cNvPr id="58" name="Arc 57">
              <a:extLst>
                <a:ext uri="{FF2B5EF4-FFF2-40B4-BE49-F238E27FC236}">
                  <a16:creationId xmlns:a16="http://schemas.microsoft.com/office/drawing/2014/main" id="{10972A49-38EB-5123-FEDB-6A40D6A8A90C}"/>
                </a:ext>
              </a:extLst>
            </p:cNvPr>
            <p:cNvSpPr/>
            <p:nvPr/>
          </p:nvSpPr>
          <p:spPr>
            <a:xfrm rot="5400000">
              <a:off x="11028629" y="2980654"/>
              <a:ext cx="2011348" cy="2172115"/>
            </a:xfrm>
            <a:prstGeom prst="arc">
              <a:avLst>
                <a:gd name="adj1" fmla="val 16991590"/>
                <a:gd name="adj2" fmla="val 0"/>
              </a:avLst>
            </a:prstGeom>
            <a:ln w="38100">
              <a:solidFill>
                <a:srgbClr val="0054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0" name="Arc 59">
              <a:extLst>
                <a:ext uri="{FF2B5EF4-FFF2-40B4-BE49-F238E27FC236}">
                  <a16:creationId xmlns:a16="http://schemas.microsoft.com/office/drawing/2014/main" id="{E6724806-6447-5651-70F9-02A440E4A126}"/>
                </a:ext>
              </a:extLst>
            </p:cNvPr>
            <p:cNvSpPr/>
            <p:nvPr/>
          </p:nvSpPr>
          <p:spPr>
            <a:xfrm rot="16200000" flipV="1">
              <a:off x="11028629" y="4989599"/>
              <a:ext cx="2011348" cy="2172115"/>
            </a:xfrm>
            <a:prstGeom prst="arc">
              <a:avLst>
                <a:gd name="adj1" fmla="val 17067147"/>
                <a:gd name="adj2" fmla="val 0"/>
              </a:avLst>
            </a:prstGeom>
            <a:ln w="38100">
              <a:solidFill>
                <a:srgbClr val="0054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nvGrpSpPr>
            <p:cNvPr id="61" name="Group 12">
              <a:extLst>
                <a:ext uri="{FF2B5EF4-FFF2-40B4-BE49-F238E27FC236}">
                  <a16:creationId xmlns:a16="http://schemas.microsoft.com/office/drawing/2014/main" id="{A63F71CF-304E-6FE2-91B2-E61B1E3BB6A5}"/>
                </a:ext>
              </a:extLst>
            </p:cNvPr>
            <p:cNvGrpSpPr/>
            <p:nvPr/>
          </p:nvGrpSpPr>
          <p:grpSpPr>
            <a:xfrm>
              <a:off x="13052886" y="4299450"/>
              <a:ext cx="4903720" cy="1524775"/>
              <a:chOff x="0" y="0"/>
              <a:chExt cx="1349414" cy="419590"/>
            </a:xfrm>
          </p:grpSpPr>
          <p:sp>
            <p:nvSpPr>
              <p:cNvPr id="62" name="Freeform 13">
                <a:extLst>
                  <a:ext uri="{FF2B5EF4-FFF2-40B4-BE49-F238E27FC236}">
                    <a16:creationId xmlns:a16="http://schemas.microsoft.com/office/drawing/2014/main" id="{FF924ABF-98AE-E6C3-7858-BA52A5C515E4}"/>
                  </a:ext>
                  <a:ext uri="{C183D7F6-B498-43B3-948B-1728B52AA6E4}">
                    <adec:decorative xmlns:adec="http://schemas.microsoft.com/office/drawing/2017/decorative" val="1"/>
                  </a:ext>
                </a:extLst>
              </p:cNvPr>
              <p:cNvSpPr/>
              <p:nvPr/>
            </p:nvSpPr>
            <p:spPr>
              <a:xfrm>
                <a:off x="0" y="0"/>
                <a:ext cx="1349414" cy="419590"/>
              </a:xfrm>
              <a:custGeom>
                <a:avLst/>
                <a:gdLst/>
                <a:ahLst/>
                <a:cxnLst/>
                <a:rect l="l" t="t" r="r" b="b"/>
                <a:pathLst>
                  <a:path w="1349414" h="419590">
                    <a:moveTo>
                      <a:pt x="0" y="0"/>
                    </a:moveTo>
                    <a:lnTo>
                      <a:pt x="1349414" y="0"/>
                    </a:lnTo>
                    <a:lnTo>
                      <a:pt x="1349414" y="419590"/>
                    </a:lnTo>
                    <a:lnTo>
                      <a:pt x="0" y="419590"/>
                    </a:lnTo>
                    <a:close/>
                  </a:path>
                </a:pathLst>
              </a:custGeom>
              <a:solidFill>
                <a:srgbClr val="0054BC"/>
              </a:solidFill>
            </p:spPr>
            <p:txBody>
              <a:bodyPr/>
              <a:lstStyle/>
              <a:p>
                <a:endParaRPr lang="en-US"/>
              </a:p>
            </p:txBody>
          </p:sp>
          <p:sp>
            <p:nvSpPr>
              <p:cNvPr id="63" name="TextBox 14">
                <a:extLst>
                  <a:ext uri="{FF2B5EF4-FFF2-40B4-BE49-F238E27FC236}">
                    <a16:creationId xmlns:a16="http://schemas.microsoft.com/office/drawing/2014/main" id="{A415D8C8-3C34-5C42-958C-41BE51E18983}"/>
                  </a:ext>
                </a:extLst>
              </p:cNvPr>
              <p:cNvSpPr txBox="1"/>
              <p:nvPr/>
            </p:nvSpPr>
            <p:spPr>
              <a:xfrm>
                <a:off x="0" y="-28575"/>
                <a:ext cx="1349414" cy="448165"/>
              </a:xfrm>
              <a:prstGeom prst="rect">
                <a:avLst/>
              </a:prstGeom>
            </p:spPr>
            <p:txBody>
              <a:bodyPr lIns="48620" tIns="48620" rIns="48620" bIns="48620" rtlCol="0" anchor="ctr"/>
              <a:lstStyle/>
              <a:p>
                <a:pPr algn="ctr">
                  <a:lnSpc>
                    <a:spcPts val="1959"/>
                  </a:lnSpc>
                </a:pPr>
                <a:endParaRPr/>
              </a:p>
            </p:txBody>
          </p:sp>
        </p:grpSp>
      </p:grpSp>
      <p:grpSp>
        <p:nvGrpSpPr>
          <p:cNvPr id="66" name="Group 65">
            <a:extLst>
              <a:ext uri="{FF2B5EF4-FFF2-40B4-BE49-F238E27FC236}">
                <a16:creationId xmlns:a16="http://schemas.microsoft.com/office/drawing/2014/main" id="{3977490C-02F7-4480-98DA-A7437EB5DDD5}"/>
              </a:ext>
              <a:ext uri="{C183D7F6-B498-43B3-948B-1728B52AA6E4}">
                <adec:decorative xmlns:adec="http://schemas.microsoft.com/office/drawing/2017/decorative" val="1"/>
              </a:ext>
            </a:extLst>
          </p:cNvPr>
          <p:cNvGrpSpPr/>
          <p:nvPr/>
        </p:nvGrpSpPr>
        <p:grpSpPr>
          <a:xfrm>
            <a:off x="12976603" y="6761659"/>
            <a:ext cx="4632730" cy="1355976"/>
            <a:chOff x="12943931" y="6613186"/>
            <a:chExt cx="4632730" cy="1355976"/>
          </a:xfrm>
        </p:grpSpPr>
        <p:sp>
          <p:nvSpPr>
            <p:cNvPr id="15" name="Freeform 15">
              <a:extLst>
                <a:ext uri="{C183D7F6-B498-43B3-948B-1728B52AA6E4}">
                  <adec:decorative xmlns:adec="http://schemas.microsoft.com/office/drawing/2017/decorative" val="1"/>
                </a:ext>
              </a:extLst>
            </p:cNvPr>
            <p:cNvSpPr/>
            <p:nvPr/>
          </p:nvSpPr>
          <p:spPr>
            <a:xfrm>
              <a:off x="15666026" y="6613186"/>
              <a:ext cx="1910635" cy="1355976"/>
            </a:xfrm>
            <a:custGeom>
              <a:avLst/>
              <a:gdLst/>
              <a:ahLst/>
              <a:cxnLst/>
              <a:rect l="l" t="t" r="r" b="b"/>
              <a:pathLst>
                <a:path w="1910635" h="1355976">
                  <a:moveTo>
                    <a:pt x="0" y="0"/>
                  </a:moveTo>
                  <a:lnTo>
                    <a:pt x="1910635" y="0"/>
                  </a:lnTo>
                  <a:lnTo>
                    <a:pt x="1910635" y="1355976"/>
                  </a:lnTo>
                  <a:lnTo>
                    <a:pt x="0" y="1355976"/>
                  </a:lnTo>
                  <a:lnTo>
                    <a:pt x="0" y="0"/>
                  </a:lnTo>
                  <a:close/>
                </a:path>
              </a:pathLst>
            </a:custGeom>
            <a:blipFill>
              <a:blip r:embed="rId24"/>
              <a:stretch>
                <a:fillRect l="-627957" r="-960" b="-80537"/>
              </a:stretch>
            </a:blipFill>
          </p:spPr>
          <p:txBody>
            <a:bodyPr/>
            <a:lstStyle/>
            <a:p>
              <a:endParaRPr lang="en-US"/>
            </a:p>
          </p:txBody>
        </p:sp>
        <p:sp>
          <p:nvSpPr>
            <p:cNvPr id="16" name="Freeform 16" descr="This popout indicated how students view content within a subfolder in a learning module, showing that they will have previous and next options for navigation."/>
            <p:cNvSpPr/>
            <p:nvPr/>
          </p:nvSpPr>
          <p:spPr>
            <a:xfrm>
              <a:off x="12943931" y="6613186"/>
              <a:ext cx="2741101" cy="1355976"/>
            </a:xfrm>
            <a:custGeom>
              <a:avLst/>
              <a:gdLst/>
              <a:ahLst/>
              <a:cxnLst/>
              <a:rect l="l" t="t" r="r" b="b"/>
              <a:pathLst>
                <a:path w="2741101" h="1355976">
                  <a:moveTo>
                    <a:pt x="0" y="0"/>
                  </a:moveTo>
                  <a:lnTo>
                    <a:pt x="2741101" y="0"/>
                  </a:lnTo>
                  <a:lnTo>
                    <a:pt x="2741101" y="1355976"/>
                  </a:lnTo>
                  <a:lnTo>
                    <a:pt x="0" y="1355976"/>
                  </a:lnTo>
                  <a:lnTo>
                    <a:pt x="0" y="0"/>
                  </a:lnTo>
                  <a:close/>
                </a:path>
              </a:pathLst>
            </a:custGeom>
            <a:blipFill>
              <a:blip r:embed="rId24"/>
              <a:stretch>
                <a:fillRect l="-4754" r="-403324" b="-80537"/>
              </a:stretch>
            </a:blipFill>
          </p:spPr>
          <p:txBody>
            <a:bodyPr/>
            <a:lstStyle/>
            <a:p>
              <a:endParaRPr lang="en-US"/>
            </a:p>
          </p:txBody>
        </p:sp>
      </p:grpSp>
      <p:sp>
        <p:nvSpPr>
          <p:cNvPr id="17" name="Freeform 17">
            <a:extLst>
              <a:ext uri="{C183D7F6-B498-43B3-948B-1728B52AA6E4}">
                <adec:decorative xmlns:adec="http://schemas.microsoft.com/office/drawing/2017/decorative" val="1"/>
              </a:ext>
            </a:extLst>
          </p:cNvPr>
          <p:cNvSpPr/>
          <p:nvPr/>
        </p:nvSpPr>
        <p:spPr>
          <a:xfrm>
            <a:off x="12263568" y="7269540"/>
            <a:ext cx="1052512" cy="1052512"/>
          </a:xfrm>
          <a:custGeom>
            <a:avLst/>
            <a:gdLst/>
            <a:ahLst/>
            <a:cxnLst/>
            <a:rect l="l" t="t" r="r" b="b"/>
            <a:pathLst>
              <a:path w="1052512" h="1052512">
                <a:moveTo>
                  <a:pt x="0" y="0"/>
                </a:moveTo>
                <a:lnTo>
                  <a:pt x="1052513" y="0"/>
                </a:lnTo>
                <a:lnTo>
                  <a:pt x="1052513" y="1052513"/>
                </a:lnTo>
                <a:lnTo>
                  <a:pt x="0" y="1052513"/>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a:grpSpLocks noGrp="1" noUngrp="1" noRot="1" noChangeAspect="1" noMove="1" noResize="1"/>
          </p:cNvGrpSpPr>
          <p:nvPr/>
        </p:nvGrpSpPr>
        <p:grpSpPr>
          <a:xfrm>
            <a:off x="-451290" y="-314398"/>
            <a:ext cx="18865101" cy="10654382"/>
            <a:chOff x="0" y="0"/>
            <a:chExt cx="24511000" cy="13843000"/>
          </a:xfrm>
        </p:grpSpPr>
        <p:sp>
          <p:nvSpPr>
            <p:cNvPr id="3" name="Freeform 3">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393700" y="63500"/>
              <a:ext cx="24053800" cy="13716000"/>
            </a:xfrm>
            <a:custGeom>
              <a:avLst/>
              <a:gdLst/>
              <a:ahLst/>
              <a:cxnLst/>
              <a:rect l="l" t="t" r="r" b="b"/>
              <a:pathLst>
                <a:path w="24053800" h="13716000">
                  <a:moveTo>
                    <a:pt x="0" y="13716000"/>
                  </a:moveTo>
                  <a:lnTo>
                    <a:pt x="24053800" y="13716000"/>
                  </a:lnTo>
                  <a:lnTo>
                    <a:pt x="24053800" y="0"/>
                  </a:lnTo>
                  <a:lnTo>
                    <a:pt x="0" y="0"/>
                  </a:lnTo>
                  <a:close/>
                </a:path>
              </a:pathLst>
            </a:custGeom>
            <a:solidFill>
              <a:srgbClr val="0050B6"/>
            </a:solidFill>
          </p:spPr>
          <p:txBody>
            <a:bodyPr/>
            <a:lstStyle/>
            <a:p>
              <a:endParaRPr lang="en-US"/>
            </a:p>
          </p:txBody>
        </p:sp>
        <p:sp>
          <p:nvSpPr>
            <p:cNvPr id="4" name="Freeform 4">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393700" y="63500"/>
              <a:ext cx="24053800" cy="13716000"/>
            </a:xfrm>
            <a:custGeom>
              <a:avLst/>
              <a:gdLst/>
              <a:ahLst/>
              <a:cxnLst/>
              <a:rect l="l" t="t" r="r" b="b"/>
              <a:pathLst>
                <a:path w="24053800" h="13716000">
                  <a:moveTo>
                    <a:pt x="0" y="13716000"/>
                  </a:moveTo>
                  <a:lnTo>
                    <a:pt x="24053800" y="13716000"/>
                  </a:lnTo>
                  <a:lnTo>
                    <a:pt x="24053800" y="0"/>
                  </a:lnTo>
                  <a:lnTo>
                    <a:pt x="0" y="0"/>
                  </a:lnTo>
                  <a:close/>
                </a:path>
              </a:pathLst>
            </a:custGeom>
            <a:solidFill>
              <a:srgbClr val="0E387C"/>
            </a:solidFill>
          </p:spPr>
          <p:txBody>
            <a:bodyPr/>
            <a:lstStyle/>
            <a:p>
              <a:endParaRPr lang="en-US"/>
            </a:p>
          </p:txBody>
        </p:sp>
        <p:sp>
          <p:nvSpPr>
            <p:cNvPr id="5" name="Freeform 5">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63500" y="63500"/>
              <a:ext cx="1701800" cy="13716000"/>
            </a:xfrm>
            <a:custGeom>
              <a:avLst/>
              <a:gdLst/>
              <a:ahLst/>
              <a:cxnLst/>
              <a:rect l="l" t="t" r="r" b="b"/>
              <a:pathLst>
                <a:path w="1701800" h="13716000">
                  <a:moveTo>
                    <a:pt x="0" y="13716000"/>
                  </a:moveTo>
                  <a:lnTo>
                    <a:pt x="1701800" y="13716000"/>
                  </a:lnTo>
                  <a:lnTo>
                    <a:pt x="1701800" y="0"/>
                  </a:lnTo>
                  <a:lnTo>
                    <a:pt x="0" y="0"/>
                  </a:lnTo>
                  <a:close/>
                </a:path>
              </a:pathLst>
            </a:custGeom>
            <a:solidFill>
              <a:srgbClr val="0050B6"/>
            </a:solidFill>
          </p:spPr>
          <p:txBody>
            <a:bodyPr/>
            <a:lstStyle/>
            <a:p>
              <a:endParaRPr lang="en-US"/>
            </a:p>
          </p:txBody>
        </p:sp>
      </p:grpSp>
      <p:grpSp>
        <p:nvGrpSpPr>
          <p:cNvPr id="6" name="Group 6">
            <a:extLst>
              <a:ext uri="{C183D7F6-B498-43B3-948B-1728B52AA6E4}">
                <adec:decorative xmlns:adec="http://schemas.microsoft.com/office/drawing/2017/decorative" val="1"/>
              </a:ext>
            </a:extLst>
          </p:cNvPr>
          <p:cNvGrpSpPr/>
          <p:nvPr/>
        </p:nvGrpSpPr>
        <p:grpSpPr>
          <a:xfrm>
            <a:off x="6304940" y="1794617"/>
            <a:ext cx="11401442" cy="3677210"/>
            <a:chOff x="0" y="0"/>
            <a:chExt cx="3002849" cy="968483"/>
          </a:xfrm>
        </p:grpSpPr>
        <p:sp>
          <p:nvSpPr>
            <p:cNvPr id="7" name="Freeform 7">
              <a:extLst>
                <a:ext uri="{C183D7F6-B498-43B3-948B-1728B52AA6E4}">
                  <adec:decorative xmlns:adec="http://schemas.microsoft.com/office/drawing/2017/decorative" val="1"/>
                </a:ext>
              </a:extLst>
            </p:cNvPr>
            <p:cNvSpPr/>
            <p:nvPr/>
          </p:nvSpPr>
          <p:spPr>
            <a:xfrm>
              <a:off x="0" y="0"/>
              <a:ext cx="3002849" cy="968483"/>
            </a:xfrm>
            <a:custGeom>
              <a:avLst/>
              <a:gdLst/>
              <a:ahLst/>
              <a:cxnLst/>
              <a:rect l="l" t="t" r="r" b="b"/>
              <a:pathLst>
                <a:path w="3002849" h="968483">
                  <a:moveTo>
                    <a:pt x="0" y="0"/>
                  </a:moveTo>
                  <a:lnTo>
                    <a:pt x="3002849" y="0"/>
                  </a:lnTo>
                  <a:lnTo>
                    <a:pt x="3002849" y="968483"/>
                  </a:lnTo>
                  <a:lnTo>
                    <a:pt x="0" y="968483"/>
                  </a:lnTo>
                  <a:close/>
                </a:path>
              </a:pathLst>
            </a:custGeom>
            <a:solidFill>
              <a:srgbClr val="0054BC"/>
            </a:solidFill>
          </p:spPr>
          <p:txBody>
            <a:bodyPr/>
            <a:lstStyle/>
            <a:p>
              <a:endParaRPr lang="en-US"/>
            </a:p>
          </p:txBody>
        </p:sp>
        <p:sp>
          <p:nvSpPr>
            <p:cNvPr id="8" name="TextBox 8"/>
            <p:cNvSpPr txBox="1"/>
            <p:nvPr/>
          </p:nvSpPr>
          <p:spPr>
            <a:xfrm>
              <a:off x="0" y="-28575"/>
              <a:ext cx="3002849" cy="997058"/>
            </a:xfrm>
            <a:prstGeom prst="rect">
              <a:avLst/>
            </a:prstGeom>
          </p:spPr>
          <p:txBody>
            <a:bodyPr lIns="50800" tIns="50800" rIns="50800" bIns="50800" rtlCol="0" anchor="ctr"/>
            <a:lstStyle/>
            <a:p>
              <a:pPr algn="ctr">
                <a:lnSpc>
                  <a:spcPts val="1960"/>
                </a:lnSpc>
              </a:pPr>
              <a:endParaRPr/>
            </a:p>
          </p:txBody>
        </p:sp>
      </p:grpSp>
      <p:grpSp>
        <p:nvGrpSpPr>
          <p:cNvPr id="9" name="Group 9">
            <a:extLst>
              <a:ext uri="{C183D7F6-B498-43B3-948B-1728B52AA6E4}">
                <adec:decorative xmlns:adec="http://schemas.microsoft.com/office/drawing/2017/decorative" val="1"/>
              </a:ext>
            </a:extLst>
          </p:cNvPr>
          <p:cNvGrpSpPr/>
          <p:nvPr/>
        </p:nvGrpSpPr>
        <p:grpSpPr>
          <a:xfrm>
            <a:off x="6304940" y="6210037"/>
            <a:ext cx="11401442" cy="3119151"/>
            <a:chOff x="0" y="0"/>
            <a:chExt cx="3002849" cy="821505"/>
          </a:xfrm>
        </p:grpSpPr>
        <p:sp>
          <p:nvSpPr>
            <p:cNvPr id="10" name="Freeform 10">
              <a:extLst>
                <a:ext uri="{C183D7F6-B498-43B3-948B-1728B52AA6E4}">
                  <adec:decorative xmlns:adec="http://schemas.microsoft.com/office/drawing/2017/decorative" val="1"/>
                </a:ext>
              </a:extLst>
            </p:cNvPr>
            <p:cNvSpPr/>
            <p:nvPr/>
          </p:nvSpPr>
          <p:spPr>
            <a:xfrm>
              <a:off x="0" y="0"/>
              <a:ext cx="3002849" cy="821505"/>
            </a:xfrm>
            <a:custGeom>
              <a:avLst/>
              <a:gdLst/>
              <a:ahLst/>
              <a:cxnLst/>
              <a:rect l="l" t="t" r="r" b="b"/>
              <a:pathLst>
                <a:path w="3002849" h="821505">
                  <a:moveTo>
                    <a:pt x="0" y="0"/>
                  </a:moveTo>
                  <a:lnTo>
                    <a:pt x="3002849" y="0"/>
                  </a:lnTo>
                  <a:lnTo>
                    <a:pt x="3002849" y="821505"/>
                  </a:lnTo>
                  <a:lnTo>
                    <a:pt x="0" y="821505"/>
                  </a:lnTo>
                  <a:close/>
                </a:path>
              </a:pathLst>
            </a:custGeom>
            <a:solidFill>
              <a:srgbClr val="0054BC"/>
            </a:solidFill>
          </p:spPr>
          <p:txBody>
            <a:bodyPr/>
            <a:lstStyle/>
            <a:p>
              <a:endParaRPr lang="en-US"/>
            </a:p>
          </p:txBody>
        </p:sp>
        <p:sp>
          <p:nvSpPr>
            <p:cNvPr id="11" name="TextBox 11"/>
            <p:cNvSpPr txBox="1"/>
            <p:nvPr/>
          </p:nvSpPr>
          <p:spPr>
            <a:xfrm>
              <a:off x="0" y="-28575"/>
              <a:ext cx="3002849" cy="850080"/>
            </a:xfrm>
            <a:prstGeom prst="rect">
              <a:avLst/>
            </a:prstGeom>
          </p:spPr>
          <p:txBody>
            <a:bodyPr lIns="50800" tIns="50800" rIns="50800" bIns="50800" rtlCol="0" anchor="ctr"/>
            <a:lstStyle/>
            <a:p>
              <a:pPr algn="ctr">
                <a:lnSpc>
                  <a:spcPts val="1960"/>
                </a:lnSpc>
              </a:pPr>
              <a:endParaRPr/>
            </a:p>
          </p:txBody>
        </p:sp>
      </p:grpSp>
      <p:sp>
        <p:nvSpPr>
          <p:cNvPr id="18" name="TextBox 18"/>
          <p:cNvSpPr txBox="1">
            <a:spLocks noGrp="1"/>
          </p:cNvSpPr>
          <p:nvPr>
            <p:ph type="title" idx="4294967295"/>
          </p:nvPr>
        </p:nvSpPr>
        <p:spPr>
          <a:xfrm>
            <a:off x="1161529" y="650949"/>
            <a:ext cx="7688433"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ct val="0"/>
              </a:spcBef>
              <a:spcAft>
                <a:spcPts val="0"/>
              </a:spcAft>
              <a:buClrTx/>
              <a:buSzTx/>
              <a:buFontTx/>
              <a:buNone/>
              <a:tabLst/>
              <a:defRPr/>
            </a:pPr>
            <a:r>
              <a:rPr kumimoji="0" lang="en-US" sz="3999" b="1" i="0" u="none" strike="noStrike" kern="1200" cap="none" spc="-51" normalizeH="0" baseline="0" noProof="0" dirty="0">
                <a:ln>
                  <a:noFill/>
                </a:ln>
                <a:solidFill>
                  <a:srgbClr val="FFFFFF"/>
                </a:solidFill>
                <a:effectLst/>
                <a:uLnTx/>
                <a:uFillTx/>
                <a:latin typeface="Inter Bold"/>
                <a:ea typeface="Inter Bold"/>
                <a:cs typeface="Inter Bold"/>
                <a:sym typeface="Inter Bold"/>
              </a:rPr>
              <a:t>Ultra Text Editor</a:t>
            </a:r>
          </a:p>
        </p:txBody>
      </p:sp>
      <p:sp>
        <p:nvSpPr>
          <p:cNvPr id="20" name="TextBox 20"/>
          <p:cNvSpPr txBox="1"/>
          <p:nvPr/>
        </p:nvSpPr>
        <p:spPr>
          <a:xfrm>
            <a:off x="1247201" y="2720410"/>
            <a:ext cx="3682414" cy="905587"/>
          </a:xfrm>
          <a:prstGeom prst="rect">
            <a:avLst/>
          </a:prstGeom>
        </p:spPr>
        <p:txBody>
          <a:bodyPr lIns="0" tIns="0" rIns="0" bIns="0" rtlCol="0" anchor="t">
            <a:spAutoFit/>
          </a:bodyPr>
          <a:lstStyle/>
          <a:p>
            <a:pPr algn="l">
              <a:lnSpc>
                <a:spcPts val="3631"/>
              </a:lnSpc>
            </a:pPr>
            <a:r>
              <a:rPr lang="en-US" sz="2593" b="1" spc="-33">
                <a:solidFill>
                  <a:srgbClr val="FFFFFF"/>
                </a:solidFill>
                <a:latin typeface="Inter Bold"/>
                <a:ea typeface="Inter Bold"/>
                <a:cs typeface="Inter Bold"/>
                <a:sym typeface="Inter Bold"/>
              </a:rPr>
              <a:t>Streamlined Simplicity, </a:t>
            </a:r>
          </a:p>
          <a:p>
            <a:pPr algn="l">
              <a:lnSpc>
                <a:spcPts val="3639"/>
              </a:lnSpc>
              <a:spcBef>
                <a:spcPct val="0"/>
              </a:spcBef>
            </a:pPr>
            <a:r>
              <a:rPr lang="en-US" sz="2599" b="1" spc="-33">
                <a:solidFill>
                  <a:srgbClr val="FFFFFF"/>
                </a:solidFill>
                <a:latin typeface="Inter Bold"/>
                <a:ea typeface="Inter Bold"/>
                <a:cs typeface="Inter Bold"/>
                <a:sym typeface="Inter Bold"/>
              </a:rPr>
              <a:t>Optimal Accessibility</a:t>
            </a:r>
          </a:p>
        </p:txBody>
      </p:sp>
      <p:sp>
        <p:nvSpPr>
          <p:cNvPr id="19" name="TextBox 19"/>
          <p:cNvSpPr txBox="1"/>
          <p:nvPr/>
        </p:nvSpPr>
        <p:spPr>
          <a:xfrm>
            <a:off x="1247201" y="3854489"/>
            <a:ext cx="3976544" cy="4343400"/>
          </a:xfrm>
          <a:prstGeom prst="rect">
            <a:avLst/>
          </a:prstGeom>
        </p:spPr>
        <p:txBody>
          <a:bodyPr lIns="0" tIns="0" rIns="0" bIns="0" rtlCol="0" anchor="t">
            <a:spAutoFit/>
          </a:bodyPr>
          <a:lstStyle/>
          <a:p>
            <a:pPr algn="l">
              <a:lnSpc>
                <a:spcPts val="2879"/>
              </a:lnSpc>
            </a:pPr>
            <a:r>
              <a:rPr lang="en-US" sz="2400" spc="-31">
                <a:solidFill>
                  <a:srgbClr val="FFFFFF"/>
                </a:solidFill>
                <a:latin typeface="Inter"/>
                <a:ea typeface="Inter"/>
                <a:cs typeface="Inter"/>
                <a:sym typeface="Inter"/>
              </a:rPr>
              <a:t>The Ultra text editor offers a simplified, streamlined interface optimized for mobile use and enhanced accessibility, ensuring content is easy to create, visually appealing on any device, and accessible to all students. Remember, prioritizing clear and easily readable content is crucial for student success.</a:t>
            </a:r>
          </a:p>
        </p:txBody>
      </p:sp>
      <p:grpSp>
        <p:nvGrpSpPr>
          <p:cNvPr id="47" name="Group 46" descr="Screenshot of the Original Content Editor">
            <a:extLst>
              <a:ext uri="{FF2B5EF4-FFF2-40B4-BE49-F238E27FC236}">
                <a16:creationId xmlns:a16="http://schemas.microsoft.com/office/drawing/2014/main" id="{6DB10B18-D939-3F55-FE46-8B3A3D7F8457}"/>
              </a:ext>
            </a:extLst>
          </p:cNvPr>
          <p:cNvGrpSpPr/>
          <p:nvPr/>
        </p:nvGrpSpPr>
        <p:grpSpPr>
          <a:xfrm>
            <a:off x="6353752" y="1853401"/>
            <a:ext cx="11303818" cy="3544745"/>
            <a:chOff x="6353752" y="1853401"/>
            <a:chExt cx="11303818" cy="3544745"/>
          </a:xfrm>
        </p:grpSpPr>
        <p:sp>
          <p:nvSpPr>
            <p:cNvPr id="13" name="Freeform 13" descr="A screenshot of the Original content editor"/>
            <p:cNvSpPr/>
            <p:nvPr/>
          </p:nvSpPr>
          <p:spPr>
            <a:xfrm>
              <a:off x="6353752" y="1853401"/>
              <a:ext cx="11303818" cy="2815581"/>
            </a:xfrm>
            <a:custGeom>
              <a:avLst/>
              <a:gdLst/>
              <a:ahLst/>
              <a:cxnLst/>
              <a:rect l="l" t="t" r="r" b="b"/>
              <a:pathLst>
                <a:path w="11303818" h="2815581">
                  <a:moveTo>
                    <a:pt x="0" y="0"/>
                  </a:moveTo>
                  <a:lnTo>
                    <a:pt x="11303817" y="0"/>
                  </a:lnTo>
                  <a:lnTo>
                    <a:pt x="11303817" y="2815581"/>
                  </a:lnTo>
                  <a:lnTo>
                    <a:pt x="0" y="2815581"/>
                  </a:lnTo>
                  <a:lnTo>
                    <a:pt x="0" y="0"/>
                  </a:lnTo>
                  <a:close/>
                </a:path>
              </a:pathLst>
            </a:custGeom>
            <a:blipFill>
              <a:blip r:embed="rId3"/>
              <a:stretch>
                <a:fillRect r="-2100" b="-69414"/>
              </a:stretch>
            </a:blipFill>
          </p:spPr>
          <p:txBody>
            <a:bodyPr/>
            <a:lstStyle/>
            <a:p>
              <a:endParaRPr lang="en-US"/>
            </a:p>
          </p:txBody>
        </p:sp>
        <p:sp>
          <p:nvSpPr>
            <p:cNvPr id="14" name="Freeform 14">
              <a:extLst>
                <a:ext uri="{C183D7F6-B498-43B3-948B-1728B52AA6E4}">
                  <adec:decorative xmlns:adec="http://schemas.microsoft.com/office/drawing/2017/decorative" val="1"/>
                </a:ext>
              </a:extLst>
            </p:cNvPr>
            <p:cNvSpPr/>
            <p:nvPr/>
          </p:nvSpPr>
          <p:spPr>
            <a:xfrm>
              <a:off x="6353752" y="4630073"/>
              <a:ext cx="11303818" cy="768073"/>
            </a:xfrm>
            <a:custGeom>
              <a:avLst/>
              <a:gdLst/>
              <a:ahLst/>
              <a:cxnLst/>
              <a:rect l="l" t="t" r="r" b="b"/>
              <a:pathLst>
                <a:path w="11303818" h="768073">
                  <a:moveTo>
                    <a:pt x="0" y="0"/>
                  </a:moveTo>
                  <a:lnTo>
                    <a:pt x="11303817" y="0"/>
                  </a:lnTo>
                  <a:lnTo>
                    <a:pt x="11303817" y="768073"/>
                  </a:lnTo>
                  <a:lnTo>
                    <a:pt x="0" y="768073"/>
                  </a:lnTo>
                  <a:lnTo>
                    <a:pt x="0" y="0"/>
                  </a:lnTo>
                  <a:close/>
                </a:path>
              </a:pathLst>
            </a:custGeom>
            <a:blipFill>
              <a:blip r:embed="rId3"/>
              <a:stretch>
                <a:fillRect t="-514729" r="-2100" b="-6304"/>
              </a:stretch>
            </a:blipFill>
          </p:spPr>
          <p:txBody>
            <a:bodyPr/>
            <a:lstStyle/>
            <a:p>
              <a:endParaRPr lang="en-US"/>
            </a:p>
          </p:txBody>
        </p:sp>
      </p:grpSp>
      <p:sp>
        <p:nvSpPr>
          <p:cNvPr id="12" name="Freeform 12" descr="A screenshot of the Ultra content editor"/>
          <p:cNvSpPr/>
          <p:nvPr/>
        </p:nvSpPr>
        <p:spPr>
          <a:xfrm>
            <a:off x="6353752" y="6271400"/>
            <a:ext cx="11303818" cy="2996425"/>
          </a:xfrm>
          <a:custGeom>
            <a:avLst/>
            <a:gdLst/>
            <a:ahLst/>
            <a:cxnLst/>
            <a:rect l="l" t="t" r="r" b="b"/>
            <a:pathLst>
              <a:path w="11303818" h="2996425">
                <a:moveTo>
                  <a:pt x="0" y="0"/>
                </a:moveTo>
                <a:lnTo>
                  <a:pt x="11303817" y="0"/>
                </a:lnTo>
                <a:lnTo>
                  <a:pt x="11303817" y="2996425"/>
                </a:lnTo>
                <a:lnTo>
                  <a:pt x="0" y="2996425"/>
                </a:lnTo>
                <a:lnTo>
                  <a:pt x="0" y="0"/>
                </a:lnTo>
                <a:close/>
              </a:path>
            </a:pathLst>
          </a:custGeom>
          <a:blipFill>
            <a:blip r:embed="rId4"/>
            <a:stretch>
              <a:fillRect b="-7050"/>
            </a:stretch>
          </a:blipFill>
        </p:spPr>
        <p:txBody>
          <a:bodyPr/>
          <a:lstStyle/>
          <a:p>
            <a:endParaRPr lang="en-US"/>
          </a:p>
        </p:txBody>
      </p:sp>
      <p:grpSp>
        <p:nvGrpSpPr>
          <p:cNvPr id="50" name="Group 49">
            <a:extLst>
              <a:ext uri="{FF2B5EF4-FFF2-40B4-BE49-F238E27FC236}">
                <a16:creationId xmlns:a16="http://schemas.microsoft.com/office/drawing/2014/main" id="{449B01E7-37DB-E4A0-602F-4CE42596E448}"/>
              </a:ext>
              <a:ext uri="{C183D7F6-B498-43B3-948B-1728B52AA6E4}">
                <adec:decorative xmlns:adec="http://schemas.microsoft.com/office/drawing/2017/decorative" val="1"/>
              </a:ext>
            </a:extLst>
          </p:cNvPr>
          <p:cNvGrpSpPr/>
          <p:nvPr/>
        </p:nvGrpSpPr>
        <p:grpSpPr>
          <a:xfrm>
            <a:off x="6120619" y="1293556"/>
            <a:ext cx="2729344" cy="632531"/>
            <a:chOff x="6120619" y="1293556"/>
            <a:chExt cx="2729344" cy="632531"/>
          </a:xfrm>
        </p:grpSpPr>
        <p:grpSp>
          <p:nvGrpSpPr>
            <p:cNvPr id="22" name="Group 22">
              <a:extLst>
                <a:ext uri="{C183D7F6-B498-43B3-948B-1728B52AA6E4}">
                  <adec:decorative xmlns:adec="http://schemas.microsoft.com/office/drawing/2017/decorative" val="1"/>
                </a:ext>
              </a:extLst>
            </p:cNvPr>
            <p:cNvGrpSpPr/>
            <p:nvPr/>
          </p:nvGrpSpPr>
          <p:grpSpPr>
            <a:xfrm rot="-5400000">
              <a:off x="7169025" y="245150"/>
              <a:ext cx="632531" cy="2729344"/>
              <a:chOff x="0" y="0"/>
              <a:chExt cx="166593" cy="718840"/>
            </a:xfrm>
          </p:grpSpPr>
          <p:sp>
            <p:nvSpPr>
              <p:cNvPr id="23" name="Freeform 23">
                <a:extLst>
                  <a:ext uri="{C183D7F6-B498-43B3-948B-1728B52AA6E4}">
                    <adec:decorative xmlns:adec="http://schemas.microsoft.com/office/drawing/2017/decorative" val="1"/>
                  </a:ext>
                </a:extLst>
              </p:cNvPr>
              <p:cNvSpPr/>
              <p:nvPr/>
            </p:nvSpPr>
            <p:spPr>
              <a:xfrm>
                <a:off x="0" y="0"/>
                <a:ext cx="166593" cy="718840"/>
              </a:xfrm>
              <a:custGeom>
                <a:avLst/>
                <a:gdLst/>
                <a:ahLst/>
                <a:cxnLst/>
                <a:rect l="l" t="t" r="r" b="b"/>
                <a:pathLst>
                  <a:path w="166593" h="718840">
                    <a:moveTo>
                      <a:pt x="166593" y="0"/>
                    </a:moveTo>
                    <a:lnTo>
                      <a:pt x="166593" y="718840"/>
                    </a:lnTo>
                    <a:lnTo>
                      <a:pt x="83296" y="591840"/>
                    </a:lnTo>
                    <a:lnTo>
                      <a:pt x="0" y="718840"/>
                    </a:lnTo>
                    <a:lnTo>
                      <a:pt x="0" y="0"/>
                    </a:lnTo>
                    <a:lnTo>
                      <a:pt x="166593" y="0"/>
                    </a:lnTo>
                    <a:close/>
                  </a:path>
                </a:pathLst>
              </a:custGeom>
              <a:gradFill rotWithShape="1">
                <a:gsLst>
                  <a:gs pos="0">
                    <a:srgbClr val="0E387C">
                      <a:alpha val="100000"/>
                    </a:srgbClr>
                  </a:gs>
                  <a:gs pos="100000">
                    <a:srgbClr val="00ABDF">
                      <a:alpha val="100000"/>
                    </a:srgbClr>
                  </a:gs>
                </a:gsLst>
                <a:lin ang="0"/>
              </a:gradFill>
            </p:spPr>
            <p:txBody>
              <a:bodyPr/>
              <a:lstStyle/>
              <a:p>
                <a:endParaRPr lang="en-US"/>
              </a:p>
            </p:txBody>
          </p:sp>
          <p:sp>
            <p:nvSpPr>
              <p:cNvPr id="24" name="TextBox 24"/>
              <p:cNvSpPr txBox="1"/>
              <p:nvPr/>
            </p:nvSpPr>
            <p:spPr>
              <a:xfrm>
                <a:off x="0" y="-28575"/>
                <a:ext cx="166593" cy="620415"/>
              </a:xfrm>
              <a:prstGeom prst="rect">
                <a:avLst/>
              </a:prstGeom>
            </p:spPr>
            <p:txBody>
              <a:bodyPr lIns="50800" tIns="50800" rIns="50800" bIns="50800" rtlCol="0" anchor="ctr"/>
              <a:lstStyle/>
              <a:p>
                <a:pPr algn="ctr">
                  <a:lnSpc>
                    <a:spcPts val="1960"/>
                  </a:lnSpc>
                </a:pPr>
                <a:endParaRPr/>
              </a:p>
            </p:txBody>
          </p:sp>
        </p:grpSp>
        <p:sp>
          <p:nvSpPr>
            <p:cNvPr id="25" name="TextBox 25">
              <a:extLst>
                <a:ext uri="{C183D7F6-B498-43B3-948B-1728B52AA6E4}">
                  <adec:decorative xmlns:adec="http://schemas.microsoft.com/office/drawing/2017/decorative" val="1"/>
                </a:ext>
              </a:extLst>
            </p:cNvPr>
            <p:cNvSpPr txBox="1"/>
            <p:nvPr/>
          </p:nvSpPr>
          <p:spPr>
            <a:xfrm>
              <a:off x="6292230" y="1420947"/>
              <a:ext cx="1788542" cy="339725"/>
            </a:xfrm>
            <a:prstGeom prst="rect">
              <a:avLst/>
            </a:prstGeom>
          </p:spPr>
          <p:txBody>
            <a:bodyPr lIns="0" tIns="0" rIns="0" bIns="0" rtlCol="0" anchor="t">
              <a:spAutoFit/>
            </a:bodyPr>
            <a:lstStyle/>
            <a:p>
              <a:pPr algn="ctr">
                <a:lnSpc>
                  <a:spcPts val="2799"/>
                </a:lnSpc>
                <a:spcBef>
                  <a:spcPct val="0"/>
                </a:spcBef>
              </a:pPr>
              <a:r>
                <a:rPr lang="en-US" sz="1999" b="1" spc="-25" dirty="0">
                  <a:solidFill>
                    <a:srgbClr val="FFFFFF"/>
                  </a:solidFill>
                  <a:latin typeface="Inter Medium"/>
                  <a:ea typeface="Inter Medium"/>
                  <a:cs typeface="Inter Medium"/>
                  <a:sym typeface="Inter Medium"/>
                </a:rPr>
                <a:t>In ORIGINAL:</a:t>
              </a:r>
            </a:p>
          </p:txBody>
        </p:sp>
      </p:grpSp>
      <p:grpSp>
        <p:nvGrpSpPr>
          <p:cNvPr id="51" name="Group 50">
            <a:extLst>
              <a:ext uri="{FF2B5EF4-FFF2-40B4-BE49-F238E27FC236}">
                <a16:creationId xmlns:a16="http://schemas.microsoft.com/office/drawing/2014/main" id="{6356BC2B-A8B4-6210-8AC8-862670115DC8}"/>
              </a:ext>
              <a:ext uri="{C183D7F6-B498-43B3-948B-1728B52AA6E4}">
                <adec:decorative xmlns:adec="http://schemas.microsoft.com/office/drawing/2017/decorative" val="1"/>
              </a:ext>
            </a:extLst>
          </p:cNvPr>
          <p:cNvGrpSpPr/>
          <p:nvPr/>
        </p:nvGrpSpPr>
        <p:grpSpPr>
          <a:xfrm>
            <a:off x="6120619" y="5868716"/>
            <a:ext cx="2729344" cy="632531"/>
            <a:chOff x="6120619" y="5868716"/>
            <a:chExt cx="2729344" cy="632531"/>
          </a:xfrm>
        </p:grpSpPr>
        <p:grpSp>
          <p:nvGrpSpPr>
            <p:cNvPr id="27" name="Group 27">
              <a:extLst>
                <a:ext uri="{C183D7F6-B498-43B3-948B-1728B52AA6E4}">
                  <adec:decorative xmlns:adec="http://schemas.microsoft.com/office/drawing/2017/decorative" val="1"/>
                </a:ext>
              </a:extLst>
            </p:cNvPr>
            <p:cNvGrpSpPr/>
            <p:nvPr/>
          </p:nvGrpSpPr>
          <p:grpSpPr>
            <a:xfrm rot="-5400000">
              <a:off x="7169025" y="4820310"/>
              <a:ext cx="632531" cy="2729344"/>
              <a:chOff x="0" y="0"/>
              <a:chExt cx="166593" cy="718840"/>
            </a:xfrm>
          </p:grpSpPr>
          <p:sp>
            <p:nvSpPr>
              <p:cNvPr id="28" name="Freeform 28">
                <a:extLst>
                  <a:ext uri="{C183D7F6-B498-43B3-948B-1728B52AA6E4}">
                    <adec:decorative xmlns:adec="http://schemas.microsoft.com/office/drawing/2017/decorative" val="1"/>
                  </a:ext>
                </a:extLst>
              </p:cNvPr>
              <p:cNvSpPr/>
              <p:nvPr/>
            </p:nvSpPr>
            <p:spPr>
              <a:xfrm>
                <a:off x="0" y="0"/>
                <a:ext cx="166593" cy="718840"/>
              </a:xfrm>
              <a:custGeom>
                <a:avLst/>
                <a:gdLst/>
                <a:ahLst/>
                <a:cxnLst/>
                <a:rect l="l" t="t" r="r" b="b"/>
                <a:pathLst>
                  <a:path w="166593" h="718840">
                    <a:moveTo>
                      <a:pt x="166593" y="0"/>
                    </a:moveTo>
                    <a:lnTo>
                      <a:pt x="166593" y="718840"/>
                    </a:lnTo>
                    <a:lnTo>
                      <a:pt x="83296" y="591840"/>
                    </a:lnTo>
                    <a:lnTo>
                      <a:pt x="0" y="718840"/>
                    </a:lnTo>
                    <a:lnTo>
                      <a:pt x="0" y="0"/>
                    </a:lnTo>
                    <a:lnTo>
                      <a:pt x="166593" y="0"/>
                    </a:lnTo>
                    <a:close/>
                  </a:path>
                </a:pathLst>
              </a:custGeom>
              <a:gradFill rotWithShape="1">
                <a:gsLst>
                  <a:gs pos="0">
                    <a:srgbClr val="0054BC">
                      <a:alpha val="100000"/>
                    </a:srgbClr>
                  </a:gs>
                  <a:gs pos="100000">
                    <a:srgbClr val="0DAC41">
                      <a:alpha val="100000"/>
                    </a:srgbClr>
                  </a:gs>
                </a:gsLst>
                <a:lin ang="0"/>
              </a:gradFill>
            </p:spPr>
            <p:txBody>
              <a:bodyPr/>
              <a:lstStyle/>
              <a:p>
                <a:endParaRPr lang="en-US"/>
              </a:p>
            </p:txBody>
          </p:sp>
          <p:sp>
            <p:nvSpPr>
              <p:cNvPr id="29" name="TextBox 29"/>
              <p:cNvSpPr txBox="1"/>
              <p:nvPr/>
            </p:nvSpPr>
            <p:spPr>
              <a:xfrm>
                <a:off x="0" y="-28575"/>
                <a:ext cx="166593" cy="620415"/>
              </a:xfrm>
              <a:prstGeom prst="rect">
                <a:avLst/>
              </a:prstGeom>
            </p:spPr>
            <p:txBody>
              <a:bodyPr lIns="50800" tIns="50800" rIns="50800" bIns="50800" rtlCol="0" anchor="ctr"/>
              <a:lstStyle/>
              <a:p>
                <a:pPr algn="ctr">
                  <a:lnSpc>
                    <a:spcPts val="1960"/>
                  </a:lnSpc>
                </a:pPr>
                <a:endParaRPr/>
              </a:p>
            </p:txBody>
          </p:sp>
        </p:grpSp>
        <p:sp>
          <p:nvSpPr>
            <p:cNvPr id="30" name="TextBox 30">
              <a:extLst>
                <a:ext uri="{C183D7F6-B498-43B3-948B-1728B52AA6E4}">
                  <adec:decorative xmlns:adec="http://schemas.microsoft.com/office/drawing/2017/decorative" val="1"/>
                </a:ext>
              </a:extLst>
            </p:cNvPr>
            <p:cNvSpPr txBox="1"/>
            <p:nvPr/>
          </p:nvSpPr>
          <p:spPr>
            <a:xfrm>
              <a:off x="6426360" y="5996106"/>
              <a:ext cx="1788542" cy="339725"/>
            </a:xfrm>
            <a:prstGeom prst="rect">
              <a:avLst/>
            </a:prstGeom>
          </p:spPr>
          <p:txBody>
            <a:bodyPr lIns="0" tIns="0" rIns="0" bIns="0" rtlCol="0" anchor="t">
              <a:spAutoFit/>
            </a:bodyPr>
            <a:lstStyle/>
            <a:p>
              <a:pPr algn="ctr">
                <a:lnSpc>
                  <a:spcPts val="2799"/>
                </a:lnSpc>
                <a:spcBef>
                  <a:spcPct val="0"/>
                </a:spcBef>
              </a:pPr>
              <a:r>
                <a:rPr lang="en-US" sz="1999" b="1" spc="-25" dirty="0">
                  <a:solidFill>
                    <a:srgbClr val="FFFFFF"/>
                  </a:solidFill>
                  <a:latin typeface="Inter Medium"/>
                  <a:ea typeface="Inter Medium"/>
                  <a:cs typeface="Inter Medium"/>
                  <a:sym typeface="Inter Medium"/>
                </a:rPr>
                <a:t>In ULTRA:</a:t>
              </a:r>
            </a:p>
          </p:txBody>
        </p:sp>
      </p:grpSp>
      <p:sp>
        <p:nvSpPr>
          <p:cNvPr id="17" name="TextBox 17"/>
          <p:cNvSpPr txBox="1"/>
          <p:nvPr/>
        </p:nvSpPr>
        <p:spPr>
          <a:xfrm>
            <a:off x="5208342" y="9476596"/>
            <a:ext cx="8675364" cy="248273"/>
          </a:xfrm>
          <a:prstGeom prst="rect">
            <a:avLst/>
          </a:prstGeom>
        </p:spPr>
        <p:txBody>
          <a:bodyPr lIns="0" tIns="0" rIns="0" bIns="0" rtlCol="0" anchor="t">
            <a:spAutoFit/>
          </a:bodyPr>
          <a:lstStyle/>
          <a:p>
            <a:pPr algn="l">
              <a:lnSpc>
                <a:spcPts val="2148"/>
              </a:lnSpc>
              <a:spcBef>
                <a:spcPct val="0"/>
              </a:spcBef>
            </a:pPr>
            <a:r>
              <a:rPr lang="en-US" sz="1534" u="sng" spc="-19" dirty="0">
                <a:solidFill>
                  <a:schemeClr val="bg1"/>
                </a:solidFill>
                <a:latin typeface="Inter"/>
                <a:ea typeface="Inter"/>
                <a:cs typeface="Inter"/>
                <a:sym typeface="Inter"/>
                <a:hlinkClick r:id="rId5" tooltip="https://help.blackboard.com/Learn/Instructor/Ultra/Course_Content/Create_Content/Create_Course_Materials/Work_With_Text">
                  <a:extLst>
                    <a:ext uri="{A12FA001-AC4F-418D-AE19-62706E023703}">
                      <ahyp:hlinkClr xmlns:ahyp="http://schemas.microsoft.com/office/drawing/2018/hyperlinkcolor" val="tx"/>
                    </a:ext>
                  </a:extLst>
                </a:hlinkClick>
              </a:rPr>
              <a:t>Wondering what all these buttons do? Find out more on the</a:t>
            </a:r>
            <a:r>
              <a:rPr lang="en-US" sz="1534" b="1" u="sng" spc="-19" dirty="0">
                <a:solidFill>
                  <a:schemeClr val="bg1"/>
                </a:solidFill>
                <a:latin typeface="Inter Bold"/>
                <a:ea typeface="Inter Bold"/>
                <a:cs typeface="Inter Bold"/>
                <a:sym typeface="Inter Bold"/>
                <a:hlinkClick r:id="rId5" tooltip="https://help.blackboard.com/Learn/Instructor/Ultra/Course_Content/Create_Content/Create_Course_Materials/Work_With_Text">
                  <a:extLst>
                    <a:ext uri="{A12FA001-AC4F-418D-AE19-62706E023703}">
                      <ahyp:hlinkClr xmlns:ahyp="http://schemas.microsoft.com/office/drawing/2018/hyperlinkcolor" val="tx"/>
                    </a:ext>
                  </a:extLst>
                </a:hlinkClick>
              </a:rPr>
              <a:t> Blackboard help page.</a:t>
            </a:r>
          </a:p>
        </p:txBody>
      </p:sp>
      <p:sp>
        <p:nvSpPr>
          <p:cNvPr id="21" name="Freeform 21">
            <a:extLst>
              <a:ext uri="{C183D7F6-B498-43B3-948B-1728B52AA6E4}">
                <adec:decorative xmlns:adec="http://schemas.microsoft.com/office/drawing/2017/decorative" val="1"/>
              </a:ext>
            </a:extLst>
          </p:cNvPr>
          <p:cNvSpPr/>
          <p:nvPr/>
        </p:nvSpPr>
        <p:spPr>
          <a:xfrm>
            <a:off x="6122803" y="1864789"/>
            <a:ext cx="2651624" cy="430889"/>
          </a:xfrm>
          <a:custGeom>
            <a:avLst/>
            <a:gdLst/>
            <a:ahLst/>
            <a:cxnLst/>
            <a:rect l="l" t="t" r="r" b="b"/>
            <a:pathLst>
              <a:path w="2651624" h="430889">
                <a:moveTo>
                  <a:pt x="0" y="0"/>
                </a:moveTo>
                <a:lnTo>
                  <a:pt x="2651623" y="0"/>
                </a:lnTo>
                <a:lnTo>
                  <a:pt x="2651623" y="430888"/>
                </a:lnTo>
                <a:lnTo>
                  <a:pt x="0" y="430888"/>
                </a:lnTo>
                <a:lnTo>
                  <a:pt x="0" y="0"/>
                </a:lnTo>
                <a:close/>
              </a:path>
            </a:pathLst>
          </a:custGeom>
          <a:blipFill>
            <a:blip r:embed="rId6"/>
            <a:stretch>
              <a:fillRect/>
            </a:stretch>
          </a:blipFill>
        </p:spPr>
        <p:txBody>
          <a:bodyPr/>
          <a:lstStyle/>
          <a:p>
            <a:endParaRPr lang="en-US"/>
          </a:p>
        </p:txBody>
      </p:sp>
      <p:sp>
        <p:nvSpPr>
          <p:cNvPr id="26" name="Freeform 26">
            <a:extLst>
              <a:ext uri="{C183D7F6-B498-43B3-948B-1728B52AA6E4}">
                <adec:decorative xmlns:adec="http://schemas.microsoft.com/office/drawing/2017/decorative" val="1"/>
              </a:ext>
            </a:extLst>
          </p:cNvPr>
          <p:cNvSpPr/>
          <p:nvPr/>
        </p:nvSpPr>
        <p:spPr>
          <a:xfrm>
            <a:off x="6133146" y="6439948"/>
            <a:ext cx="2651624" cy="430889"/>
          </a:xfrm>
          <a:custGeom>
            <a:avLst/>
            <a:gdLst/>
            <a:ahLst/>
            <a:cxnLst/>
            <a:rect l="l" t="t" r="r" b="b"/>
            <a:pathLst>
              <a:path w="2651624" h="430889">
                <a:moveTo>
                  <a:pt x="0" y="0"/>
                </a:moveTo>
                <a:lnTo>
                  <a:pt x="2651624" y="0"/>
                </a:lnTo>
                <a:lnTo>
                  <a:pt x="2651624" y="430889"/>
                </a:lnTo>
                <a:lnTo>
                  <a:pt x="0" y="430889"/>
                </a:lnTo>
                <a:lnTo>
                  <a:pt x="0" y="0"/>
                </a:lnTo>
                <a:close/>
              </a:path>
            </a:pathLst>
          </a:custGeom>
          <a:blipFill>
            <a:blip r:embed="rId6"/>
            <a:stretch>
              <a:fillRect/>
            </a:stretch>
          </a:blipFill>
        </p:spPr>
        <p:txBody>
          <a:bodyPr/>
          <a:lstStyle/>
          <a:p>
            <a:endParaRPr lang="en-US"/>
          </a:p>
        </p:txBody>
      </p:sp>
      <p:grpSp>
        <p:nvGrpSpPr>
          <p:cNvPr id="31" name="Group 31">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32" name="Freeform 32">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33" name="Freeform 33">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34" name="TextBox 34"/>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1" action="ppaction://hlinksldjump">
                    <a:extLst>
                      <a:ext uri="{A12FA001-AC4F-418D-AE19-62706E023703}">
                        <ahyp:hlinkClr xmlns:ahyp="http://schemas.microsoft.com/office/drawing/2018/hyperlinkcolor" val="tx"/>
                      </a:ext>
                    </a:extLst>
                  </a:hlinkClick>
                </a:rPr>
                <a:t>Step 1</a:t>
              </a:r>
            </a:p>
          </p:txBody>
        </p:sp>
        <p:sp>
          <p:nvSpPr>
            <p:cNvPr id="35" name="Freeform 35">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36" name="Freeform 36">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37" name="TextBox 37"/>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2" action="ppaction://hlinksldjump"/>
                </a:rPr>
                <a:t>Step 2</a:t>
              </a:r>
            </a:p>
          </p:txBody>
        </p:sp>
        <p:sp>
          <p:nvSpPr>
            <p:cNvPr id="38" name="Freeform 38">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39" name="Freeform 39">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40" name="TextBox 40"/>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3" action="ppaction://hlinksldjump"/>
                </a:rPr>
                <a:t>Step 3</a:t>
              </a:r>
            </a:p>
          </p:txBody>
        </p:sp>
        <p:sp>
          <p:nvSpPr>
            <p:cNvPr id="41" name="Freeform 41">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42" name="Freeform 42">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43" name="TextBox 43"/>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4" action="ppaction://hlinksldjump"/>
                </a:rPr>
                <a:t>Step 4</a:t>
              </a:r>
            </a:p>
          </p:txBody>
        </p:sp>
        <p:sp>
          <p:nvSpPr>
            <p:cNvPr id="44" name="Freeform 44">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45" name="Freeform 45">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46" name="TextBox 46"/>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5" action="ppaction://hlinksldjump"/>
                </a:rPr>
                <a:t>Step 5</a:t>
              </a:r>
            </a:p>
          </p:txBody>
        </p:sp>
      </p:grpSp>
      <p:sp>
        <p:nvSpPr>
          <p:cNvPr id="48" name="Freeform 18">
            <a:extLst>
              <a:ext uri="{FF2B5EF4-FFF2-40B4-BE49-F238E27FC236}">
                <a16:creationId xmlns:a16="http://schemas.microsoft.com/office/drawing/2014/main" id="{B3C7D183-6988-AB46-3A30-D55AD9EE0CEE}"/>
              </a:ext>
              <a:ext uri="{C183D7F6-B498-43B3-948B-1728B52AA6E4}">
                <adec:decorative xmlns:adec="http://schemas.microsoft.com/office/drawing/2017/decorative" val="1"/>
              </a:ext>
            </a:extLst>
          </p:cNvPr>
          <p:cNvSpPr/>
          <p:nvPr/>
        </p:nvSpPr>
        <p:spPr>
          <a:xfrm rot="2375882">
            <a:off x="4638479" y="9337515"/>
            <a:ext cx="505582" cy="650267"/>
          </a:xfrm>
          <a:custGeom>
            <a:avLst/>
            <a:gdLst/>
            <a:ahLst/>
            <a:cxnLst/>
            <a:rect l="l" t="t" r="r" b="b"/>
            <a:pathLst>
              <a:path w="505582" h="650267">
                <a:moveTo>
                  <a:pt x="0" y="0"/>
                </a:moveTo>
                <a:lnTo>
                  <a:pt x="505583" y="0"/>
                </a:lnTo>
                <a:lnTo>
                  <a:pt x="505583" y="650266"/>
                </a:lnTo>
                <a:lnTo>
                  <a:pt x="0" y="650266"/>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US"/>
          </a:p>
        </p:txBody>
      </p:sp>
      <p:sp>
        <p:nvSpPr>
          <p:cNvPr id="49" name="Freeform 19">
            <a:extLst>
              <a:ext uri="{FF2B5EF4-FFF2-40B4-BE49-F238E27FC236}">
                <a16:creationId xmlns:a16="http://schemas.microsoft.com/office/drawing/2014/main" id="{8A5EB118-DC84-ACBC-F234-732B402F76C3}"/>
              </a:ext>
              <a:ext uri="{C183D7F6-B498-43B3-948B-1728B52AA6E4}">
                <adec:decorative xmlns:adec="http://schemas.microsoft.com/office/drawing/2017/decorative" val="1"/>
              </a:ext>
            </a:extLst>
          </p:cNvPr>
          <p:cNvSpPr/>
          <p:nvPr/>
        </p:nvSpPr>
        <p:spPr>
          <a:xfrm>
            <a:off x="4801458" y="9473903"/>
            <a:ext cx="232054" cy="348299"/>
          </a:xfrm>
          <a:custGeom>
            <a:avLst/>
            <a:gdLst/>
            <a:ahLst/>
            <a:cxnLst/>
            <a:rect l="l" t="t" r="r" b="b"/>
            <a:pathLst>
              <a:path w="232054" h="348299">
                <a:moveTo>
                  <a:pt x="0" y="0"/>
                </a:moveTo>
                <a:lnTo>
                  <a:pt x="232054" y="0"/>
                </a:lnTo>
                <a:lnTo>
                  <a:pt x="232054" y="348298"/>
                </a:lnTo>
                <a:lnTo>
                  <a:pt x="0" y="348298"/>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3" name="Group 3">
            <a:extLst>
              <a:ext uri="{C183D7F6-B498-43B3-948B-1728B52AA6E4}">
                <adec:decorative xmlns:adec="http://schemas.microsoft.com/office/drawing/2017/decorative" val="1"/>
              </a:ext>
            </a:extLst>
          </p:cNvPr>
          <p:cNvGrpSpPr>
            <a:grpSpLocks noChangeAspect="1"/>
          </p:cNvGrpSpPr>
          <p:nvPr/>
        </p:nvGrpSpPr>
        <p:grpSpPr>
          <a:xfrm>
            <a:off x="1028700" y="3146545"/>
            <a:ext cx="5989463" cy="7744"/>
            <a:chOff x="0" y="0"/>
            <a:chExt cx="7985951" cy="10325"/>
          </a:xfrm>
        </p:grpSpPr>
        <p:sp>
          <p:nvSpPr>
            <p:cNvPr id="4" name="Freeform 4">
              <a:extLst>
                <a:ext uri="{C183D7F6-B498-43B3-948B-1728B52AA6E4}">
                  <adec:decorative xmlns:adec="http://schemas.microsoft.com/office/drawing/2017/decorative" val="1"/>
                </a:ext>
              </a:extLst>
            </p:cNvPr>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FFFFFF"/>
            </a:solidFill>
          </p:spPr>
          <p:txBody>
            <a:bodyPr/>
            <a:lstStyle/>
            <a:p>
              <a:endParaRPr lang="en-US"/>
            </a:p>
          </p:txBody>
        </p:sp>
      </p:grpSp>
      <p:sp>
        <p:nvSpPr>
          <p:cNvPr id="5" name="TextBox 5"/>
          <p:cNvSpPr txBox="1">
            <a:spLocks noGrp="1"/>
          </p:cNvSpPr>
          <p:nvPr>
            <p:ph type="title" idx="4294967295"/>
          </p:nvPr>
        </p:nvSpPr>
        <p:spPr>
          <a:xfrm>
            <a:off x="915518" y="2222612"/>
            <a:ext cx="10321103" cy="80010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6239"/>
              </a:lnSpc>
              <a:spcBef>
                <a:spcPts val="0"/>
              </a:spcBef>
              <a:spcAft>
                <a:spcPts val="0"/>
              </a:spcAft>
              <a:buClrTx/>
              <a:buSzTx/>
              <a:buFontTx/>
              <a:buNone/>
              <a:tabLst/>
              <a:defRPr/>
            </a:pPr>
            <a:r>
              <a:rPr kumimoji="0" lang="en-US" sz="5199" b="1" i="0" u="none" strike="noStrike" kern="1200" cap="none" spc="-41" normalizeH="0" baseline="0" noProof="0" dirty="0">
                <a:ln>
                  <a:noFill/>
                </a:ln>
                <a:solidFill>
                  <a:srgbClr val="FFFFFF"/>
                </a:solidFill>
                <a:effectLst/>
                <a:uLnTx/>
                <a:uFillTx/>
                <a:latin typeface="Inter Bold"/>
                <a:ea typeface="Inter Bold"/>
                <a:cs typeface="Inter Bold"/>
                <a:sym typeface="Inter Bold"/>
              </a:rPr>
              <a:t>Unpacking the Conversion</a:t>
            </a:r>
          </a:p>
        </p:txBody>
      </p:sp>
      <p:sp>
        <p:nvSpPr>
          <p:cNvPr id="6" name="TextBox 6"/>
          <p:cNvSpPr txBox="1"/>
          <p:nvPr/>
        </p:nvSpPr>
        <p:spPr>
          <a:xfrm>
            <a:off x="1896432" y="3565525"/>
            <a:ext cx="13857766" cy="2124075"/>
          </a:xfrm>
          <a:prstGeom prst="rect">
            <a:avLst/>
          </a:prstGeom>
        </p:spPr>
        <p:txBody>
          <a:bodyPr lIns="0" tIns="0" rIns="0" bIns="0" rtlCol="0" anchor="t">
            <a:spAutoFit/>
          </a:bodyPr>
          <a:lstStyle/>
          <a:p>
            <a:pPr algn="just">
              <a:lnSpc>
                <a:spcPts val="4200"/>
              </a:lnSpc>
            </a:pPr>
            <a:r>
              <a:rPr lang="en-US" sz="3000" b="1" spc="48">
                <a:solidFill>
                  <a:srgbClr val="FFFFFF"/>
                </a:solidFill>
                <a:latin typeface="Inter Bold"/>
                <a:ea typeface="Inter Bold"/>
                <a:cs typeface="Inter Bold"/>
                <a:sym typeface="Inter Bold"/>
              </a:rPr>
              <a:t>We've explored the Ultra layout and identified key changes we'll encounter. Before rearranging or building anything, let’s examine the automated conversion process—essentially, figuring out "What happened to all my Original stuff?"</a:t>
            </a:r>
          </a:p>
        </p:txBody>
      </p:sp>
      <p:grpSp>
        <p:nvGrpSpPr>
          <p:cNvPr id="7" name="Group 7">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8" name="Freeform 8">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9" name="Freeform 9">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0" name="TextBox 10"/>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7" action="ppaction://hlinksldjump">
                    <a:extLst>
                      <a:ext uri="{A12FA001-AC4F-418D-AE19-62706E023703}">
                        <ahyp:hlinkClr xmlns:ahyp="http://schemas.microsoft.com/office/drawing/2018/hyperlinkcolor" val="tx"/>
                      </a:ext>
                    </a:extLst>
                  </a:hlinkClick>
                </a:rPr>
                <a:t>Step 1</a:t>
              </a:r>
            </a:p>
          </p:txBody>
        </p:sp>
        <p:sp>
          <p:nvSpPr>
            <p:cNvPr id="11" name="Freeform 11">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2" name="Freeform 12">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3" name="TextBox 13"/>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8" action="ppaction://hlinksldjump"/>
                </a:rPr>
                <a:t>Step 2</a:t>
              </a:r>
            </a:p>
          </p:txBody>
        </p:sp>
        <p:sp>
          <p:nvSpPr>
            <p:cNvPr id="14" name="Freeform 14">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5" name="Freeform 15">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6" name="TextBox 16"/>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9" action="ppaction://hlinksldjump"/>
                </a:rPr>
                <a:t>Step 3</a:t>
              </a:r>
            </a:p>
          </p:txBody>
        </p:sp>
        <p:sp>
          <p:nvSpPr>
            <p:cNvPr id="17" name="Freeform 17">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8" name="Freeform 18">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9" name="TextBox 19"/>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0" action="ppaction://hlinksldjump"/>
                </a:rPr>
                <a:t>Step 4</a:t>
              </a:r>
            </a:p>
          </p:txBody>
        </p:sp>
        <p:sp>
          <p:nvSpPr>
            <p:cNvPr id="20" name="Freeform 20">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1" name="Freeform 21">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2" name="TextBox 22"/>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1" action="ppaction://hlinksldjump"/>
                </a:rPr>
                <a:t>Step 5</a:t>
              </a: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5"/>
          <p:cNvSpPr txBox="1">
            <a:spLocks noGrp="1"/>
          </p:cNvSpPr>
          <p:nvPr>
            <p:ph type="title" idx="4294967295"/>
          </p:nvPr>
        </p:nvSpPr>
        <p:spPr>
          <a:xfrm>
            <a:off x="1028700" y="650949"/>
            <a:ext cx="11614392"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0E387C"/>
                </a:solidFill>
                <a:effectLst/>
                <a:uLnTx/>
                <a:uFillTx/>
                <a:latin typeface="Inter Bold"/>
                <a:ea typeface="Inter Bold"/>
                <a:cs typeface="Inter Bold"/>
                <a:sym typeface="Inter Bold"/>
              </a:rPr>
              <a:t>Converting Items from my Original Menu</a:t>
            </a:r>
          </a:p>
        </p:txBody>
      </p:sp>
      <p:sp>
        <p:nvSpPr>
          <p:cNvPr id="14" name="TextBox 14"/>
          <p:cNvSpPr txBox="1"/>
          <p:nvPr/>
        </p:nvSpPr>
        <p:spPr>
          <a:xfrm>
            <a:off x="1028700" y="1506631"/>
            <a:ext cx="13089368" cy="1071563"/>
          </a:xfrm>
          <a:prstGeom prst="rect">
            <a:avLst/>
          </a:prstGeom>
        </p:spPr>
        <p:txBody>
          <a:bodyPr lIns="0" tIns="0" rIns="0" bIns="0" rtlCol="0" anchor="t">
            <a:spAutoFit/>
          </a:bodyPr>
          <a:lstStyle/>
          <a:p>
            <a:pPr algn="l">
              <a:lnSpc>
                <a:spcPts val="2887"/>
              </a:lnSpc>
            </a:pPr>
            <a:r>
              <a:rPr lang="en-US" sz="1999" spc="-25">
                <a:solidFill>
                  <a:srgbClr val="091F2C"/>
                </a:solidFill>
                <a:latin typeface="Inter"/>
                <a:ea typeface="Inter"/>
                <a:cs typeface="Inter"/>
                <a:sym typeface="Inter"/>
              </a:rPr>
              <a:t>In Original we have all our items organized in our left menu. When you added items to that menu you selected the plus icon at the top left of the course. There are a lot of options in this list that won’t convert over. Your list may look different from this one. Here’s what happens during conversion with each of these basic categories: </a:t>
            </a:r>
          </a:p>
        </p:txBody>
      </p:sp>
      <p:sp>
        <p:nvSpPr>
          <p:cNvPr id="2" name="Freeform 2" descr="A screenshot of a sample menu in an Original course."/>
          <p:cNvSpPr>
            <a:spLocks noGrp="1" noRot="1" noMove="1" noResize="1" noEditPoints="1" noAdjustHandles="1" noChangeArrowheads="1" noChangeShapeType="1"/>
          </p:cNvSpPr>
          <p:nvPr/>
        </p:nvSpPr>
        <p:spPr>
          <a:xfrm>
            <a:off x="1028700" y="3081707"/>
            <a:ext cx="3010565" cy="6044495"/>
          </a:xfrm>
          <a:custGeom>
            <a:avLst/>
            <a:gdLst/>
            <a:ahLst/>
            <a:cxnLst/>
            <a:rect l="l" t="t" r="r" b="b"/>
            <a:pathLst>
              <a:path w="3010565" h="6044495">
                <a:moveTo>
                  <a:pt x="0" y="0"/>
                </a:moveTo>
                <a:lnTo>
                  <a:pt x="3010565" y="0"/>
                </a:lnTo>
                <a:lnTo>
                  <a:pt x="3010565" y="6044495"/>
                </a:lnTo>
                <a:lnTo>
                  <a:pt x="0" y="6044495"/>
                </a:lnTo>
                <a:lnTo>
                  <a:pt x="0" y="0"/>
                </a:lnTo>
                <a:close/>
              </a:path>
            </a:pathLst>
          </a:custGeom>
          <a:blipFill>
            <a:blip r:embed="rId2"/>
            <a:stretch>
              <a:fillRect l="-1756" r="-1756"/>
            </a:stretch>
          </a:blipFill>
          <a:ln w="19050" cap="sq">
            <a:solidFill>
              <a:srgbClr val="333333"/>
            </a:solidFill>
            <a:prstDash val="solid"/>
            <a:miter/>
          </a:ln>
        </p:spPr>
        <p:txBody>
          <a:bodyPr/>
          <a:lstStyle/>
          <a:p>
            <a:endParaRPr lang="en-US"/>
          </a:p>
        </p:txBody>
      </p:sp>
      <p:sp>
        <p:nvSpPr>
          <p:cNvPr id="10" name="Freeform 10" descr="A screenshot of the popout menu available in Original that showcases the different menu options available when you hit the plus icon."/>
          <p:cNvSpPr>
            <a:spLocks noGrp="1" noRot="1" noMove="1" noResize="1" noEditPoints="1" noAdjustHandles="1" noChangeArrowheads="1" noChangeShapeType="1"/>
          </p:cNvSpPr>
          <p:nvPr/>
        </p:nvSpPr>
        <p:spPr>
          <a:xfrm>
            <a:off x="3646307" y="3390900"/>
            <a:ext cx="3778678" cy="4860566"/>
          </a:xfrm>
          <a:custGeom>
            <a:avLst/>
            <a:gdLst/>
            <a:ahLst/>
            <a:cxnLst/>
            <a:rect l="l" t="t" r="r" b="b"/>
            <a:pathLst>
              <a:path w="3778678" h="4860566">
                <a:moveTo>
                  <a:pt x="0" y="0"/>
                </a:moveTo>
                <a:lnTo>
                  <a:pt x="3778679" y="0"/>
                </a:lnTo>
                <a:lnTo>
                  <a:pt x="3778679" y="4860566"/>
                </a:lnTo>
                <a:lnTo>
                  <a:pt x="0" y="4860566"/>
                </a:lnTo>
                <a:lnTo>
                  <a:pt x="0" y="0"/>
                </a:lnTo>
                <a:close/>
              </a:path>
            </a:pathLst>
          </a:custGeom>
          <a:blipFill>
            <a:blip r:embed="rId3"/>
            <a:stretch>
              <a:fillRect l="-51861" t="-16024" r="-25809" b="-15920"/>
            </a:stretch>
          </a:blipFill>
          <a:ln w="38100" cap="sq">
            <a:solidFill>
              <a:srgbClr val="969696"/>
            </a:solidFill>
            <a:prstDash val="solid"/>
            <a:miter/>
          </a:ln>
        </p:spPr>
        <p:txBody>
          <a:bodyPr/>
          <a:lstStyle/>
          <a:p>
            <a:endParaRPr lang="en-US"/>
          </a:p>
        </p:txBody>
      </p:sp>
      <p:grpSp>
        <p:nvGrpSpPr>
          <p:cNvPr id="3" name="Group 3">
            <a:extLst>
              <a:ext uri="{C183D7F6-B498-43B3-948B-1728B52AA6E4}">
                <adec:decorative xmlns:adec="http://schemas.microsoft.com/office/drawing/2017/decorative" val="1"/>
              </a:ext>
            </a:extLst>
          </p:cNvPr>
          <p:cNvGrpSpPr/>
          <p:nvPr/>
        </p:nvGrpSpPr>
        <p:grpSpPr>
          <a:xfrm>
            <a:off x="1028700" y="3081707"/>
            <a:ext cx="588895" cy="518012"/>
            <a:chOff x="0" y="0"/>
            <a:chExt cx="148380" cy="130520"/>
          </a:xfrm>
        </p:grpSpPr>
        <p:sp>
          <p:nvSpPr>
            <p:cNvPr id="4" name="Freeform 4">
              <a:extLst>
                <a:ext uri="{C183D7F6-B498-43B3-948B-1728B52AA6E4}">
                  <adec:decorative xmlns:adec="http://schemas.microsoft.com/office/drawing/2017/decorative" val="1"/>
                </a:ext>
              </a:extLst>
            </p:cNvPr>
            <p:cNvSpPr/>
            <p:nvPr/>
          </p:nvSpPr>
          <p:spPr>
            <a:xfrm>
              <a:off x="0" y="0"/>
              <a:ext cx="148380" cy="130520"/>
            </a:xfrm>
            <a:custGeom>
              <a:avLst/>
              <a:gdLst/>
              <a:ahLst/>
              <a:cxnLst/>
              <a:rect l="l" t="t" r="r" b="b"/>
              <a:pathLst>
                <a:path w="148380" h="130520">
                  <a:moveTo>
                    <a:pt x="0" y="0"/>
                  </a:moveTo>
                  <a:lnTo>
                    <a:pt x="148380" y="0"/>
                  </a:lnTo>
                  <a:lnTo>
                    <a:pt x="148380" y="130520"/>
                  </a:lnTo>
                  <a:lnTo>
                    <a:pt x="0" y="130520"/>
                  </a:lnTo>
                  <a:close/>
                </a:path>
              </a:pathLst>
            </a:custGeom>
            <a:solidFill>
              <a:srgbClr val="333333"/>
            </a:solidFill>
          </p:spPr>
          <p:txBody>
            <a:bodyPr/>
            <a:lstStyle/>
            <a:p>
              <a:endParaRPr lang="en-US"/>
            </a:p>
          </p:txBody>
        </p:sp>
        <p:sp>
          <p:nvSpPr>
            <p:cNvPr id="5" name="TextBox 5"/>
            <p:cNvSpPr txBox="1"/>
            <p:nvPr/>
          </p:nvSpPr>
          <p:spPr>
            <a:xfrm>
              <a:off x="0" y="-28575"/>
              <a:ext cx="148380" cy="159095"/>
            </a:xfrm>
            <a:prstGeom prst="rect">
              <a:avLst/>
            </a:prstGeom>
          </p:spPr>
          <p:txBody>
            <a:bodyPr lIns="53101" tIns="53101" rIns="53101" bIns="53101" rtlCol="0" anchor="ctr"/>
            <a:lstStyle/>
            <a:p>
              <a:pPr algn="ctr">
                <a:lnSpc>
                  <a:spcPts val="1960"/>
                </a:lnSpc>
              </a:pPr>
              <a:endParaRPr/>
            </a:p>
          </p:txBody>
        </p:sp>
      </p:grpSp>
      <p:grpSp>
        <p:nvGrpSpPr>
          <p:cNvPr id="6" name="Group 6">
            <a:extLst>
              <a:ext uri="{C183D7F6-B498-43B3-948B-1728B52AA6E4}">
                <adec:decorative xmlns:adec="http://schemas.microsoft.com/office/drawing/2017/decorative" val="1"/>
              </a:ext>
            </a:extLst>
          </p:cNvPr>
          <p:cNvGrpSpPr/>
          <p:nvPr/>
        </p:nvGrpSpPr>
        <p:grpSpPr>
          <a:xfrm>
            <a:off x="2382670" y="3081707"/>
            <a:ext cx="490840" cy="495569"/>
            <a:chOff x="0" y="0"/>
            <a:chExt cx="129275" cy="130520"/>
          </a:xfrm>
        </p:grpSpPr>
        <p:sp>
          <p:nvSpPr>
            <p:cNvPr id="7" name="Freeform 7">
              <a:extLst>
                <a:ext uri="{C183D7F6-B498-43B3-948B-1728B52AA6E4}">
                  <adec:decorative xmlns:adec="http://schemas.microsoft.com/office/drawing/2017/decorative" val="1"/>
                </a:ext>
              </a:extLst>
            </p:cNvPr>
            <p:cNvSpPr/>
            <p:nvPr/>
          </p:nvSpPr>
          <p:spPr>
            <a:xfrm>
              <a:off x="0" y="0"/>
              <a:ext cx="129275" cy="130520"/>
            </a:xfrm>
            <a:custGeom>
              <a:avLst/>
              <a:gdLst/>
              <a:ahLst/>
              <a:cxnLst/>
              <a:rect l="l" t="t" r="r" b="b"/>
              <a:pathLst>
                <a:path w="129275" h="130520">
                  <a:moveTo>
                    <a:pt x="0" y="0"/>
                  </a:moveTo>
                  <a:lnTo>
                    <a:pt x="129275" y="0"/>
                  </a:lnTo>
                  <a:lnTo>
                    <a:pt x="129275" y="130520"/>
                  </a:lnTo>
                  <a:lnTo>
                    <a:pt x="0" y="130520"/>
                  </a:lnTo>
                  <a:close/>
                </a:path>
              </a:pathLst>
            </a:custGeom>
            <a:solidFill>
              <a:srgbClr val="000000">
                <a:alpha val="0"/>
              </a:srgbClr>
            </a:solidFill>
            <a:ln w="38100" cap="sq">
              <a:solidFill>
                <a:srgbClr val="0DAC41"/>
              </a:solidFill>
              <a:prstDash val="solid"/>
              <a:miter/>
            </a:ln>
          </p:spPr>
          <p:txBody>
            <a:bodyPr/>
            <a:lstStyle/>
            <a:p>
              <a:endParaRPr lang="en-US"/>
            </a:p>
          </p:txBody>
        </p:sp>
        <p:sp>
          <p:nvSpPr>
            <p:cNvPr id="8" name="TextBox 8"/>
            <p:cNvSpPr txBox="1"/>
            <p:nvPr/>
          </p:nvSpPr>
          <p:spPr>
            <a:xfrm>
              <a:off x="0" y="-28575"/>
              <a:ext cx="129275" cy="159095"/>
            </a:xfrm>
            <a:prstGeom prst="rect">
              <a:avLst/>
            </a:prstGeom>
          </p:spPr>
          <p:txBody>
            <a:bodyPr lIns="50800" tIns="50800" rIns="50800" bIns="50800" rtlCol="0" anchor="ctr"/>
            <a:lstStyle/>
            <a:p>
              <a:pPr algn="ctr">
                <a:lnSpc>
                  <a:spcPts val="1960"/>
                </a:lnSpc>
              </a:pPr>
              <a:endParaRPr/>
            </a:p>
          </p:txBody>
        </p:sp>
      </p:grpSp>
      <p:sp>
        <p:nvSpPr>
          <p:cNvPr id="9" name="Freeform 9">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3428684" y="3081707"/>
            <a:ext cx="5349791" cy="6263170"/>
          </a:xfrm>
          <a:custGeom>
            <a:avLst/>
            <a:gdLst/>
            <a:ahLst/>
            <a:cxnLst/>
            <a:rect l="l" t="t" r="r" b="b"/>
            <a:pathLst>
              <a:path w="5349791" h="6263170">
                <a:moveTo>
                  <a:pt x="0" y="0"/>
                </a:moveTo>
                <a:lnTo>
                  <a:pt x="5349791" y="0"/>
                </a:lnTo>
                <a:lnTo>
                  <a:pt x="5349791" y="6263170"/>
                </a:lnTo>
                <a:lnTo>
                  <a:pt x="0" y="6263170"/>
                </a:lnTo>
                <a:lnTo>
                  <a:pt x="0" y="0"/>
                </a:lnTo>
                <a:close/>
              </a:path>
            </a:pathLst>
          </a:custGeom>
          <a:blipFill>
            <a:blip r:embed="rId4"/>
            <a:stretch>
              <a:fillRect/>
            </a:stretch>
          </a:blipFill>
        </p:spPr>
        <p:txBody>
          <a:bodyPr/>
          <a:lstStyle/>
          <a:p>
            <a:endParaRPr lang="en-US"/>
          </a:p>
        </p:txBody>
      </p:sp>
      <p:sp>
        <p:nvSpPr>
          <p:cNvPr id="16" name="TextBox 16"/>
          <p:cNvSpPr txBox="1"/>
          <p:nvPr/>
        </p:nvSpPr>
        <p:spPr>
          <a:xfrm>
            <a:off x="8944074" y="3681782"/>
            <a:ext cx="8340255" cy="971550"/>
          </a:xfrm>
          <a:prstGeom prst="rect">
            <a:avLst/>
          </a:prstGeom>
        </p:spPr>
        <p:txBody>
          <a:bodyPr lIns="0" tIns="0" rIns="0" bIns="0" rtlCol="0" anchor="t">
            <a:spAutoFit/>
          </a:bodyPr>
          <a:lstStyle/>
          <a:p>
            <a:pPr algn="l">
              <a:lnSpc>
                <a:spcPts val="2578"/>
              </a:lnSpc>
            </a:pPr>
            <a:r>
              <a:rPr lang="en-US" sz="2149" b="1" spc="-27">
                <a:solidFill>
                  <a:srgbClr val="004C6C"/>
                </a:solidFill>
                <a:latin typeface="Inter Bold"/>
                <a:ea typeface="Inter Bold"/>
                <a:cs typeface="Inter Bold"/>
                <a:sym typeface="Inter Bold"/>
              </a:rPr>
              <a:t>Content Area</a:t>
            </a:r>
            <a:r>
              <a:rPr lang="en-US" sz="2149" spc="-27">
                <a:solidFill>
                  <a:srgbClr val="004C6C"/>
                </a:solidFill>
                <a:latin typeface="Inter"/>
                <a:ea typeface="Inter"/>
                <a:cs typeface="Inter"/>
                <a:sym typeface="Inter"/>
              </a:rPr>
              <a:t>:</a:t>
            </a:r>
            <a:r>
              <a:rPr lang="en-US" sz="2149" spc="-27">
                <a:solidFill>
                  <a:srgbClr val="091F2C"/>
                </a:solidFill>
                <a:latin typeface="Inter"/>
                <a:ea typeface="Inter"/>
                <a:cs typeface="Inter"/>
                <a:sym typeface="Inter"/>
              </a:rPr>
              <a:t> The title of your content area will now be the title of a folder or module on your content page in Ultra. Inside that folder or module with be the eligible content you built inside.</a:t>
            </a:r>
          </a:p>
        </p:txBody>
      </p:sp>
      <p:sp>
        <p:nvSpPr>
          <p:cNvPr id="17" name="Freeform 17">
            <a:extLst>
              <a:ext uri="{C183D7F6-B498-43B3-948B-1728B52AA6E4}">
                <adec:decorative xmlns:adec="http://schemas.microsoft.com/office/drawing/2017/decorative" val="1"/>
              </a:ext>
            </a:extLst>
          </p:cNvPr>
          <p:cNvSpPr/>
          <p:nvPr/>
        </p:nvSpPr>
        <p:spPr>
          <a:xfrm>
            <a:off x="8291502" y="3959407"/>
            <a:ext cx="415854" cy="415854"/>
          </a:xfrm>
          <a:custGeom>
            <a:avLst/>
            <a:gdLst/>
            <a:ahLst/>
            <a:cxnLst/>
            <a:rect l="l" t="t" r="r" b="b"/>
            <a:pathLst>
              <a:path w="415854" h="415854">
                <a:moveTo>
                  <a:pt x="0" y="0"/>
                </a:moveTo>
                <a:lnTo>
                  <a:pt x="415854" y="0"/>
                </a:lnTo>
                <a:lnTo>
                  <a:pt x="415854" y="415854"/>
                </a:lnTo>
                <a:lnTo>
                  <a:pt x="0" y="41585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8" name="TextBox 18"/>
          <p:cNvSpPr txBox="1"/>
          <p:nvPr/>
        </p:nvSpPr>
        <p:spPr>
          <a:xfrm>
            <a:off x="8944074" y="4858453"/>
            <a:ext cx="8703179" cy="647700"/>
          </a:xfrm>
          <a:prstGeom prst="rect">
            <a:avLst/>
          </a:prstGeom>
        </p:spPr>
        <p:txBody>
          <a:bodyPr lIns="0" tIns="0" rIns="0" bIns="0" rtlCol="0" anchor="t">
            <a:spAutoFit/>
          </a:bodyPr>
          <a:lstStyle/>
          <a:p>
            <a:pPr algn="l">
              <a:lnSpc>
                <a:spcPts val="2578"/>
              </a:lnSpc>
            </a:pPr>
            <a:r>
              <a:rPr lang="en-US" sz="2149" b="1" spc="-27">
                <a:solidFill>
                  <a:srgbClr val="004C6C"/>
                </a:solidFill>
                <a:latin typeface="Inter Bold"/>
                <a:ea typeface="Inter Bold"/>
                <a:cs typeface="Inter Bold"/>
                <a:sym typeface="Inter Bold"/>
              </a:rPr>
              <a:t>Module Page</a:t>
            </a:r>
            <a:r>
              <a:rPr lang="en-US" sz="2149" spc="-27">
                <a:solidFill>
                  <a:srgbClr val="004C6C"/>
                </a:solidFill>
                <a:latin typeface="Inter"/>
                <a:ea typeface="Inter"/>
                <a:cs typeface="Inter"/>
                <a:sym typeface="Inter"/>
              </a:rPr>
              <a:t>: </a:t>
            </a:r>
            <a:r>
              <a:rPr lang="en-US" sz="2149" spc="-27">
                <a:solidFill>
                  <a:srgbClr val="091F2C"/>
                </a:solidFill>
                <a:latin typeface="Inter"/>
                <a:ea typeface="Inter"/>
                <a:cs typeface="Inter"/>
                <a:sym typeface="Inter"/>
              </a:rPr>
              <a:t>A module page, different from a learning module, will not come over.  </a:t>
            </a:r>
          </a:p>
        </p:txBody>
      </p:sp>
      <p:sp>
        <p:nvSpPr>
          <p:cNvPr id="13" name="TextBox 13"/>
          <p:cNvSpPr txBox="1"/>
          <p:nvPr/>
        </p:nvSpPr>
        <p:spPr>
          <a:xfrm>
            <a:off x="8291502" y="2967407"/>
            <a:ext cx="8703179" cy="504825"/>
          </a:xfrm>
          <a:prstGeom prst="rect">
            <a:avLst/>
          </a:prstGeom>
        </p:spPr>
        <p:txBody>
          <a:bodyPr lIns="0" tIns="0" rIns="0" bIns="0" rtlCol="0" anchor="t">
            <a:spAutoFit/>
          </a:bodyPr>
          <a:lstStyle/>
          <a:p>
            <a:pPr algn="l">
              <a:lnSpc>
                <a:spcPts val="4199"/>
              </a:lnSpc>
              <a:spcBef>
                <a:spcPct val="0"/>
              </a:spcBef>
            </a:pPr>
            <a:r>
              <a:rPr lang="en-US" sz="2999" b="1" spc="-38">
                <a:solidFill>
                  <a:srgbClr val="0E387C"/>
                </a:solidFill>
                <a:latin typeface="Inter Bold"/>
                <a:ea typeface="Inter Bold"/>
                <a:cs typeface="Inter Bold"/>
                <a:sym typeface="Inter Bold"/>
              </a:rPr>
              <a:t>Menu Item and What Happens in Conversion</a:t>
            </a:r>
          </a:p>
        </p:txBody>
      </p:sp>
      <p:sp>
        <p:nvSpPr>
          <p:cNvPr id="19" name="Freeform 19">
            <a:extLst>
              <a:ext uri="{C183D7F6-B498-43B3-948B-1728B52AA6E4}">
                <adec:decorative xmlns:adec="http://schemas.microsoft.com/office/drawing/2017/decorative" val="1"/>
              </a:ext>
            </a:extLst>
          </p:cNvPr>
          <p:cNvSpPr/>
          <p:nvPr/>
        </p:nvSpPr>
        <p:spPr>
          <a:xfrm>
            <a:off x="8291502" y="5827197"/>
            <a:ext cx="415854" cy="415854"/>
          </a:xfrm>
          <a:custGeom>
            <a:avLst/>
            <a:gdLst/>
            <a:ahLst/>
            <a:cxnLst/>
            <a:rect l="l" t="t" r="r" b="b"/>
            <a:pathLst>
              <a:path w="415854" h="415854">
                <a:moveTo>
                  <a:pt x="0" y="0"/>
                </a:moveTo>
                <a:lnTo>
                  <a:pt x="415854" y="0"/>
                </a:lnTo>
                <a:lnTo>
                  <a:pt x="415854" y="415854"/>
                </a:lnTo>
                <a:lnTo>
                  <a:pt x="0" y="41585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0" name="TextBox 20"/>
          <p:cNvSpPr txBox="1"/>
          <p:nvPr/>
        </p:nvSpPr>
        <p:spPr>
          <a:xfrm>
            <a:off x="8943503" y="5711423"/>
            <a:ext cx="8703179" cy="647700"/>
          </a:xfrm>
          <a:prstGeom prst="rect">
            <a:avLst/>
          </a:prstGeom>
        </p:spPr>
        <p:txBody>
          <a:bodyPr lIns="0" tIns="0" rIns="0" bIns="0" rtlCol="0" anchor="t">
            <a:spAutoFit/>
          </a:bodyPr>
          <a:lstStyle/>
          <a:p>
            <a:pPr algn="l">
              <a:lnSpc>
                <a:spcPts val="2578"/>
              </a:lnSpc>
            </a:pPr>
            <a:r>
              <a:rPr lang="en-US" sz="2149" b="1" spc="-27">
                <a:solidFill>
                  <a:srgbClr val="004C6C"/>
                </a:solidFill>
                <a:latin typeface="Inter Bold"/>
                <a:ea typeface="Inter Bold"/>
                <a:cs typeface="Inter Bold"/>
                <a:sym typeface="Inter Bold"/>
              </a:rPr>
              <a:t>Blank Page</a:t>
            </a:r>
            <a:r>
              <a:rPr lang="en-US" sz="2149" spc="-27">
                <a:solidFill>
                  <a:srgbClr val="004C6C"/>
                </a:solidFill>
                <a:latin typeface="Inter"/>
                <a:ea typeface="Inter"/>
                <a:cs typeface="Inter"/>
                <a:sym typeface="Inter"/>
                <a:hlinkClick r:id="rId7" tooltip="https://support.microsoft.com/en-us/copilot"/>
              </a:rPr>
              <a:t>:</a:t>
            </a:r>
            <a:r>
              <a:rPr lang="en-US" sz="2149" spc="-27">
                <a:solidFill>
                  <a:srgbClr val="091F2C"/>
                </a:solidFill>
                <a:latin typeface="Inter"/>
                <a:ea typeface="Inter"/>
                <a:cs typeface="Inter"/>
                <a:sym typeface="Inter"/>
              </a:rPr>
              <a:t> The blank page is similar to an item elsewhere in Original. Blank pages will come over as documents in Ultra. </a:t>
            </a:r>
          </a:p>
        </p:txBody>
      </p:sp>
      <p:sp>
        <p:nvSpPr>
          <p:cNvPr id="21" name="Freeform 21">
            <a:extLst>
              <a:ext uri="{C183D7F6-B498-43B3-948B-1728B52AA6E4}">
                <adec:decorative xmlns:adec="http://schemas.microsoft.com/office/drawing/2017/decorative" val="1"/>
              </a:ext>
            </a:extLst>
          </p:cNvPr>
          <p:cNvSpPr/>
          <p:nvPr/>
        </p:nvSpPr>
        <p:spPr>
          <a:xfrm>
            <a:off x="8291502" y="6564393"/>
            <a:ext cx="415568" cy="423264"/>
          </a:xfrm>
          <a:custGeom>
            <a:avLst/>
            <a:gdLst/>
            <a:ahLst/>
            <a:cxnLst/>
            <a:rect l="l" t="t" r="r" b="b"/>
            <a:pathLst>
              <a:path w="415568" h="423264">
                <a:moveTo>
                  <a:pt x="0" y="0"/>
                </a:moveTo>
                <a:lnTo>
                  <a:pt x="415568" y="0"/>
                </a:lnTo>
                <a:lnTo>
                  <a:pt x="415568" y="423264"/>
                </a:lnTo>
                <a:lnTo>
                  <a:pt x="0" y="42326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22" name="TextBox 22"/>
          <p:cNvSpPr txBox="1"/>
          <p:nvPr/>
        </p:nvSpPr>
        <p:spPr>
          <a:xfrm>
            <a:off x="8943789" y="6565193"/>
            <a:ext cx="8703179" cy="374039"/>
          </a:xfrm>
          <a:prstGeom prst="rect">
            <a:avLst/>
          </a:prstGeom>
        </p:spPr>
        <p:txBody>
          <a:bodyPr lIns="0" tIns="0" rIns="0" bIns="0" rtlCol="0" anchor="t">
            <a:spAutoFit/>
          </a:bodyPr>
          <a:lstStyle/>
          <a:p>
            <a:pPr algn="l">
              <a:lnSpc>
                <a:spcPts val="3008"/>
              </a:lnSpc>
            </a:pPr>
            <a:r>
              <a:rPr lang="en-US" sz="2149" b="1" spc="-27">
                <a:solidFill>
                  <a:srgbClr val="004C6C"/>
                </a:solidFill>
                <a:latin typeface="Inter Bold"/>
                <a:ea typeface="Inter Bold"/>
                <a:cs typeface="Inter Bold"/>
                <a:sym typeface="Inter Bold"/>
              </a:rPr>
              <a:t>Tool Link</a:t>
            </a:r>
            <a:r>
              <a:rPr lang="en-US" sz="2149" spc="-27">
                <a:solidFill>
                  <a:srgbClr val="004C6C"/>
                </a:solidFill>
                <a:latin typeface="Inter"/>
                <a:ea typeface="Inter"/>
                <a:cs typeface="Inter"/>
                <a:sym typeface="Inter"/>
              </a:rPr>
              <a:t>:</a:t>
            </a:r>
            <a:r>
              <a:rPr lang="en-US" sz="2149" spc="-27">
                <a:solidFill>
                  <a:srgbClr val="091F2C"/>
                </a:solidFill>
                <a:latin typeface="Inter"/>
                <a:ea typeface="Inter"/>
                <a:cs typeface="Inter"/>
                <a:sym typeface="Inter"/>
              </a:rPr>
              <a:t> Will not come over</a:t>
            </a:r>
          </a:p>
        </p:txBody>
      </p:sp>
      <p:sp>
        <p:nvSpPr>
          <p:cNvPr id="23" name="Freeform 23">
            <a:extLst>
              <a:ext uri="{C183D7F6-B498-43B3-948B-1728B52AA6E4}">
                <adec:decorative xmlns:adec="http://schemas.microsoft.com/office/drawing/2017/decorative" val="1"/>
              </a:ext>
            </a:extLst>
          </p:cNvPr>
          <p:cNvSpPr/>
          <p:nvPr/>
        </p:nvSpPr>
        <p:spPr>
          <a:xfrm>
            <a:off x="8291502" y="7193224"/>
            <a:ext cx="415854" cy="415854"/>
          </a:xfrm>
          <a:custGeom>
            <a:avLst/>
            <a:gdLst/>
            <a:ahLst/>
            <a:cxnLst/>
            <a:rect l="l" t="t" r="r" b="b"/>
            <a:pathLst>
              <a:path w="415854" h="415854">
                <a:moveTo>
                  <a:pt x="0" y="0"/>
                </a:moveTo>
                <a:lnTo>
                  <a:pt x="415854" y="0"/>
                </a:lnTo>
                <a:lnTo>
                  <a:pt x="415854" y="415854"/>
                </a:lnTo>
                <a:lnTo>
                  <a:pt x="0" y="41585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4" name="TextBox 24"/>
          <p:cNvSpPr txBox="1"/>
          <p:nvPr/>
        </p:nvSpPr>
        <p:spPr>
          <a:xfrm>
            <a:off x="8943503" y="7190320"/>
            <a:ext cx="8703179" cy="374039"/>
          </a:xfrm>
          <a:prstGeom prst="rect">
            <a:avLst/>
          </a:prstGeom>
        </p:spPr>
        <p:txBody>
          <a:bodyPr lIns="0" tIns="0" rIns="0" bIns="0" rtlCol="0" anchor="t">
            <a:spAutoFit/>
          </a:bodyPr>
          <a:lstStyle/>
          <a:p>
            <a:pPr algn="l">
              <a:lnSpc>
                <a:spcPts val="3008"/>
              </a:lnSpc>
            </a:pPr>
            <a:r>
              <a:rPr lang="en-US" sz="2149" b="1" spc="-27">
                <a:solidFill>
                  <a:srgbClr val="004C6C"/>
                </a:solidFill>
                <a:latin typeface="Inter Bold"/>
                <a:ea typeface="Inter Bold"/>
                <a:cs typeface="Inter Bold"/>
                <a:sym typeface="Inter Bold"/>
              </a:rPr>
              <a:t>Web Link</a:t>
            </a:r>
            <a:r>
              <a:rPr lang="en-US" sz="2149" spc="-27">
                <a:solidFill>
                  <a:srgbClr val="004C6C"/>
                </a:solidFill>
                <a:latin typeface="Inter"/>
                <a:ea typeface="Inter"/>
                <a:cs typeface="Inter"/>
                <a:sym typeface="Inter"/>
              </a:rPr>
              <a:t>:</a:t>
            </a:r>
            <a:r>
              <a:rPr lang="en-US" sz="2149" spc="-27">
                <a:solidFill>
                  <a:srgbClr val="091F2C"/>
                </a:solidFill>
                <a:latin typeface="Inter"/>
                <a:ea typeface="Inter"/>
                <a:cs typeface="Inter"/>
                <a:sym typeface="Inter"/>
              </a:rPr>
              <a:t> Comes over as a web link</a:t>
            </a:r>
          </a:p>
        </p:txBody>
      </p:sp>
      <p:sp>
        <p:nvSpPr>
          <p:cNvPr id="25" name="Freeform 25">
            <a:extLst>
              <a:ext uri="{C183D7F6-B498-43B3-948B-1728B52AA6E4}">
                <adec:decorative xmlns:adec="http://schemas.microsoft.com/office/drawing/2017/decorative" val="1"/>
              </a:ext>
            </a:extLst>
          </p:cNvPr>
          <p:cNvSpPr/>
          <p:nvPr/>
        </p:nvSpPr>
        <p:spPr>
          <a:xfrm>
            <a:off x="8291502" y="7814646"/>
            <a:ext cx="415568" cy="423264"/>
          </a:xfrm>
          <a:custGeom>
            <a:avLst/>
            <a:gdLst/>
            <a:ahLst/>
            <a:cxnLst/>
            <a:rect l="l" t="t" r="r" b="b"/>
            <a:pathLst>
              <a:path w="415568" h="423264">
                <a:moveTo>
                  <a:pt x="0" y="0"/>
                </a:moveTo>
                <a:lnTo>
                  <a:pt x="415568" y="0"/>
                </a:lnTo>
                <a:lnTo>
                  <a:pt x="415568" y="423264"/>
                </a:lnTo>
                <a:lnTo>
                  <a:pt x="0" y="42326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26" name="TextBox 26"/>
          <p:cNvSpPr txBox="1"/>
          <p:nvPr/>
        </p:nvSpPr>
        <p:spPr>
          <a:xfrm>
            <a:off x="8943789" y="7815446"/>
            <a:ext cx="8703179" cy="374039"/>
          </a:xfrm>
          <a:prstGeom prst="rect">
            <a:avLst/>
          </a:prstGeom>
        </p:spPr>
        <p:txBody>
          <a:bodyPr lIns="0" tIns="0" rIns="0" bIns="0" rtlCol="0" anchor="t">
            <a:spAutoFit/>
          </a:bodyPr>
          <a:lstStyle/>
          <a:p>
            <a:pPr algn="l">
              <a:lnSpc>
                <a:spcPts val="3008"/>
              </a:lnSpc>
            </a:pPr>
            <a:r>
              <a:rPr lang="en-US" sz="2149" b="1" spc="-27">
                <a:solidFill>
                  <a:srgbClr val="004C6C"/>
                </a:solidFill>
                <a:latin typeface="Inter Bold"/>
                <a:ea typeface="Inter Bold"/>
                <a:cs typeface="Inter Bold"/>
                <a:sym typeface="Inter Bold"/>
              </a:rPr>
              <a:t>Course Link</a:t>
            </a:r>
            <a:r>
              <a:rPr lang="en-US" sz="2149" spc="-27">
                <a:solidFill>
                  <a:srgbClr val="004C6C"/>
                </a:solidFill>
                <a:latin typeface="Inter"/>
                <a:ea typeface="Inter"/>
                <a:cs typeface="Inter"/>
                <a:sym typeface="Inter"/>
              </a:rPr>
              <a:t>: </a:t>
            </a:r>
            <a:r>
              <a:rPr lang="en-US" sz="2149" spc="-27">
                <a:solidFill>
                  <a:srgbClr val="091F2C"/>
                </a:solidFill>
                <a:latin typeface="Inter"/>
                <a:ea typeface="Inter"/>
                <a:cs typeface="Inter"/>
                <a:sym typeface="Inter"/>
              </a:rPr>
              <a:t>Will not come over</a:t>
            </a:r>
          </a:p>
        </p:txBody>
      </p:sp>
      <p:sp>
        <p:nvSpPr>
          <p:cNvPr id="27" name="Freeform 27">
            <a:extLst>
              <a:ext uri="{C183D7F6-B498-43B3-948B-1728B52AA6E4}">
                <adec:decorative xmlns:adec="http://schemas.microsoft.com/office/drawing/2017/decorative" val="1"/>
              </a:ext>
            </a:extLst>
          </p:cNvPr>
          <p:cNvSpPr/>
          <p:nvPr/>
        </p:nvSpPr>
        <p:spPr>
          <a:xfrm>
            <a:off x="8291502" y="9072309"/>
            <a:ext cx="415568" cy="423264"/>
          </a:xfrm>
          <a:custGeom>
            <a:avLst/>
            <a:gdLst/>
            <a:ahLst/>
            <a:cxnLst/>
            <a:rect l="l" t="t" r="r" b="b"/>
            <a:pathLst>
              <a:path w="415568" h="423264">
                <a:moveTo>
                  <a:pt x="0" y="0"/>
                </a:moveTo>
                <a:lnTo>
                  <a:pt x="415568" y="0"/>
                </a:lnTo>
                <a:lnTo>
                  <a:pt x="415568" y="423264"/>
                </a:lnTo>
                <a:lnTo>
                  <a:pt x="0" y="42326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30" name="TextBox 30"/>
          <p:cNvSpPr txBox="1"/>
          <p:nvPr/>
        </p:nvSpPr>
        <p:spPr>
          <a:xfrm>
            <a:off x="8943789" y="8444278"/>
            <a:ext cx="8703179" cy="374039"/>
          </a:xfrm>
          <a:prstGeom prst="rect">
            <a:avLst/>
          </a:prstGeom>
        </p:spPr>
        <p:txBody>
          <a:bodyPr lIns="0" tIns="0" rIns="0" bIns="0" rtlCol="0" anchor="t">
            <a:spAutoFit/>
          </a:bodyPr>
          <a:lstStyle/>
          <a:p>
            <a:pPr algn="l">
              <a:lnSpc>
                <a:spcPts val="3008"/>
              </a:lnSpc>
            </a:pPr>
            <a:r>
              <a:rPr lang="en-US" sz="2149" b="1" spc="-27">
                <a:solidFill>
                  <a:srgbClr val="004C6C"/>
                </a:solidFill>
                <a:latin typeface="Inter Bold"/>
                <a:ea typeface="Inter Bold"/>
                <a:cs typeface="Inter Bold"/>
                <a:sym typeface="Inter Bold"/>
              </a:rPr>
              <a:t>Subheader</a:t>
            </a:r>
            <a:r>
              <a:rPr lang="en-US" sz="2149" spc="-27">
                <a:solidFill>
                  <a:srgbClr val="004C6C"/>
                </a:solidFill>
                <a:latin typeface="Inter"/>
                <a:ea typeface="Inter"/>
                <a:cs typeface="Inter"/>
                <a:sym typeface="Inter"/>
              </a:rPr>
              <a:t>: </a:t>
            </a:r>
            <a:r>
              <a:rPr lang="en-US" sz="2149" spc="-27">
                <a:solidFill>
                  <a:srgbClr val="091F2C"/>
                </a:solidFill>
                <a:latin typeface="Inter"/>
                <a:ea typeface="Inter"/>
                <a:cs typeface="Inter"/>
                <a:sym typeface="Inter"/>
              </a:rPr>
              <a:t>Will not come over</a:t>
            </a:r>
          </a:p>
        </p:txBody>
      </p:sp>
      <p:sp>
        <p:nvSpPr>
          <p:cNvPr id="28" name="TextBox 28"/>
          <p:cNvSpPr txBox="1"/>
          <p:nvPr/>
        </p:nvSpPr>
        <p:spPr>
          <a:xfrm>
            <a:off x="8943789" y="9073109"/>
            <a:ext cx="8703179" cy="374039"/>
          </a:xfrm>
          <a:prstGeom prst="rect">
            <a:avLst/>
          </a:prstGeom>
        </p:spPr>
        <p:txBody>
          <a:bodyPr lIns="0" tIns="0" rIns="0" bIns="0" rtlCol="0" anchor="t">
            <a:spAutoFit/>
          </a:bodyPr>
          <a:lstStyle/>
          <a:p>
            <a:pPr algn="l">
              <a:lnSpc>
                <a:spcPts val="3008"/>
              </a:lnSpc>
            </a:pPr>
            <a:r>
              <a:rPr lang="en-US" sz="2149" b="1" spc="-27">
                <a:solidFill>
                  <a:srgbClr val="004C6C"/>
                </a:solidFill>
                <a:latin typeface="Inter Bold"/>
                <a:ea typeface="Inter Bold"/>
                <a:cs typeface="Inter Bold"/>
                <a:sym typeface="Inter Bold"/>
              </a:rPr>
              <a:t>Divider</a:t>
            </a:r>
            <a:r>
              <a:rPr lang="en-US" sz="2149" spc="-27">
                <a:solidFill>
                  <a:srgbClr val="004C6C"/>
                </a:solidFill>
                <a:latin typeface="Inter"/>
                <a:ea typeface="Inter"/>
                <a:cs typeface="Inter"/>
                <a:sym typeface="Inter"/>
              </a:rPr>
              <a:t>: </a:t>
            </a:r>
            <a:r>
              <a:rPr lang="en-US" sz="2149" spc="-27">
                <a:solidFill>
                  <a:srgbClr val="091F2C"/>
                </a:solidFill>
                <a:latin typeface="Inter"/>
                <a:ea typeface="Inter"/>
                <a:cs typeface="Inter"/>
                <a:sym typeface="Inter"/>
              </a:rPr>
              <a:t>Will not come over</a:t>
            </a:r>
          </a:p>
        </p:txBody>
      </p:sp>
      <p:sp>
        <p:nvSpPr>
          <p:cNvPr id="29" name="Freeform 29">
            <a:extLst>
              <a:ext uri="{C183D7F6-B498-43B3-948B-1728B52AA6E4}">
                <adec:decorative xmlns:adec="http://schemas.microsoft.com/office/drawing/2017/decorative" val="1"/>
              </a:ext>
            </a:extLst>
          </p:cNvPr>
          <p:cNvSpPr/>
          <p:nvPr/>
        </p:nvSpPr>
        <p:spPr>
          <a:xfrm>
            <a:off x="8291502" y="8443478"/>
            <a:ext cx="415568" cy="423264"/>
          </a:xfrm>
          <a:custGeom>
            <a:avLst/>
            <a:gdLst/>
            <a:ahLst/>
            <a:cxnLst/>
            <a:rect l="l" t="t" r="r" b="b"/>
            <a:pathLst>
              <a:path w="415568" h="423264">
                <a:moveTo>
                  <a:pt x="0" y="0"/>
                </a:moveTo>
                <a:lnTo>
                  <a:pt x="415568" y="0"/>
                </a:lnTo>
                <a:lnTo>
                  <a:pt x="415568" y="423264"/>
                </a:lnTo>
                <a:lnTo>
                  <a:pt x="0" y="42326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31" name="Freeform 31">
            <a:extLst>
              <a:ext uri="{C183D7F6-B498-43B3-948B-1728B52AA6E4}">
                <adec:decorative xmlns:adec="http://schemas.microsoft.com/office/drawing/2017/decorative" val="1"/>
              </a:ext>
            </a:extLst>
          </p:cNvPr>
          <p:cNvSpPr/>
          <p:nvPr/>
        </p:nvSpPr>
        <p:spPr>
          <a:xfrm>
            <a:off x="8291502" y="4858453"/>
            <a:ext cx="415568" cy="423264"/>
          </a:xfrm>
          <a:custGeom>
            <a:avLst/>
            <a:gdLst/>
            <a:ahLst/>
            <a:cxnLst/>
            <a:rect l="l" t="t" r="r" b="b"/>
            <a:pathLst>
              <a:path w="415568" h="423264">
                <a:moveTo>
                  <a:pt x="0" y="0"/>
                </a:moveTo>
                <a:lnTo>
                  <a:pt x="415568" y="0"/>
                </a:lnTo>
                <a:lnTo>
                  <a:pt x="415568" y="423264"/>
                </a:lnTo>
                <a:lnTo>
                  <a:pt x="0" y="42326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nvGrpSpPr>
          <p:cNvPr id="32" name="Group 32">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33" name="Freeform 33">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34" name="Freeform 34">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35" name="TextBox 35"/>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4" action="ppaction://hlinksldjump">
                    <a:extLst>
                      <a:ext uri="{A12FA001-AC4F-418D-AE19-62706E023703}">
                        <ahyp:hlinkClr xmlns:ahyp="http://schemas.microsoft.com/office/drawing/2018/hyperlinkcolor" val="tx"/>
                      </a:ext>
                    </a:extLst>
                  </a:hlinkClick>
                </a:rPr>
                <a:t>Step 1</a:t>
              </a:r>
            </a:p>
          </p:txBody>
        </p:sp>
        <p:sp>
          <p:nvSpPr>
            <p:cNvPr id="36" name="Freeform 36">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37" name="Freeform 37">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38" name="TextBox 38"/>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5" action="ppaction://hlinksldjump"/>
                </a:rPr>
                <a:t>Step 2</a:t>
              </a:r>
            </a:p>
          </p:txBody>
        </p:sp>
        <p:sp>
          <p:nvSpPr>
            <p:cNvPr id="39" name="Freeform 39">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40" name="Freeform 40">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41" name="TextBox 41"/>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6" action="ppaction://hlinksldjump"/>
                </a:rPr>
                <a:t>Step 3</a:t>
              </a:r>
            </a:p>
          </p:txBody>
        </p:sp>
        <p:sp>
          <p:nvSpPr>
            <p:cNvPr id="42" name="Freeform 42">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43" name="Freeform 43">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44" name="TextBox 44"/>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7" action="ppaction://hlinksldjump"/>
                </a:rPr>
                <a:t>Step 4</a:t>
              </a:r>
            </a:p>
          </p:txBody>
        </p:sp>
        <p:sp>
          <p:nvSpPr>
            <p:cNvPr id="45" name="Freeform 45">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46" name="Freeform 46">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47" name="TextBox 47"/>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8" action="ppaction://hlinksldjump"/>
                </a:rPr>
                <a:t>Step 5</a:t>
              </a:r>
            </a:p>
          </p:txBody>
        </p:sp>
      </p:grpSp>
      <p:grpSp>
        <p:nvGrpSpPr>
          <p:cNvPr id="53" name="Group 52">
            <a:extLst>
              <a:ext uri="{FF2B5EF4-FFF2-40B4-BE49-F238E27FC236}">
                <a16:creationId xmlns:a16="http://schemas.microsoft.com/office/drawing/2014/main" id="{34B638E4-11E1-4A35-3863-DE90AF9687AB}"/>
              </a:ext>
              <a:ext uri="{C183D7F6-B498-43B3-948B-1728B52AA6E4}">
                <adec:decorative xmlns:adec="http://schemas.microsoft.com/office/drawing/2017/decorative" val="1"/>
              </a:ext>
            </a:extLst>
          </p:cNvPr>
          <p:cNvGrpSpPr>
            <a:grpSpLocks noGrp="1" noUngrp="1" noRot="1" noMove="1" noResize="1"/>
          </p:cNvGrpSpPr>
          <p:nvPr/>
        </p:nvGrpSpPr>
        <p:grpSpPr>
          <a:xfrm>
            <a:off x="-1206122" y="2400300"/>
            <a:ext cx="6407165" cy="10968164"/>
            <a:chOff x="-1206122" y="2400300"/>
            <a:chExt cx="6407165" cy="10968164"/>
          </a:xfrm>
        </p:grpSpPr>
        <p:sp>
          <p:nvSpPr>
            <p:cNvPr id="50" name="Arc 49">
              <a:extLst>
                <a:ext uri="{FF2B5EF4-FFF2-40B4-BE49-F238E27FC236}">
                  <a16:creationId xmlns:a16="http://schemas.microsoft.com/office/drawing/2014/main" id="{21B71749-0B39-26C7-D38F-42756FFDE496}"/>
                </a:ext>
              </a:extLst>
            </p:cNvPr>
            <p:cNvSpPr>
              <a:spLocks noGrp="1" noRot="1" noMove="1" noResize="1" noEditPoints="1" noAdjustHandles="1" noChangeArrowheads="1" noChangeShapeType="1"/>
            </p:cNvSpPr>
            <p:nvPr/>
          </p:nvSpPr>
          <p:spPr>
            <a:xfrm>
              <a:off x="-1206122" y="2400300"/>
              <a:ext cx="4891003" cy="10968164"/>
            </a:xfrm>
            <a:prstGeom prst="arc">
              <a:avLst>
                <a:gd name="adj1" fmla="val 17205608"/>
                <a:gd name="adj2" fmla="val 0"/>
              </a:avLst>
            </a:prstGeom>
            <a:ln w="38100">
              <a:solidFill>
                <a:srgbClr val="0054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Arc 50">
              <a:extLst>
                <a:ext uri="{FF2B5EF4-FFF2-40B4-BE49-F238E27FC236}">
                  <a16:creationId xmlns:a16="http://schemas.microsoft.com/office/drawing/2014/main" id="{8C72C079-AA96-A76B-31F8-1E5AD9A42921}"/>
                </a:ext>
              </a:extLst>
            </p:cNvPr>
            <p:cNvSpPr>
              <a:spLocks noGrp="1" noRot="1" noMove="1" noResize="1" noEditPoints="1" noAdjustHandles="1" noChangeArrowheads="1" noChangeShapeType="1"/>
            </p:cNvSpPr>
            <p:nvPr/>
          </p:nvSpPr>
          <p:spPr>
            <a:xfrm flipV="1">
              <a:off x="1656325" y="2717496"/>
              <a:ext cx="3544718" cy="693923"/>
            </a:xfrm>
            <a:prstGeom prst="arc">
              <a:avLst>
                <a:gd name="adj1" fmla="val 12046085"/>
                <a:gd name="adj2" fmla="val 18868981"/>
              </a:avLst>
            </a:prstGeom>
            <a:ln w="38100">
              <a:solidFill>
                <a:srgbClr val="0054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a:grpSpLocks noGrp="1" noUngrp="1" noRot="1" noChangeAspect="1" noMove="1" noResize="1"/>
          </p:cNvGrpSpPr>
          <p:nvPr/>
        </p:nvGrpSpPr>
        <p:grpSpPr>
          <a:xfrm>
            <a:off x="-227298" y="-169825"/>
            <a:ext cx="18515298" cy="10456825"/>
            <a:chOff x="0" y="0"/>
            <a:chExt cx="24511000" cy="13843000"/>
          </a:xfrm>
        </p:grpSpPr>
        <p:sp>
          <p:nvSpPr>
            <p:cNvPr id="3" name="Freeform 3">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393700" y="63500"/>
              <a:ext cx="24053800" cy="13716000"/>
            </a:xfrm>
            <a:custGeom>
              <a:avLst/>
              <a:gdLst/>
              <a:ahLst/>
              <a:cxnLst/>
              <a:rect l="l" t="t" r="r" b="b"/>
              <a:pathLst>
                <a:path w="24053800" h="13716000">
                  <a:moveTo>
                    <a:pt x="0" y="13716000"/>
                  </a:moveTo>
                  <a:lnTo>
                    <a:pt x="24053800" y="13716000"/>
                  </a:lnTo>
                  <a:lnTo>
                    <a:pt x="24053800" y="0"/>
                  </a:lnTo>
                  <a:lnTo>
                    <a:pt x="0" y="0"/>
                  </a:lnTo>
                  <a:close/>
                </a:path>
              </a:pathLst>
            </a:custGeom>
            <a:solidFill>
              <a:srgbClr val="0050B6"/>
            </a:solidFill>
          </p:spPr>
          <p:txBody>
            <a:bodyPr/>
            <a:lstStyle/>
            <a:p>
              <a:endParaRPr lang="en-US"/>
            </a:p>
          </p:txBody>
        </p:sp>
        <p:sp>
          <p:nvSpPr>
            <p:cNvPr id="4" name="Freeform 4">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393700" y="63500"/>
              <a:ext cx="24053800" cy="13716000"/>
            </a:xfrm>
            <a:custGeom>
              <a:avLst/>
              <a:gdLst/>
              <a:ahLst/>
              <a:cxnLst/>
              <a:rect l="l" t="t" r="r" b="b"/>
              <a:pathLst>
                <a:path w="24053800" h="13716000">
                  <a:moveTo>
                    <a:pt x="0" y="13716000"/>
                  </a:moveTo>
                  <a:lnTo>
                    <a:pt x="24053800" y="13716000"/>
                  </a:lnTo>
                  <a:lnTo>
                    <a:pt x="24053800" y="0"/>
                  </a:lnTo>
                  <a:lnTo>
                    <a:pt x="0" y="0"/>
                  </a:lnTo>
                  <a:close/>
                </a:path>
              </a:pathLst>
            </a:custGeom>
            <a:solidFill>
              <a:srgbClr val="0E387C"/>
            </a:solidFill>
          </p:spPr>
          <p:txBody>
            <a:bodyPr/>
            <a:lstStyle/>
            <a:p>
              <a:endParaRPr lang="en-US"/>
            </a:p>
          </p:txBody>
        </p:sp>
        <p:sp>
          <p:nvSpPr>
            <p:cNvPr id="5" name="Freeform 5">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63500" y="63500"/>
              <a:ext cx="1701800" cy="13716000"/>
            </a:xfrm>
            <a:custGeom>
              <a:avLst/>
              <a:gdLst/>
              <a:ahLst/>
              <a:cxnLst/>
              <a:rect l="l" t="t" r="r" b="b"/>
              <a:pathLst>
                <a:path w="1701800" h="13716000">
                  <a:moveTo>
                    <a:pt x="0" y="13716000"/>
                  </a:moveTo>
                  <a:lnTo>
                    <a:pt x="1701800" y="13716000"/>
                  </a:lnTo>
                  <a:lnTo>
                    <a:pt x="1701800" y="0"/>
                  </a:lnTo>
                  <a:lnTo>
                    <a:pt x="0" y="0"/>
                  </a:lnTo>
                  <a:close/>
                </a:path>
              </a:pathLst>
            </a:custGeom>
            <a:solidFill>
              <a:srgbClr val="0050B6"/>
            </a:solidFill>
          </p:spPr>
          <p:txBody>
            <a:bodyPr/>
            <a:lstStyle/>
            <a:p>
              <a:endParaRPr lang="en-US"/>
            </a:p>
          </p:txBody>
        </p:sp>
      </p:grpSp>
      <p:grpSp>
        <p:nvGrpSpPr>
          <p:cNvPr id="22" name="Group 22">
            <a:extLst>
              <a:ext uri="{C183D7F6-B498-43B3-948B-1728B52AA6E4}">
                <adec:decorative xmlns:adec="http://schemas.microsoft.com/office/drawing/2017/decorative" val="1"/>
              </a:ext>
            </a:extLst>
          </p:cNvPr>
          <p:cNvGrpSpPr/>
          <p:nvPr/>
        </p:nvGrpSpPr>
        <p:grpSpPr>
          <a:xfrm rot="-5400000">
            <a:off x="2281462" y="894694"/>
            <a:ext cx="632531" cy="2729344"/>
            <a:chOff x="0" y="0"/>
            <a:chExt cx="166593" cy="718840"/>
          </a:xfrm>
        </p:grpSpPr>
        <p:sp>
          <p:nvSpPr>
            <p:cNvPr id="23" name="Freeform 23">
              <a:extLst>
                <a:ext uri="{C183D7F6-B498-43B3-948B-1728B52AA6E4}">
                  <adec:decorative xmlns:adec="http://schemas.microsoft.com/office/drawing/2017/decorative" val="1"/>
                </a:ext>
              </a:extLst>
            </p:cNvPr>
            <p:cNvSpPr/>
            <p:nvPr/>
          </p:nvSpPr>
          <p:spPr>
            <a:xfrm>
              <a:off x="0" y="0"/>
              <a:ext cx="166593" cy="718840"/>
            </a:xfrm>
            <a:custGeom>
              <a:avLst/>
              <a:gdLst/>
              <a:ahLst/>
              <a:cxnLst/>
              <a:rect l="l" t="t" r="r" b="b"/>
              <a:pathLst>
                <a:path w="166593" h="718840">
                  <a:moveTo>
                    <a:pt x="166593" y="0"/>
                  </a:moveTo>
                  <a:lnTo>
                    <a:pt x="166593" y="718840"/>
                  </a:lnTo>
                  <a:lnTo>
                    <a:pt x="83296" y="591840"/>
                  </a:lnTo>
                  <a:lnTo>
                    <a:pt x="0" y="718840"/>
                  </a:lnTo>
                  <a:lnTo>
                    <a:pt x="0" y="0"/>
                  </a:lnTo>
                  <a:lnTo>
                    <a:pt x="166593" y="0"/>
                  </a:lnTo>
                  <a:close/>
                </a:path>
              </a:pathLst>
            </a:custGeom>
            <a:gradFill rotWithShape="1">
              <a:gsLst>
                <a:gs pos="0">
                  <a:srgbClr val="0E387C">
                    <a:alpha val="100000"/>
                  </a:srgbClr>
                </a:gs>
                <a:gs pos="100000">
                  <a:srgbClr val="00ABDF">
                    <a:alpha val="100000"/>
                  </a:srgbClr>
                </a:gs>
              </a:gsLst>
              <a:lin ang="0"/>
            </a:gradFill>
          </p:spPr>
          <p:txBody>
            <a:bodyPr/>
            <a:lstStyle/>
            <a:p>
              <a:endParaRPr lang="en-US"/>
            </a:p>
          </p:txBody>
        </p:sp>
        <p:sp>
          <p:nvSpPr>
            <p:cNvPr id="24" name="TextBox 24"/>
            <p:cNvSpPr txBox="1"/>
            <p:nvPr/>
          </p:nvSpPr>
          <p:spPr>
            <a:xfrm>
              <a:off x="0" y="-28575"/>
              <a:ext cx="166593" cy="620415"/>
            </a:xfrm>
            <a:prstGeom prst="rect">
              <a:avLst/>
            </a:prstGeom>
          </p:spPr>
          <p:txBody>
            <a:bodyPr lIns="50800" tIns="50800" rIns="50800" bIns="50800" rtlCol="0" anchor="ctr"/>
            <a:lstStyle/>
            <a:p>
              <a:pPr algn="ctr">
                <a:lnSpc>
                  <a:spcPts val="1960"/>
                </a:lnSpc>
              </a:pPr>
              <a:endParaRPr/>
            </a:p>
          </p:txBody>
        </p:sp>
      </p:grpSp>
      <p:grpSp>
        <p:nvGrpSpPr>
          <p:cNvPr id="27" name="Group 27">
            <a:extLst>
              <a:ext uri="{C183D7F6-B498-43B3-948B-1728B52AA6E4}">
                <adec:decorative xmlns:adec="http://schemas.microsoft.com/office/drawing/2017/decorative" val="1"/>
              </a:ext>
            </a:extLst>
          </p:cNvPr>
          <p:cNvGrpSpPr/>
          <p:nvPr/>
        </p:nvGrpSpPr>
        <p:grpSpPr>
          <a:xfrm rot="-5400000">
            <a:off x="9745926" y="1192321"/>
            <a:ext cx="632531" cy="2729344"/>
            <a:chOff x="0" y="0"/>
            <a:chExt cx="166593" cy="718840"/>
          </a:xfrm>
        </p:grpSpPr>
        <p:sp>
          <p:nvSpPr>
            <p:cNvPr id="28" name="Freeform 28">
              <a:extLst>
                <a:ext uri="{C183D7F6-B498-43B3-948B-1728B52AA6E4}">
                  <adec:decorative xmlns:adec="http://schemas.microsoft.com/office/drawing/2017/decorative" val="1"/>
                </a:ext>
              </a:extLst>
            </p:cNvPr>
            <p:cNvSpPr/>
            <p:nvPr/>
          </p:nvSpPr>
          <p:spPr>
            <a:xfrm>
              <a:off x="0" y="0"/>
              <a:ext cx="166593" cy="718840"/>
            </a:xfrm>
            <a:custGeom>
              <a:avLst/>
              <a:gdLst/>
              <a:ahLst/>
              <a:cxnLst/>
              <a:rect l="l" t="t" r="r" b="b"/>
              <a:pathLst>
                <a:path w="166593" h="718840">
                  <a:moveTo>
                    <a:pt x="166593" y="0"/>
                  </a:moveTo>
                  <a:lnTo>
                    <a:pt x="166593" y="718840"/>
                  </a:lnTo>
                  <a:lnTo>
                    <a:pt x="83296" y="591840"/>
                  </a:lnTo>
                  <a:lnTo>
                    <a:pt x="0" y="718840"/>
                  </a:lnTo>
                  <a:lnTo>
                    <a:pt x="0" y="0"/>
                  </a:lnTo>
                  <a:lnTo>
                    <a:pt x="166593" y="0"/>
                  </a:lnTo>
                  <a:close/>
                </a:path>
              </a:pathLst>
            </a:custGeom>
            <a:gradFill rotWithShape="1">
              <a:gsLst>
                <a:gs pos="0">
                  <a:srgbClr val="0054BC">
                    <a:alpha val="100000"/>
                  </a:srgbClr>
                </a:gs>
                <a:gs pos="100000">
                  <a:srgbClr val="0DAC41">
                    <a:alpha val="100000"/>
                  </a:srgbClr>
                </a:gs>
              </a:gsLst>
              <a:lin ang="0"/>
            </a:gradFill>
          </p:spPr>
          <p:txBody>
            <a:bodyPr/>
            <a:lstStyle/>
            <a:p>
              <a:endParaRPr lang="en-US"/>
            </a:p>
          </p:txBody>
        </p:sp>
        <p:sp>
          <p:nvSpPr>
            <p:cNvPr id="29" name="TextBox 29"/>
            <p:cNvSpPr txBox="1"/>
            <p:nvPr/>
          </p:nvSpPr>
          <p:spPr>
            <a:xfrm>
              <a:off x="0" y="-28575"/>
              <a:ext cx="166593" cy="620415"/>
            </a:xfrm>
            <a:prstGeom prst="rect">
              <a:avLst/>
            </a:prstGeom>
          </p:spPr>
          <p:txBody>
            <a:bodyPr lIns="50800" tIns="50800" rIns="50800" bIns="50800" rtlCol="0" anchor="ctr"/>
            <a:lstStyle/>
            <a:p>
              <a:pPr algn="ctr">
                <a:lnSpc>
                  <a:spcPts val="1960"/>
                </a:lnSpc>
              </a:pPr>
              <a:endParaRPr/>
            </a:p>
          </p:txBody>
        </p:sp>
      </p:grpSp>
      <p:sp>
        <p:nvSpPr>
          <p:cNvPr id="20" name="Freeform 20">
            <a:extLst>
              <a:ext uri="{C183D7F6-B498-43B3-948B-1728B52AA6E4}">
                <adec:decorative xmlns:adec="http://schemas.microsoft.com/office/drawing/2017/decorative" val="1"/>
              </a:ext>
            </a:extLst>
          </p:cNvPr>
          <p:cNvSpPr/>
          <p:nvPr/>
        </p:nvSpPr>
        <p:spPr>
          <a:xfrm>
            <a:off x="4324200" y="5457919"/>
            <a:ext cx="506730" cy="516114"/>
          </a:xfrm>
          <a:custGeom>
            <a:avLst/>
            <a:gdLst/>
            <a:ahLst/>
            <a:cxnLst/>
            <a:rect l="l" t="t" r="r" b="b"/>
            <a:pathLst>
              <a:path w="506730" h="516114">
                <a:moveTo>
                  <a:pt x="0" y="0"/>
                </a:moveTo>
                <a:lnTo>
                  <a:pt x="506730" y="0"/>
                </a:lnTo>
                <a:lnTo>
                  <a:pt x="506730" y="516114"/>
                </a:lnTo>
                <a:lnTo>
                  <a:pt x="0" y="51611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35" name="TextBox 35"/>
          <p:cNvSpPr txBox="1">
            <a:spLocks noGrp="1"/>
          </p:cNvSpPr>
          <p:nvPr>
            <p:ph type="title" idx="4294967295"/>
          </p:nvPr>
        </p:nvSpPr>
        <p:spPr>
          <a:xfrm>
            <a:off x="1584010" y="650949"/>
            <a:ext cx="9290463"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A Sample Course Transition</a:t>
            </a:r>
          </a:p>
        </p:txBody>
      </p:sp>
      <p:sp>
        <p:nvSpPr>
          <p:cNvPr id="19" name="Freeform 19">
            <a:extLst>
              <a:ext uri="{C183D7F6-B498-43B3-948B-1728B52AA6E4}">
                <adec:decorative xmlns:adec="http://schemas.microsoft.com/office/drawing/2017/decorative" val="1"/>
              </a:ext>
            </a:extLst>
          </p:cNvPr>
          <p:cNvSpPr/>
          <p:nvPr/>
        </p:nvSpPr>
        <p:spPr>
          <a:xfrm>
            <a:off x="4324200" y="2705438"/>
            <a:ext cx="506830" cy="506830"/>
          </a:xfrm>
          <a:custGeom>
            <a:avLst/>
            <a:gdLst/>
            <a:ahLst/>
            <a:cxnLst/>
            <a:rect l="l" t="t" r="r" b="b"/>
            <a:pathLst>
              <a:path w="506830" h="506830">
                <a:moveTo>
                  <a:pt x="0" y="0"/>
                </a:moveTo>
                <a:lnTo>
                  <a:pt x="506831" y="0"/>
                </a:lnTo>
                <a:lnTo>
                  <a:pt x="506831" y="506830"/>
                </a:lnTo>
                <a:lnTo>
                  <a:pt x="0" y="50683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nvGrpSpPr>
          <p:cNvPr id="10" name="Group 10">
            <a:extLst>
              <a:ext uri="{C183D7F6-B498-43B3-948B-1728B52AA6E4}">
                <adec:decorative xmlns:adec="http://schemas.microsoft.com/office/drawing/2017/decorative" val="1"/>
              </a:ext>
            </a:extLst>
          </p:cNvPr>
          <p:cNvGrpSpPr/>
          <p:nvPr/>
        </p:nvGrpSpPr>
        <p:grpSpPr>
          <a:xfrm>
            <a:off x="1306236" y="2741788"/>
            <a:ext cx="2732214" cy="6405306"/>
            <a:chOff x="0" y="0"/>
            <a:chExt cx="719595" cy="1686994"/>
          </a:xfrm>
        </p:grpSpPr>
        <p:sp>
          <p:nvSpPr>
            <p:cNvPr id="11" name="Freeform 11">
              <a:extLst>
                <a:ext uri="{C183D7F6-B498-43B3-948B-1728B52AA6E4}">
                  <adec:decorative xmlns:adec="http://schemas.microsoft.com/office/drawing/2017/decorative" val="1"/>
                </a:ext>
              </a:extLst>
            </p:cNvPr>
            <p:cNvSpPr/>
            <p:nvPr/>
          </p:nvSpPr>
          <p:spPr>
            <a:xfrm>
              <a:off x="0" y="0"/>
              <a:ext cx="719595" cy="1686994"/>
            </a:xfrm>
            <a:custGeom>
              <a:avLst/>
              <a:gdLst/>
              <a:ahLst/>
              <a:cxnLst/>
              <a:rect l="l" t="t" r="r" b="b"/>
              <a:pathLst>
                <a:path w="719595" h="1686994">
                  <a:moveTo>
                    <a:pt x="0" y="0"/>
                  </a:moveTo>
                  <a:lnTo>
                    <a:pt x="719595" y="0"/>
                  </a:lnTo>
                  <a:lnTo>
                    <a:pt x="719595" y="1686994"/>
                  </a:lnTo>
                  <a:lnTo>
                    <a:pt x="0" y="1686994"/>
                  </a:lnTo>
                  <a:close/>
                </a:path>
              </a:pathLst>
            </a:custGeom>
            <a:solidFill>
              <a:srgbClr val="0050B6"/>
            </a:solidFill>
          </p:spPr>
          <p:txBody>
            <a:bodyPr/>
            <a:lstStyle/>
            <a:p>
              <a:endParaRPr lang="en-US"/>
            </a:p>
          </p:txBody>
        </p:sp>
        <p:sp>
          <p:nvSpPr>
            <p:cNvPr id="12" name="TextBox 12"/>
            <p:cNvSpPr txBox="1"/>
            <p:nvPr/>
          </p:nvSpPr>
          <p:spPr>
            <a:xfrm>
              <a:off x="0" y="-28575"/>
              <a:ext cx="719595" cy="1715569"/>
            </a:xfrm>
            <a:prstGeom prst="rect">
              <a:avLst/>
            </a:prstGeom>
          </p:spPr>
          <p:txBody>
            <a:bodyPr lIns="50800" tIns="50800" rIns="50800" bIns="50800" rtlCol="0" anchor="ctr"/>
            <a:lstStyle/>
            <a:p>
              <a:pPr algn="ctr">
                <a:lnSpc>
                  <a:spcPts val="1960"/>
                </a:lnSpc>
              </a:pPr>
              <a:endParaRPr/>
            </a:p>
          </p:txBody>
        </p:sp>
      </p:grpSp>
      <p:sp>
        <p:nvSpPr>
          <p:cNvPr id="25" name="TextBox 25"/>
          <p:cNvSpPr txBox="1"/>
          <p:nvPr/>
        </p:nvSpPr>
        <p:spPr>
          <a:xfrm>
            <a:off x="1335658" y="2095500"/>
            <a:ext cx="1788542" cy="339725"/>
          </a:xfrm>
          <a:prstGeom prst="rect">
            <a:avLst/>
          </a:prstGeom>
        </p:spPr>
        <p:txBody>
          <a:bodyPr lIns="0" tIns="0" rIns="0" bIns="0" rtlCol="0" anchor="t">
            <a:spAutoFit/>
          </a:bodyPr>
          <a:lstStyle/>
          <a:p>
            <a:pPr algn="ctr">
              <a:lnSpc>
                <a:spcPts val="2799"/>
              </a:lnSpc>
              <a:spcBef>
                <a:spcPct val="0"/>
              </a:spcBef>
            </a:pPr>
            <a:r>
              <a:rPr lang="en-US" sz="1999" b="1" spc="-25" dirty="0">
                <a:solidFill>
                  <a:srgbClr val="FFFFFF"/>
                </a:solidFill>
                <a:latin typeface="Inter Medium"/>
                <a:ea typeface="Inter Medium"/>
                <a:cs typeface="Inter Medium"/>
                <a:sym typeface="Inter Medium"/>
              </a:rPr>
              <a:t>In ORIGINAL:</a:t>
            </a:r>
          </a:p>
        </p:txBody>
      </p:sp>
      <p:sp>
        <p:nvSpPr>
          <p:cNvPr id="13" name="Freeform 13" descr="Screenshot of the menu in Original.  This shows more items that what came over in the transition in the Ultra image."/>
          <p:cNvSpPr/>
          <p:nvPr/>
        </p:nvSpPr>
        <p:spPr>
          <a:xfrm>
            <a:off x="1383438" y="2813520"/>
            <a:ext cx="2607387" cy="6261842"/>
          </a:xfrm>
          <a:custGeom>
            <a:avLst/>
            <a:gdLst/>
            <a:ahLst/>
            <a:cxnLst/>
            <a:rect l="l" t="t" r="r" b="b"/>
            <a:pathLst>
              <a:path w="2607387" h="6261842">
                <a:moveTo>
                  <a:pt x="0" y="0"/>
                </a:moveTo>
                <a:lnTo>
                  <a:pt x="2607387" y="0"/>
                </a:lnTo>
                <a:lnTo>
                  <a:pt x="2607387" y="6261842"/>
                </a:lnTo>
                <a:lnTo>
                  <a:pt x="0" y="6261842"/>
                </a:lnTo>
                <a:lnTo>
                  <a:pt x="0" y="0"/>
                </a:lnTo>
                <a:close/>
              </a:path>
            </a:pathLst>
          </a:custGeom>
          <a:blipFill>
            <a:blip r:embed="rId7"/>
            <a:stretch>
              <a:fillRect l="-19577" t="-21152" r="-416045" b="-41149"/>
            </a:stretch>
          </a:blipFill>
          <a:ln cap="sq">
            <a:noFill/>
            <a:prstDash val="solid"/>
            <a:miter/>
          </a:ln>
        </p:spPr>
        <p:txBody>
          <a:bodyPr/>
          <a:lstStyle/>
          <a:p>
            <a:endParaRPr lang="en-US"/>
          </a:p>
        </p:txBody>
      </p:sp>
      <p:sp>
        <p:nvSpPr>
          <p:cNvPr id="31" name="TextBox 31"/>
          <p:cNvSpPr txBox="1"/>
          <p:nvPr/>
        </p:nvSpPr>
        <p:spPr>
          <a:xfrm>
            <a:off x="4706481" y="3002050"/>
            <a:ext cx="3705288" cy="361950"/>
          </a:xfrm>
          <a:prstGeom prst="rect">
            <a:avLst/>
          </a:prstGeom>
        </p:spPr>
        <p:txBody>
          <a:bodyPr lIns="0" tIns="0" rIns="0" bIns="0" rtlCol="0" anchor="t">
            <a:spAutoFit/>
          </a:bodyPr>
          <a:lstStyle/>
          <a:p>
            <a:pPr algn="l">
              <a:lnSpc>
                <a:spcPts val="2879"/>
              </a:lnSpc>
            </a:pPr>
            <a:r>
              <a:rPr lang="en-US" sz="2400" b="1" spc="-38">
                <a:solidFill>
                  <a:srgbClr val="FFFFFF"/>
                </a:solidFill>
                <a:latin typeface="Inter Bold"/>
                <a:ea typeface="Inter Bold"/>
                <a:cs typeface="Inter Bold"/>
                <a:sym typeface="Inter Bold"/>
              </a:rPr>
              <a:t>What did come over?</a:t>
            </a:r>
          </a:p>
        </p:txBody>
      </p:sp>
      <p:sp>
        <p:nvSpPr>
          <p:cNvPr id="34" name="TextBox 34"/>
          <p:cNvSpPr txBox="1"/>
          <p:nvPr/>
        </p:nvSpPr>
        <p:spPr>
          <a:xfrm>
            <a:off x="4790183" y="3403549"/>
            <a:ext cx="3747449" cy="1533684"/>
          </a:xfrm>
          <a:prstGeom prst="rect">
            <a:avLst/>
          </a:prstGeom>
        </p:spPr>
        <p:txBody>
          <a:bodyPr lIns="0" tIns="0" rIns="0" bIns="0" rtlCol="0" anchor="t">
            <a:spAutoFit/>
          </a:bodyPr>
          <a:lstStyle/>
          <a:p>
            <a:pPr algn="l">
              <a:lnSpc>
                <a:spcPts val="2400"/>
              </a:lnSpc>
            </a:pPr>
            <a:r>
              <a:rPr lang="en-US" sz="2000">
                <a:solidFill>
                  <a:srgbClr val="FFFFFF"/>
                </a:solidFill>
                <a:latin typeface="Inter"/>
                <a:ea typeface="Inter"/>
                <a:cs typeface="Inter"/>
                <a:sym typeface="Inter"/>
              </a:rPr>
              <a:t>The converted course ended up with three folders. Learning Modules, assignments, and tests were all built as content areas in Original. </a:t>
            </a:r>
          </a:p>
        </p:txBody>
      </p:sp>
      <p:sp>
        <p:nvSpPr>
          <p:cNvPr id="32" name="TextBox 32"/>
          <p:cNvSpPr txBox="1"/>
          <p:nvPr/>
        </p:nvSpPr>
        <p:spPr>
          <a:xfrm>
            <a:off x="4745053" y="5646286"/>
            <a:ext cx="3951855" cy="405765"/>
          </a:xfrm>
          <a:prstGeom prst="rect">
            <a:avLst/>
          </a:prstGeom>
        </p:spPr>
        <p:txBody>
          <a:bodyPr lIns="0" tIns="0" rIns="0" bIns="0" rtlCol="0" anchor="t">
            <a:spAutoFit/>
          </a:bodyPr>
          <a:lstStyle/>
          <a:p>
            <a:pPr algn="l">
              <a:lnSpc>
                <a:spcPts val="3359"/>
              </a:lnSpc>
            </a:pPr>
            <a:r>
              <a:rPr lang="en-US" sz="2400" b="1" spc="-38">
                <a:solidFill>
                  <a:srgbClr val="FFFFFF"/>
                </a:solidFill>
                <a:latin typeface="Inter Bold"/>
                <a:ea typeface="Inter Bold"/>
                <a:cs typeface="Inter Bold"/>
                <a:sym typeface="Inter Bold"/>
              </a:rPr>
              <a:t>What did NOT come over?</a:t>
            </a:r>
          </a:p>
        </p:txBody>
      </p:sp>
      <p:sp>
        <p:nvSpPr>
          <p:cNvPr id="33" name="TextBox 33"/>
          <p:cNvSpPr txBox="1"/>
          <p:nvPr/>
        </p:nvSpPr>
        <p:spPr>
          <a:xfrm>
            <a:off x="4790183" y="6109135"/>
            <a:ext cx="3621587" cy="2143348"/>
          </a:xfrm>
          <a:prstGeom prst="rect">
            <a:avLst/>
          </a:prstGeom>
        </p:spPr>
        <p:txBody>
          <a:bodyPr lIns="0" tIns="0" rIns="0" bIns="0" rtlCol="0" anchor="t">
            <a:spAutoFit/>
          </a:bodyPr>
          <a:lstStyle/>
          <a:p>
            <a:pPr algn="l">
              <a:lnSpc>
                <a:spcPts val="2400"/>
              </a:lnSpc>
            </a:pPr>
            <a:r>
              <a:rPr lang="en-US" sz="2000">
                <a:solidFill>
                  <a:srgbClr val="FFFFFF"/>
                </a:solidFill>
                <a:latin typeface="Inter"/>
                <a:ea typeface="Inter"/>
                <a:cs typeface="Inter"/>
                <a:sym typeface="Inter"/>
              </a:rPr>
              <a:t>All other items in this menu did not come over. These were tool or course links. Many of these won’t be needed anymore such as the links to discussions, help, or announcements.</a:t>
            </a:r>
          </a:p>
        </p:txBody>
      </p:sp>
      <p:sp>
        <p:nvSpPr>
          <p:cNvPr id="30" name="TextBox 30"/>
          <p:cNvSpPr txBox="1"/>
          <p:nvPr/>
        </p:nvSpPr>
        <p:spPr>
          <a:xfrm>
            <a:off x="9003261" y="2368118"/>
            <a:ext cx="1788542" cy="339725"/>
          </a:xfrm>
          <a:prstGeom prst="rect">
            <a:avLst/>
          </a:prstGeom>
        </p:spPr>
        <p:txBody>
          <a:bodyPr lIns="0" tIns="0" rIns="0" bIns="0" rtlCol="0" anchor="t">
            <a:spAutoFit/>
          </a:bodyPr>
          <a:lstStyle/>
          <a:p>
            <a:pPr algn="ctr">
              <a:lnSpc>
                <a:spcPts val="2799"/>
              </a:lnSpc>
              <a:spcBef>
                <a:spcPct val="0"/>
              </a:spcBef>
            </a:pPr>
            <a:r>
              <a:rPr lang="en-US" sz="1999" b="1" spc="-25">
                <a:solidFill>
                  <a:srgbClr val="FFFFFF"/>
                </a:solidFill>
                <a:latin typeface="Inter Medium"/>
                <a:ea typeface="Inter Medium"/>
                <a:cs typeface="Inter Medium"/>
                <a:sym typeface="Inter Medium"/>
              </a:rPr>
              <a:t>In ULTRA:</a:t>
            </a:r>
          </a:p>
        </p:txBody>
      </p:sp>
      <p:sp>
        <p:nvSpPr>
          <p:cNvPr id="6" name="Freeform 6" descr="Screenshot of an Ultra course post transition.  There are three learning modules titled, Learning Modules, Assignments and Tests."/>
          <p:cNvSpPr/>
          <p:nvPr/>
        </p:nvSpPr>
        <p:spPr>
          <a:xfrm>
            <a:off x="9056857" y="3070729"/>
            <a:ext cx="8374674" cy="4522324"/>
          </a:xfrm>
          <a:custGeom>
            <a:avLst/>
            <a:gdLst/>
            <a:ahLst/>
            <a:cxnLst/>
            <a:rect l="l" t="t" r="r" b="b"/>
            <a:pathLst>
              <a:path w="8374674" h="4522324">
                <a:moveTo>
                  <a:pt x="0" y="0"/>
                </a:moveTo>
                <a:lnTo>
                  <a:pt x="8374674" y="0"/>
                </a:lnTo>
                <a:lnTo>
                  <a:pt x="8374674" y="4522324"/>
                </a:lnTo>
                <a:lnTo>
                  <a:pt x="0" y="4522324"/>
                </a:lnTo>
                <a:lnTo>
                  <a:pt x="0" y="0"/>
                </a:lnTo>
                <a:close/>
              </a:path>
            </a:pathLst>
          </a:custGeom>
          <a:blipFill>
            <a:blip r:embed="rId8"/>
            <a:stretch>
              <a:fillRect/>
            </a:stretch>
          </a:blipFill>
          <a:ln w="95250" cap="sq">
            <a:solidFill>
              <a:srgbClr val="0054BC"/>
            </a:solidFill>
            <a:prstDash val="solid"/>
            <a:miter/>
          </a:ln>
        </p:spPr>
        <p:txBody>
          <a:bodyPr/>
          <a:lstStyle/>
          <a:p>
            <a:endParaRPr lang="en-US"/>
          </a:p>
        </p:txBody>
      </p:sp>
      <p:sp>
        <p:nvSpPr>
          <p:cNvPr id="7" name="Freeform 7">
            <a:extLst>
              <a:ext uri="{C183D7F6-B498-43B3-948B-1728B52AA6E4}">
                <adec:decorative xmlns:adec="http://schemas.microsoft.com/office/drawing/2017/decorative" val="1"/>
              </a:ext>
            </a:extLst>
          </p:cNvPr>
          <p:cNvSpPr/>
          <p:nvPr/>
        </p:nvSpPr>
        <p:spPr>
          <a:xfrm>
            <a:off x="9421430" y="4903488"/>
            <a:ext cx="310198" cy="310198"/>
          </a:xfrm>
          <a:custGeom>
            <a:avLst/>
            <a:gdLst/>
            <a:ahLst/>
            <a:cxnLst/>
            <a:rect l="l" t="t" r="r" b="b"/>
            <a:pathLst>
              <a:path w="310198" h="310198">
                <a:moveTo>
                  <a:pt x="0" y="0"/>
                </a:moveTo>
                <a:lnTo>
                  <a:pt x="310199" y="0"/>
                </a:lnTo>
                <a:lnTo>
                  <a:pt x="310199" y="310199"/>
                </a:lnTo>
                <a:lnTo>
                  <a:pt x="0" y="310199"/>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US"/>
          </a:p>
        </p:txBody>
      </p:sp>
      <p:sp>
        <p:nvSpPr>
          <p:cNvPr id="8" name="Freeform 8">
            <a:extLst>
              <a:ext uri="{C183D7F6-B498-43B3-948B-1728B52AA6E4}">
                <adec:decorative xmlns:adec="http://schemas.microsoft.com/office/drawing/2017/decorative" val="1"/>
              </a:ext>
            </a:extLst>
          </p:cNvPr>
          <p:cNvSpPr/>
          <p:nvPr/>
        </p:nvSpPr>
        <p:spPr>
          <a:xfrm>
            <a:off x="9421430" y="5808461"/>
            <a:ext cx="310198" cy="310198"/>
          </a:xfrm>
          <a:custGeom>
            <a:avLst/>
            <a:gdLst/>
            <a:ahLst/>
            <a:cxnLst/>
            <a:rect l="l" t="t" r="r" b="b"/>
            <a:pathLst>
              <a:path w="310198" h="310198">
                <a:moveTo>
                  <a:pt x="0" y="0"/>
                </a:moveTo>
                <a:lnTo>
                  <a:pt x="310199" y="0"/>
                </a:lnTo>
                <a:lnTo>
                  <a:pt x="310199" y="310199"/>
                </a:lnTo>
                <a:lnTo>
                  <a:pt x="0" y="310199"/>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US"/>
          </a:p>
        </p:txBody>
      </p:sp>
      <p:sp>
        <p:nvSpPr>
          <p:cNvPr id="9" name="Freeform 9">
            <a:extLst>
              <a:ext uri="{C183D7F6-B498-43B3-948B-1728B52AA6E4}">
                <adec:decorative xmlns:adec="http://schemas.microsoft.com/office/drawing/2017/decorative" val="1"/>
              </a:ext>
            </a:extLst>
          </p:cNvPr>
          <p:cNvSpPr/>
          <p:nvPr/>
        </p:nvSpPr>
        <p:spPr>
          <a:xfrm>
            <a:off x="9421430" y="6709210"/>
            <a:ext cx="310198" cy="310198"/>
          </a:xfrm>
          <a:custGeom>
            <a:avLst/>
            <a:gdLst/>
            <a:ahLst/>
            <a:cxnLst/>
            <a:rect l="l" t="t" r="r" b="b"/>
            <a:pathLst>
              <a:path w="310198" h="310198">
                <a:moveTo>
                  <a:pt x="0" y="0"/>
                </a:moveTo>
                <a:lnTo>
                  <a:pt x="310199" y="0"/>
                </a:lnTo>
                <a:lnTo>
                  <a:pt x="310199" y="310198"/>
                </a:lnTo>
                <a:lnTo>
                  <a:pt x="0" y="31019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US"/>
          </a:p>
        </p:txBody>
      </p:sp>
      <p:sp>
        <p:nvSpPr>
          <p:cNvPr id="14" name="Freeform 14">
            <a:extLst>
              <a:ext uri="{C183D7F6-B498-43B3-948B-1728B52AA6E4}">
                <adec:decorative xmlns:adec="http://schemas.microsoft.com/office/drawing/2017/decorative" val="1"/>
              </a:ext>
            </a:extLst>
          </p:cNvPr>
          <p:cNvSpPr/>
          <p:nvPr/>
        </p:nvSpPr>
        <p:spPr>
          <a:xfrm>
            <a:off x="1383438" y="2813520"/>
            <a:ext cx="2607387" cy="501938"/>
          </a:xfrm>
          <a:custGeom>
            <a:avLst/>
            <a:gdLst/>
            <a:ahLst/>
            <a:cxnLst/>
            <a:rect l="l" t="t" r="r" b="b"/>
            <a:pathLst>
              <a:path w="2607387" h="501938">
                <a:moveTo>
                  <a:pt x="0" y="0"/>
                </a:moveTo>
                <a:lnTo>
                  <a:pt x="2607387" y="0"/>
                </a:lnTo>
                <a:lnTo>
                  <a:pt x="2607387" y="501938"/>
                </a:lnTo>
                <a:lnTo>
                  <a:pt x="0" y="501938"/>
                </a:lnTo>
                <a:lnTo>
                  <a:pt x="0" y="0"/>
                </a:lnTo>
                <a:close/>
              </a:path>
            </a:pathLst>
          </a:custGeom>
          <a:blipFill>
            <a:blip r:embed="rId7"/>
            <a:stretch>
              <a:fillRect l="-19577" t="-221071" r="-416045" b="-1703700"/>
            </a:stretch>
          </a:blipFill>
          <a:ln cap="sq">
            <a:noFill/>
            <a:prstDash val="solid"/>
            <a:miter/>
          </a:ln>
        </p:spPr>
        <p:txBody>
          <a:bodyPr/>
          <a:lstStyle/>
          <a:p>
            <a:endParaRPr lang="en-US"/>
          </a:p>
        </p:txBody>
      </p:sp>
      <p:sp>
        <p:nvSpPr>
          <p:cNvPr id="15" name="Freeform 15">
            <a:extLst>
              <a:ext uri="{C183D7F6-B498-43B3-948B-1728B52AA6E4}">
                <adec:decorative xmlns:adec="http://schemas.microsoft.com/office/drawing/2017/decorative" val="1"/>
              </a:ext>
            </a:extLst>
          </p:cNvPr>
          <p:cNvSpPr/>
          <p:nvPr/>
        </p:nvSpPr>
        <p:spPr>
          <a:xfrm>
            <a:off x="1392963" y="8082928"/>
            <a:ext cx="2597862" cy="997492"/>
          </a:xfrm>
          <a:custGeom>
            <a:avLst/>
            <a:gdLst/>
            <a:ahLst/>
            <a:cxnLst/>
            <a:rect l="l" t="t" r="r" b="b"/>
            <a:pathLst>
              <a:path w="2597862" h="997492">
                <a:moveTo>
                  <a:pt x="0" y="0"/>
                </a:moveTo>
                <a:lnTo>
                  <a:pt x="2597862" y="0"/>
                </a:lnTo>
                <a:lnTo>
                  <a:pt x="2597862" y="997491"/>
                </a:lnTo>
                <a:lnTo>
                  <a:pt x="0" y="997491"/>
                </a:lnTo>
                <a:lnTo>
                  <a:pt x="0" y="0"/>
                </a:lnTo>
                <a:close/>
              </a:path>
            </a:pathLst>
          </a:custGeom>
          <a:blipFill>
            <a:blip r:embed="rId7"/>
            <a:stretch>
              <a:fillRect l="-19649" t="-694199" r="-417937" b="-224665"/>
            </a:stretch>
          </a:blipFill>
          <a:ln cap="sq">
            <a:noFill/>
            <a:prstDash val="solid"/>
            <a:miter/>
          </a:ln>
        </p:spPr>
        <p:txBody>
          <a:bodyPr/>
          <a:lstStyle/>
          <a:p>
            <a:endParaRPr lang="en-US"/>
          </a:p>
        </p:txBody>
      </p:sp>
      <p:sp>
        <p:nvSpPr>
          <p:cNvPr id="16" name="Freeform 16">
            <a:extLst>
              <a:ext uri="{C183D7F6-B498-43B3-948B-1728B52AA6E4}">
                <adec:decorative xmlns:adec="http://schemas.microsoft.com/office/drawing/2017/decorative" val="1"/>
              </a:ext>
            </a:extLst>
          </p:cNvPr>
          <p:cNvSpPr/>
          <p:nvPr/>
        </p:nvSpPr>
        <p:spPr>
          <a:xfrm>
            <a:off x="1220967" y="3706827"/>
            <a:ext cx="363043" cy="363043"/>
          </a:xfrm>
          <a:custGeom>
            <a:avLst/>
            <a:gdLst/>
            <a:ahLst/>
            <a:cxnLst/>
            <a:rect l="l" t="t" r="r" b="b"/>
            <a:pathLst>
              <a:path w="363043" h="363043">
                <a:moveTo>
                  <a:pt x="0" y="0"/>
                </a:moveTo>
                <a:lnTo>
                  <a:pt x="363043" y="0"/>
                </a:lnTo>
                <a:lnTo>
                  <a:pt x="363043" y="363044"/>
                </a:lnTo>
                <a:lnTo>
                  <a:pt x="0" y="36304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7" name="Freeform 17">
            <a:extLst>
              <a:ext uri="{C183D7F6-B498-43B3-948B-1728B52AA6E4}">
                <adec:decorative xmlns:adec="http://schemas.microsoft.com/office/drawing/2017/decorative" val="1"/>
              </a:ext>
            </a:extLst>
          </p:cNvPr>
          <p:cNvSpPr/>
          <p:nvPr/>
        </p:nvSpPr>
        <p:spPr>
          <a:xfrm>
            <a:off x="1220967" y="4111175"/>
            <a:ext cx="363043" cy="363043"/>
          </a:xfrm>
          <a:custGeom>
            <a:avLst/>
            <a:gdLst/>
            <a:ahLst/>
            <a:cxnLst/>
            <a:rect l="l" t="t" r="r" b="b"/>
            <a:pathLst>
              <a:path w="363043" h="363043">
                <a:moveTo>
                  <a:pt x="0" y="0"/>
                </a:moveTo>
                <a:lnTo>
                  <a:pt x="363043" y="0"/>
                </a:lnTo>
                <a:lnTo>
                  <a:pt x="363043" y="363043"/>
                </a:lnTo>
                <a:lnTo>
                  <a:pt x="0" y="36304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8" name="Freeform 18">
            <a:extLst>
              <a:ext uri="{C183D7F6-B498-43B3-948B-1728B52AA6E4}">
                <adec:decorative xmlns:adec="http://schemas.microsoft.com/office/drawing/2017/decorative" val="1"/>
              </a:ext>
            </a:extLst>
          </p:cNvPr>
          <p:cNvSpPr/>
          <p:nvPr/>
        </p:nvSpPr>
        <p:spPr>
          <a:xfrm>
            <a:off x="1220967" y="4515523"/>
            <a:ext cx="363043" cy="363043"/>
          </a:xfrm>
          <a:custGeom>
            <a:avLst/>
            <a:gdLst/>
            <a:ahLst/>
            <a:cxnLst/>
            <a:rect l="l" t="t" r="r" b="b"/>
            <a:pathLst>
              <a:path w="363043" h="363043">
                <a:moveTo>
                  <a:pt x="0" y="0"/>
                </a:moveTo>
                <a:lnTo>
                  <a:pt x="363043" y="0"/>
                </a:lnTo>
                <a:lnTo>
                  <a:pt x="363043" y="363043"/>
                </a:lnTo>
                <a:lnTo>
                  <a:pt x="0" y="36304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1" name="Freeform 21">
            <a:extLst>
              <a:ext uri="{C183D7F6-B498-43B3-948B-1728B52AA6E4}">
                <adec:decorative xmlns:adec="http://schemas.microsoft.com/office/drawing/2017/decorative" val="1"/>
              </a:ext>
            </a:extLst>
          </p:cNvPr>
          <p:cNvSpPr/>
          <p:nvPr/>
        </p:nvSpPr>
        <p:spPr>
          <a:xfrm>
            <a:off x="1092215" y="2811959"/>
            <a:ext cx="2651624" cy="430889"/>
          </a:xfrm>
          <a:custGeom>
            <a:avLst/>
            <a:gdLst/>
            <a:ahLst/>
            <a:cxnLst/>
            <a:rect l="l" t="t" r="r" b="b"/>
            <a:pathLst>
              <a:path w="2651624" h="430889">
                <a:moveTo>
                  <a:pt x="0" y="0"/>
                </a:moveTo>
                <a:lnTo>
                  <a:pt x="2651624" y="0"/>
                </a:lnTo>
                <a:lnTo>
                  <a:pt x="2651624" y="430889"/>
                </a:lnTo>
                <a:lnTo>
                  <a:pt x="0" y="430889"/>
                </a:lnTo>
                <a:lnTo>
                  <a:pt x="0" y="0"/>
                </a:lnTo>
                <a:close/>
              </a:path>
            </a:pathLst>
          </a:custGeom>
          <a:blipFill>
            <a:blip r:embed="rId9"/>
            <a:stretch>
              <a:fillRect/>
            </a:stretch>
          </a:blipFill>
        </p:spPr>
        <p:txBody>
          <a:bodyPr/>
          <a:lstStyle/>
          <a:p>
            <a:endParaRPr lang="en-US"/>
          </a:p>
        </p:txBody>
      </p:sp>
      <p:sp>
        <p:nvSpPr>
          <p:cNvPr id="26" name="Freeform 26">
            <a:extLst>
              <a:ext uri="{C183D7F6-B498-43B3-948B-1728B52AA6E4}">
                <adec:decorative xmlns:adec="http://schemas.microsoft.com/office/drawing/2017/decorative" val="1"/>
              </a:ext>
            </a:extLst>
          </p:cNvPr>
          <p:cNvSpPr/>
          <p:nvPr/>
        </p:nvSpPr>
        <p:spPr>
          <a:xfrm>
            <a:off x="8710048" y="2811959"/>
            <a:ext cx="2651624" cy="430889"/>
          </a:xfrm>
          <a:custGeom>
            <a:avLst/>
            <a:gdLst/>
            <a:ahLst/>
            <a:cxnLst/>
            <a:rect l="l" t="t" r="r" b="b"/>
            <a:pathLst>
              <a:path w="2651624" h="430889">
                <a:moveTo>
                  <a:pt x="0" y="0"/>
                </a:moveTo>
                <a:lnTo>
                  <a:pt x="2651623" y="0"/>
                </a:lnTo>
                <a:lnTo>
                  <a:pt x="2651623" y="430889"/>
                </a:lnTo>
                <a:lnTo>
                  <a:pt x="0" y="430889"/>
                </a:lnTo>
                <a:lnTo>
                  <a:pt x="0" y="0"/>
                </a:lnTo>
                <a:close/>
              </a:path>
            </a:pathLst>
          </a:custGeom>
          <a:blipFill>
            <a:blip r:embed="rId9"/>
            <a:stretch>
              <a:fillRect/>
            </a:stretch>
          </a:blipFill>
        </p:spPr>
        <p:txBody>
          <a:bodyPr/>
          <a:lstStyle/>
          <a:p>
            <a:endParaRPr lang="en-US"/>
          </a:p>
        </p:txBody>
      </p:sp>
      <p:grpSp>
        <p:nvGrpSpPr>
          <p:cNvPr id="36" name="Group 36">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37" name="Freeform 37">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38" name="Freeform 38">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39" name="TextBox 39"/>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4" action="ppaction://hlinksldjump">
                    <a:extLst>
                      <a:ext uri="{A12FA001-AC4F-418D-AE19-62706E023703}">
                        <ahyp:hlinkClr xmlns:ahyp="http://schemas.microsoft.com/office/drawing/2018/hyperlinkcolor" val="tx"/>
                      </a:ext>
                    </a:extLst>
                  </a:hlinkClick>
                </a:rPr>
                <a:t>Step 1</a:t>
              </a:r>
            </a:p>
          </p:txBody>
        </p:sp>
        <p:sp>
          <p:nvSpPr>
            <p:cNvPr id="40" name="Freeform 40">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41" name="Freeform 41">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42" name="TextBox 42"/>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5" action="ppaction://hlinksldjump"/>
                </a:rPr>
                <a:t>Step 2</a:t>
              </a:r>
            </a:p>
          </p:txBody>
        </p:sp>
        <p:sp>
          <p:nvSpPr>
            <p:cNvPr id="43" name="Freeform 43">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44" name="Freeform 44">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45" name="TextBox 45"/>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6" action="ppaction://hlinksldjump"/>
                </a:rPr>
                <a:t>Step 3</a:t>
              </a:r>
            </a:p>
          </p:txBody>
        </p:sp>
        <p:sp>
          <p:nvSpPr>
            <p:cNvPr id="46" name="Freeform 46">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47" name="Freeform 47">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48" name="TextBox 48"/>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7" action="ppaction://hlinksldjump"/>
                </a:rPr>
                <a:t>Step 4</a:t>
              </a:r>
            </a:p>
          </p:txBody>
        </p:sp>
        <p:sp>
          <p:nvSpPr>
            <p:cNvPr id="49" name="Freeform 49">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50" name="Freeform 50">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51" name="TextBox 51"/>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8" action="ppaction://hlinksldjump"/>
                </a:rPr>
                <a:t>Step 5</a:t>
              </a: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sp>
        <p:nvSpPr>
          <p:cNvPr id="3" name="TextBox 3"/>
          <p:cNvSpPr txBox="1">
            <a:spLocks noGrp="1"/>
          </p:cNvSpPr>
          <p:nvPr>
            <p:ph type="title" idx="4294967295"/>
          </p:nvPr>
        </p:nvSpPr>
        <p:spPr>
          <a:xfrm>
            <a:off x="928093" y="2214044"/>
            <a:ext cx="14655273" cy="8966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7279"/>
              </a:lnSpc>
              <a:spcBef>
                <a:spcPts val="0"/>
              </a:spcBef>
              <a:spcAft>
                <a:spcPts val="0"/>
              </a:spcAft>
              <a:buClrTx/>
              <a:buSzTx/>
              <a:buFontTx/>
              <a:buNone/>
              <a:tabLst/>
              <a:defRPr/>
            </a:pPr>
            <a:r>
              <a:rPr kumimoji="0" lang="en-US" sz="5199" b="1" i="0" u="none" strike="noStrike" kern="1200" cap="none" spc="83" normalizeH="0" baseline="0" noProof="0" dirty="0">
                <a:ln>
                  <a:noFill/>
                </a:ln>
                <a:solidFill>
                  <a:srgbClr val="FFFFFF"/>
                </a:solidFill>
                <a:effectLst/>
                <a:uLnTx/>
                <a:uFillTx/>
                <a:latin typeface="Inter Bold"/>
                <a:ea typeface="Inter Bold"/>
                <a:cs typeface="Inter Bold"/>
                <a:sym typeface="Inter Bold"/>
              </a:rPr>
              <a:t>Transitioning Items: a New Look</a:t>
            </a:r>
          </a:p>
        </p:txBody>
      </p:sp>
      <p:grpSp>
        <p:nvGrpSpPr>
          <p:cNvPr id="4" name="Group 4">
            <a:extLst>
              <a:ext uri="{C183D7F6-B498-43B3-948B-1728B52AA6E4}">
                <adec:decorative xmlns:adec="http://schemas.microsoft.com/office/drawing/2017/decorative" val="1"/>
              </a:ext>
            </a:extLst>
          </p:cNvPr>
          <p:cNvGrpSpPr>
            <a:grpSpLocks noGrp="1" noUngrp="1" noRot="1" noChangeAspect="1" noMove="1" noResize="1"/>
          </p:cNvGrpSpPr>
          <p:nvPr/>
        </p:nvGrpSpPr>
        <p:grpSpPr>
          <a:xfrm>
            <a:off x="1204762" y="3014856"/>
            <a:ext cx="5989463" cy="7744"/>
            <a:chOff x="0" y="0"/>
            <a:chExt cx="7985951" cy="10325"/>
          </a:xfrm>
        </p:grpSpPr>
        <p:sp>
          <p:nvSpPr>
            <p:cNvPr id="5" name="Freeform 5">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FFFFFF"/>
            </a:solidFill>
          </p:spPr>
          <p:txBody>
            <a:bodyPr/>
            <a:lstStyle/>
            <a:p>
              <a:endParaRPr lang="en-US"/>
            </a:p>
          </p:txBody>
        </p:sp>
      </p:grpSp>
      <p:grpSp>
        <p:nvGrpSpPr>
          <p:cNvPr id="6" name="Group 6">
            <a:extLst>
              <a:ext uri="{C183D7F6-B498-43B3-948B-1728B52AA6E4}">
                <adec:decorative xmlns:adec="http://schemas.microsoft.com/office/drawing/2017/decorative" val="1"/>
              </a:ext>
            </a:extLst>
          </p:cNvPr>
          <p:cNvGrpSpPr>
            <a:grpSpLocks noGrp="1" noUngrp="1" noRot="1" noChangeAspect="1" noMove="1" noResize="1"/>
          </p:cNvGrpSpPr>
          <p:nvPr/>
        </p:nvGrpSpPr>
        <p:grpSpPr>
          <a:xfrm>
            <a:off x="9764735" y="9380315"/>
            <a:ext cx="5989463" cy="7744"/>
            <a:chOff x="0" y="0"/>
            <a:chExt cx="7985951" cy="10325"/>
          </a:xfrm>
        </p:grpSpPr>
        <p:sp>
          <p:nvSpPr>
            <p:cNvPr id="7" name="Freeform 7">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FFFFFF"/>
            </a:solidFill>
          </p:spPr>
          <p:txBody>
            <a:bodyPr/>
            <a:lstStyle/>
            <a:p>
              <a:endParaRPr lang="en-US"/>
            </a:p>
          </p:txBody>
        </p:sp>
      </p:grpSp>
      <p:grpSp>
        <p:nvGrpSpPr>
          <p:cNvPr id="8" name="Group 8">
            <a:extLst>
              <a:ext uri="{C183D7F6-B498-43B3-948B-1728B52AA6E4}">
                <adec:decorative xmlns:adec="http://schemas.microsoft.com/office/drawing/2017/decorative" val="1"/>
              </a:ext>
            </a:extLst>
          </p:cNvPr>
          <p:cNvGrpSpPr>
            <a:grpSpLocks noGrp="1" noUngrp="1" noRot="1" noChangeAspect="1" noMove="1" noResize="1"/>
          </p:cNvGrpSpPr>
          <p:nvPr/>
        </p:nvGrpSpPr>
        <p:grpSpPr>
          <a:xfrm>
            <a:off x="9764735" y="9380315"/>
            <a:ext cx="5989463" cy="7744"/>
            <a:chOff x="0" y="0"/>
            <a:chExt cx="7985951" cy="10325"/>
          </a:xfrm>
        </p:grpSpPr>
        <p:sp>
          <p:nvSpPr>
            <p:cNvPr id="9" name="Freeform 9">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FFFFFF"/>
            </a:solidFill>
          </p:spPr>
          <p:txBody>
            <a:bodyPr/>
            <a:lstStyle/>
            <a:p>
              <a:endParaRPr lang="en-US"/>
            </a:p>
          </p:txBody>
        </p:sp>
      </p:grpSp>
      <p:sp>
        <p:nvSpPr>
          <p:cNvPr id="11" name="TextBox 11"/>
          <p:cNvSpPr txBox="1"/>
          <p:nvPr/>
        </p:nvSpPr>
        <p:spPr>
          <a:xfrm>
            <a:off x="1949718" y="3575050"/>
            <a:ext cx="13804480" cy="2135886"/>
          </a:xfrm>
          <a:prstGeom prst="rect">
            <a:avLst/>
          </a:prstGeom>
        </p:spPr>
        <p:txBody>
          <a:bodyPr lIns="0" tIns="0" rIns="0" bIns="0" rtlCol="0" anchor="t">
            <a:spAutoFit/>
          </a:bodyPr>
          <a:lstStyle/>
          <a:p>
            <a:pPr algn="just">
              <a:lnSpc>
                <a:spcPts val="4331"/>
              </a:lnSpc>
            </a:pPr>
            <a:r>
              <a:rPr lang="en-US" sz="2999" spc="-38" dirty="0">
                <a:solidFill>
                  <a:srgbClr val="FFFFFF"/>
                </a:solidFill>
                <a:latin typeface="Inter"/>
                <a:ea typeface="Inter"/>
                <a:cs typeface="Inter"/>
                <a:sym typeface="Inter"/>
              </a:rPr>
              <a:t>Content areas in Original allowed you to stack items, containers, assignments, and links on a single web page. Each addition increased the length of the page. To manage page space, you might have used folders, which would take the learner to a new page.</a:t>
            </a:r>
          </a:p>
        </p:txBody>
      </p:sp>
      <p:sp>
        <p:nvSpPr>
          <p:cNvPr id="12" name="TextBox 12"/>
          <p:cNvSpPr txBox="1"/>
          <p:nvPr/>
        </p:nvSpPr>
        <p:spPr>
          <a:xfrm>
            <a:off x="1949718" y="5968713"/>
            <a:ext cx="13804480" cy="3221736"/>
          </a:xfrm>
          <a:prstGeom prst="rect">
            <a:avLst/>
          </a:prstGeom>
        </p:spPr>
        <p:txBody>
          <a:bodyPr lIns="0" tIns="0" rIns="0" bIns="0" rtlCol="0" anchor="t">
            <a:spAutoFit/>
          </a:bodyPr>
          <a:lstStyle/>
          <a:p>
            <a:pPr algn="just">
              <a:lnSpc>
                <a:spcPts val="4331"/>
              </a:lnSpc>
            </a:pPr>
            <a:r>
              <a:rPr lang="en-US" sz="2999" spc="-38">
                <a:solidFill>
                  <a:srgbClr val="FFFFFF"/>
                </a:solidFill>
                <a:latin typeface="Inter"/>
                <a:ea typeface="Inter"/>
                <a:cs typeface="Inter"/>
                <a:sym typeface="Inter"/>
              </a:rPr>
              <a:t>In Ultra, each document, assignment, or discussion has its own dedicated page. This change provides more flexibility in managing how much content a student sees on a single page. If you used many items in Original, your converted course might have too many pieces with very little content on each one. In the next step, we'll reorganize the content, looking for opportunities to combine documents for a better student experience.</a:t>
            </a:r>
          </a:p>
        </p:txBody>
      </p:sp>
      <p:grpSp>
        <p:nvGrpSpPr>
          <p:cNvPr id="13" name="Group 13">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14" name="Freeform 14">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5" name="Freeform 15">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6" name="TextBox 16"/>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7" action="ppaction://hlinksldjump">
                    <a:extLst>
                      <a:ext uri="{A12FA001-AC4F-418D-AE19-62706E023703}">
                        <ahyp:hlinkClr xmlns:ahyp="http://schemas.microsoft.com/office/drawing/2018/hyperlinkcolor" val="tx"/>
                      </a:ext>
                    </a:extLst>
                  </a:hlinkClick>
                </a:rPr>
                <a:t>Step 1</a:t>
              </a:r>
            </a:p>
          </p:txBody>
        </p:sp>
        <p:sp>
          <p:nvSpPr>
            <p:cNvPr id="17" name="Freeform 17">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8" name="Freeform 18">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9" name="TextBox 19"/>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8" action="ppaction://hlinksldjump"/>
                </a:rPr>
                <a:t>Step 2</a:t>
              </a:r>
            </a:p>
          </p:txBody>
        </p:sp>
        <p:sp>
          <p:nvSpPr>
            <p:cNvPr id="20" name="Freeform 20">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1" name="Freeform 21">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2" name="TextBox 22"/>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9" action="ppaction://hlinksldjump"/>
                </a:rPr>
                <a:t>Step 3</a:t>
              </a:r>
            </a:p>
          </p:txBody>
        </p:sp>
        <p:sp>
          <p:nvSpPr>
            <p:cNvPr id="23" name="Freeform 23">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4" name="Freeform 24">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5" name="TextBox 25"/>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0" action="ppaction://hlinksldjump"/>
                </a:rPr>
                <a:t>Step 4</a:t>
              </a:r>
            </a:p>
          </p:txBody>
        </p:sp>
        <p:sp>
          <p:nvSpPr>
            <p:cNvPr id="26" name="Freeform 26">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7" name="Freeform 27">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8" name="TextBox 28"/>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1" action="ppaction://hlinksldjump"/>
                </a:rPr>
                <a:t>Step 5</a:t>
              </a: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a:grpSpLocks noGrp="1" noUngrp="1" noRot="1" noChangeAspect="1" noMove="1" noResize="1"/>
          </p:cNvGrpSpPr>
          <p:nvPr/>
        </p:nvGrpSpPr>
        <p:grpSpPr>
          <a:xfrm>
            <a:off x="-451290" y="-314398"/>
            <a:ext cx="18865101" cy="10654382"/>
            <a:chOff x="0" y="0"/>
            <a:chExt cx="24511000" cy="13843000"/>
          </a:xfrm>
        </p:grpSpPr>
        <p:sp>
          <p:nvSpPr>
            <p:cNvPr id="3" name="Freeform 3">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393700" y="63500"/>
              <a:ext cx="24053800" cy="13716000"/>
            </a:xfrm>
            <a:custGeom>
              <a:avLst/>
              <a:gdLst/>
              <a:ahLst/>
              <a:cxnLst/>
              <a:rect l="l" t="t" r="r" b="b"/>
              <a:pathLst>
                <a:path w="24053800" h="13716000">
                  <a:moveTo>
                    <a:pt x="0" y="13716000"/>
                  </a:moveTo>
                  <a:lnTo>
                    <a:pt x="24053800" y="13716000"/>
                  </a:lnTo>
                  <a:lnTo>
                    <a:pt x="24053800" y="0"/>
                  </a:lnTo>
                  <a:lnTo>
                    <a:pt x="0" y="0"/>
                  </a:lnTo>
                  <a:close/>
                </a:path>
              </a:pathLst>
            </a:custGeom>
            <a:solidFill>
              <a:srgbClr val="0050B6"/>
            </a:solidFill>
          </p:spPr>
          <p:txBody>
            <a:bodyPr/>
            <a:lstStyle/>
            <a:p>
              <a:endParaRPr lang="en-US"/>
            </a:p>
          </p:txBody>
        </p:sp>
        <p:sp>
          <p:nvSpPr>
            <p:cNvPr id="4" name="Freeform 4">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393700" y="63500"/>
              <a:ext cx="24053800" cy="13716000"/>
            </a:xfrm>
            <a:custGeom>
              <a:avLst/>
              <a:gdLst/>
              <a:ahLst/>
              <a:cxnLst/>
              <a:rect l="l" t="t" r="r" b="b"/>
              <a:pathLst>
                <a:path w="24053800" h="13716000">
                  <a:moveTo>
                    <a:pt x="0" y="13716000"/>
                  </a:moveTo>
                  <a:lnTo>
                    <a:pt x="24053800" y="13716000"/>
                  </a:lnTo>
                  <a:lnTo>
                    <a:pt x="24053800" y="0"/>
                  </a:lnTo>
                  <a:lnTo>
                    <a:pt x="0" y="0"/>
                  </a:lnTo>
                  <a:close/>
                </a:path>
              </a:pathLst>
            </a:custGeom>
            <a:solidFill>
              <a:srgbClr val="0E387C"/>
            </a:solidFill>
          </p:spPr>
          <p:txBody>
            <a:bodyPr/>
            <a:lstStyle/>
            <a:p>
              <a:endParaRPr lang="en-US"/>
            </a:p>
          </p:txBody>
        </p:sp>
        <p:sp>
          <p:nvSpPr>
            <p:cNvPr id="5" name="Freeform 5">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63500" y="63500"/>
              <a:ext cx="1701800" cy="13716000"/>
            </a:xfrm>
            <a:custGeom>
              <a:avLst/>
              <a:gdLst/>
              <a:ahLst/>
              <a:cxnLst/>
              <a:rect l="l" t="t" r="r" b="b"/>
              <a:pathLst>
                <a:path w="1701800" h="13716000">
                  <a:moveTo>
                    <a:pt x="0" y="13716000"/>
                  </a:moveTo>
                  <a:lnTo>
                    <a:pt x="1701800" y="13716000"/>
                  </a:lnTo>
                  <a:lnTo>
                    <a:pt x="1701800" y="0"/>
                  </a:lnTo>
                  <a:lnTo>
                    <a:pt x="0" y="0"/>
                  </a:lnTo>
                  <a:close/>
                </a:path>
              </a:pathLst>
            </a:custGeom>
            <a:solidFill>
              <a:srgbClr val="0050B6"/>
            </a:solidFill>
          </p:spPr>
          <p:txBody>
            <a:bodyPr/>
            <a:lstStyle/>
            <a:p>
              <a:endParaRPr lang="en-US"/>
            </a:p>
          </p:txBody>
        </p:sp>
      </p:grpSp>
      <p:grpSp>
        <p:nvGrpSpPr>
          <p:cNvPr id="6" name="Group 6">
            <a:extLst>
              <a:ext uri="{C183D7F6-B498-43B3-948B-1728B52AA6E4}">
                <adec:decorative xmlns:adec="http://schemas.microsoft.com/office/drawing/2017/decorative" val="1"/>
              </a:ext>
            </a:extLst>
          </p:cNvPr>
          <p:cNvGrpSpPr/>
          <p:nvPr/>
        </p:nvGrpSpPr>
        <p:grpSpPr>
          <a:xfrm>
            <a:off x="1404640" y="3098240"/>
            <a:ext cx="8858102" cy="6112435"/>
            <a:chOff x="0" y="0"/>
            <a:chExt cx="2332998" cy="1609859"/>
          </a:xfrm>
        </p:grpSpPr>
        <p:sp>
          <p:nvSpPr>
            <p:cNvPr id="7" name="Freeform 7">
              <a:extLst>
                <a:ext uri="{C183D7F6-B498-43B3-948B-1728B52AA6E4}">
                  <adec:decorative xmlns:adec="http://schemas.microsoft.com/office/drawing/2017/decorative" val="1"/>
                </a:ext>
              </a:extLst>
            </p:cNvPr>
            <p:cNvSpPr/>
            <p:nvPr/>
          </p:nvSpPr>
          <p:spPr>
            <a:xfrm>
              <a:off x="0" y="0"/>
              <a:ext cx="2332998" cy="1609859"/>
            </a:xfrm>
            <a:custGeom>
              <a:avLst/>
              <a:gdLst/>
              <a:ahLst/>
              <a:cxnLst/>
              <a:rect l="l" t="t" r="r" b="b"/>
              <a:pathLst>
                <a:path w="2332998" h="1609859">
                  <a:moveTo>
                    <a:pt x="0" y="0"/>
                  </a:moveTo>
                  <a:lnTo>
                    <a:pt x="2332998" y="0"/>
                  </a:lnTo>
                  <a:lnTo>
                    <a:pt x="2332998" y="1609859"/>
                  </a:lnTo>
                  <a:lnTo>
                    <a:pt x="0" y="1609859"/>
                  </a:lnTo>
                  <a:close/>
                </a:path>
              </a:pathLst>
            </a:custGeom>
            <a:solidFill>
              <a:srgbClr val="0054BC"/>
            </a:solidFill>
          </p:spPr>
          <p:txBody>
            <a:bodyPr/>
            <a:lstStyle/>
            <a:p>
              <a:endParaRPr lang="en-US"/>
            </a:p>
          </p:txBody>
        </p:sp>
        <p:sp>
          <p:nvSpPr>
            <p:cNvPr id="8" name="TextBox 8"/>
            <p:cNvSpPr txBox="1"/>
            <p:nvPr/>
          </p:nvSpPr>
          <p:spPr>
            <a:xfrm>
              <a:off x="0" y="-28575"/>
              <a:ext cx="2332998" cy="1638434"/>
            </a:xfrm>
            <a:prstGeom prst="rect">
              <a:avLst/>
            </a:prstGeom>
          </p:spPr>
          <p:txBody>
            <a:bodyPr lIns="50800" tIns="50800" rIns="50800" bIns="50800" rtlCol="0" anchor="ctr"/>
            <a:lstStyle/>
            <a:p>
              <a:pPr algn="ctr">
                <a:lnSpc>
                  <a:spcPts val="1960"/>
                </a:lnSpc>
              </a:pPr>
              <a:endParaRPr/>
            </a:p>
          </p:txBody>
        </p:sp>
      </p:grpSp>
      <p:grpSp>
        <p:nvGrpSpPr>
          <p:cNvPr id="9" name="Group 9">
            <a:extLst>
              <a:ext uri="{C183D7F6-B498-43B3-948B-1728B52AA6E4}">
                <adec:decorative xmlns:adec="http://schemas.microsoft.com/office/drawing/2017/decorative" val="1"/>
              </a:ext>
            </a:extLst>
          </p:cNvPr>
          <p:cNvGrpSpPr/>
          <p:nvPr/>
        </p:nvGrpSpPr>
        <p:grpSpPr>
          <a:xfrm>
            <a:off x="1483959" y="3196170"/>
            <a:ext cx="8699463" cy="5916575"/>
            <a:chOff x="0" y="0"/>
            <a:chExt cx="2291217" cy="1558275"/>
          </a:xfrm>
        </p:grpSpPr>
        <p:sp>
          <p:nvSpPr>
            <p:cNvPr id="10" name="Freeform 10">
              <a:extLst>
                <a:ext uri="{C183D7F6-B498-43B3-948B-1728B52AA6E4}">
                  <adec:decorative xmlns:adec="http://schemas.microsoft.com/office/drawing/2017/decorative" val="1"/>
                </a:ext>
              </a:extLst>
            </p:cNvPr>
            <p:cNvSpPr/>
            <p:nvPr/>
          </p:nvSpPr>
          <p:spPr>
            <a:xfrm>
              <a:off x="0" y="0"/>
              <a:ext cx="2291217" cy="1558275"/>
            </a:xfrm>
            <a:custGeom>
              <a:avLst/>
              <a:gdLst/>
              <a:ahLst/>
              <a:cxnLst/>
              <a:rect l="l" t="t" r="r" b="b"/>
              <a:pathLst>
                <a:path w="2291217" h="1558275">
                  <a:moveTo>
                    <a:pt x="0" y="0"/>
                  </a:moveTo>
                  <a:lnTo>
                    <a:pt x="2291217" y="0"/>
                  </a:lnTo>
                  <a:lnTo>
                    <a:pt x="2291217" y="1558275"/>
                  </a:lnTo>
                  <a:lnTo>
                    <a:pt x="0" y="1558275"/>
                  </a:lnTo>
                  <a:close/>
                </a:path>
              </a:pathLst>
            </a:custGeom>
            <a:solidFill>
              <a:srgbClr val="FFFFFF"/>
            </a:solidFill>
          </p:spPr>
          <p:txBody>
            <a:bodyPr/>
            <a:lstStyle/>
            <a:p>
              <a:endParaRPr lang="en-US"/>
            </a:p>
          </p:txBody>
        </p:sp>
        <p:sp>
          <p:nvSpPr>
            <p:cNvPr id="11" name="TextBox 11"/>
            <p:cNvSpPr txBox="1"/>
            <p:nvPr/>
          </p:nvSpPr>
          <p:spPr>
            <a:xfrm>
              <a:off x="0" y="-28575"/>
              <a:ext cx="2291217" cy="1586850"/>
            </a:xfrm>
            <a:prstGeom prst="rect">
              <a:avLst/>
            </a:prstGeom>
          </p:spPr>
          <p:txBody>
            <a:bodyPr lIns="50800" tIns="50800" rIns="50800" bIns="50800" rtlCol="0" anchor="ctr"/>
            <a:lstStyle/>
            <a:p>
              <a:pPr algn="ctr">
                <a:lnSpc>
                  <a:spcPts val="1960"/>
                </a:lnSpc>
              </a:pPr>
              <a:endParaRPr/>
            </a:p>
          </p:txBody>
        </p:sp>
      </p:grpSp>
      <p:sp>
        <p:nvSpPr>
          <p:cNvPr id="38" name="TextBox 38"/>
          <p:cNvSpPr txBox="1">
            <a:spLocks noGrp="1"/>
          </p:cNvSpPr>
          <p:nvPr>
            <p:ph type="title" idx="4294967295"/>
          </p:nvPr>
        </p:nvSpPr>
        <p:spPr>
          <a:xfrm>
            <a:off x="1028700" y="952500"/>
            <a:ext cx="7353588"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0" i="0" u="none" strike="noStrike" kern="1200" cap="none" spc="63" normalizeH="0" baseline="0" noProof="0" dirty="0">
                <a:ln>
                  <a:noFill/>
                </a:ln>
                <a:solidFill>
                  <a:srgbClr val="FFFFFF"/>
                </a:solidFill>
                <a:effectLst/>
                <a:uLnTx/>
                <a:uFillTx/>
                <a:latin typeface="Inter"/>
                <a:ea typeface="Inter"/>
                <a:cs typeface="Inter"/>
                <a:sym typeface="Inter"/>
              </a:rPr>
              <a:t>Items Become Documents</a:t>
            </a:r>
          </a:p>
        </p:txBody>
      </p:sp>
      <p:sp>
        <p:nvSpPr>
          <p:cNvPr id="39" name="TextBox 39"/>
          <p:cNvSpPr txBox="1"/>
          <p:nvPr/>
        </p:nvSpPr>
        <p:spPr>
          <a:xfrm>
            <a:off x="1162933" y="1650851"/>
            <a:ext cx="15107935" cy="314325"/>
          </a:xfrm>
          <a:prstGeom prst="rect">
            <a:avLst/>
          </a:prstGeom>
        </p:spPr>
        <p:txBody>
          <a:bodyPr lIns="0" tIns="0" rIns="0" bIns="0" rtlCol="0" anchor="t">
            <a:spAutoFit/>
          </a:bodyPr>
          <a:lstStyle/>
          <a:p>
            <a:pPr algn="l">
              <a:lnSpc>
                <a:spcPts val="2400"/>
              </a:lnSpc>
            </a:pPr>
            <a:r>
              <a:rPr lang="en-US" sz="2000" spc="-26">
                <a:solidFill>
                  <a:srgbClr val="FFFFFF"/>
                </a:solidFill>
                <a:latin typeface="Inter"/>
                <a:ea typeface="Inter"/>
                <a:cs typeface="Inter"/>
                <a:sym typeface="Inter"/>
              </a:rPr>
              <a:t>In Original items stack visually on one page. In Ultra, those items will come over, but they will each be a new page. </a:t>
            </a:r>
          </a:p>
        </p:txBody>
      </p:sp>
      <p:sp>
        <p:nvSpPr>
          <p:cNvPr id="12" name="Freeform 12" descr="A screenshot of several items in Original all shown together on one page.  This shows all the information being presented together."/>
          <p:cNvSpPr/>
          <p:nvPr/>
        </p:nvSpPr>
        <p:spPr>
          <a:xfrm>
            <a:off x="1483959" y="3196170"/>
            <a:ext cx="8602923" cy="879868"/>
          </a:xfrm>
          <a:custGeom>
            <a:avLst/>
            <a:gdLst/>
            <a:ahLst/>
            <a:cxnLst/>
            <a:rect l="l" t="t" r="r" b="b"/>
            <a:pathLst>
              <a:path w="8602923" h="879868">
                <a:moveTo>
                  <a:pt x="0" y="0"/>
                </a:moveTo>
                <a:lnTo>
                  <a:pt x="8602923" y="0"/>
                </a:lnTo>
                <a:lnTo>
                  <a:pt x="8602923" y="879868"/>
                </a:lnTo>
                <a:lnTo>
                  <a:pt x="0" y="879868"/>
                </a:lnTo>
                <a:lnTo>
                  <a:pt x="0" y="0"/>
                </a:lnTo>
                <a:close/>
              </a:path>
            </a:pathLst>
          </a:custGeom>
          <a:blipFill>
            <a:blip r:embed="rId3"/>
            <a:stretch>
              <a:fillRect l="-2374" t="-15954" r="-41593" b="-818530"/>
            </a:stretch>
          </a:blipFill>
          <a:ln cap="sq">
            <a:noFill/>
            <a:prstDash val="solid"/>
            <a:miter/>
          </a:ln>
        </p:spPr>
        <p:txBody>
          <a:bodyPr/>
          <a:lstStyle/>
          <a:p>
            <a:endParaRPr lang="en-US"/>
          </a:p>
        </p:txBody>
      </p:sp>
      <p:sp>
        <p:nvSpPr>
          <p:cNvPr id="13" name="Freeform 13">
            <a:extLst>
              <a:ext uri="{C183D7F6-B498-43B3-948B-1728B52AA6E4}">
                <adec:decorative xmlns:adec="http://schemas.microsoft.com/office/drawing/2017/decorative" val="1"/>
              </a:ext>
            </a:extLst>
          </p:cNvPr>
          <p:cNvSpPr/>
          <p:nvPr/>
        </p:nvSpPr>
        <p:spPr>
          <a:xfrm>
            <a:off x="1483959" y="3929653"/>
            <a:ext cx="8480893" cy="1972732"/>
          </a:xfrm>
          <a:custGeom>
            <a:avLst/>
            <a:gdLst/>
            <a:ahLst/>
            <a:cxnLst/>
            <a:rect l="l" t="t" r="r" b="b"/>
            <a:pathLst>
              <a:path w="8480893" h="1972732">
                <a:moveTo>
                  <a:pt x="0" y="0"/>
                </a:moveTo>
                <a:lnTo>
                  <a:pt x="8480893" y="0"/>
                </a:lnTo>
                <a:lnTo>
                  <a:pt x="8480893" y="1972732"/>
                </a:lnTo>
                <a:lnTo>
                  <a:pt x="0" y="1972732"/>
                </a:lnTo>
                <a:lnTo>
                  <a:pt x="0" y="0"/>
                </a:lnTo>
                <a:close/>
              </a:path>
            </a:pathLst>
          </a:custGeom>
          <a:blipFill>
            <a:blip r:embed="rId3"/>
            <a:stretch>
              <a:fillRect l="-2418" t="-186475" r="-43804" b="-130844"/>
            </a:stretch>
          </a:blipFill>
          <a:ln cap="sq">
            <a:noFill/>
            <a:prstDash val="solid"/>
            <a:miter/>
          </a:ln>
        </p:spPr>
        <p:txBody>
          <a:bodyPr/>
          <a:lstStyle/>
          <a:p>
            <a:endParaRPr lang="en-US"/>
          </a:p>
        </p:txBody>
      </p:sp>
      <p:sp>
        <p:nvSpPr>
          <p:cNvPr id="14" name="Freeform 14">
            <a:extLst>
              <a:ext uri="{C183D7F6-B498-43B3-948B-1728B52AA6E4}">
                <adec:decorative xmlns:adec="http://schemas.microsoft.com/office/drawing/2017/decorative" val="1"/>
              </a:ext>
            </a:extLst>
          </p:cNvPr>
          <p:cNvSpPr/>
          <p:nvPr/>
        </p:nvSpPr>
        <p:spPr>
          <a:xfrm>
            <a:off x="1483959" y="7950719"/>
            <a:ext cx="8602923" cy="1162025"/>
          </a:xfrm>
          <a:custGeom>
            <a:avLst/>
            <a:gdLst/>
            <a:ahLst/>
            <a:cxnLst/>
            <a:rect l="l" t="t" r="r" b="b"/>
            <a:pathLst>
              <a:path w="8602923" h="1162025">
                <a:moveTo>
                  <a:pt x="0" y="0"/>
                </a:moveTo>
                <a:lnTo>
                  <a:pt x="8602923" y="0"/>
                </a:lnTo>
                <a:lnTo>
                  <a:pt x="8602923" y="1162026"/>
                </a:lnTo>
                <a:lnTo>
                  <a:pt x="0" y="1162026"/>
                </a:lnTo>
                <a:lnTo>
                  <a:pt x="0" y="0"/>
                </a:lnTo>
                <a:close/>
              </a:path>
            </a:pathLst>
          </a:custGeom>
          <a:blipFill>
            <a:blip r:embed="rId3"/>
            <a:stretch>
              <a:fillRect l="-2436" t="-623989" r="-44869"/>
            </a:stretch>
          </a:blipFill>
          <a:ln cap="sq">
            <a:noFill/>
            <a:prstDash val="solid"/>
            <a:miter/>
          </a:ln>
        </p:spPr>
        <p:txBody>
          <a:bodyPr/>
          <a:lstStyle/>
          <a:p>
            <a:endParaRPr lang="en-US"/>
          </a:p>
        </p:txBody>
      </p:sp>
      <p:grpSp>
        <p:nvGrpSpPr>
          <p:cNvPr id="15" name="Group 15">
            <a:extLst>
              <a:ext uri="{C183D7F6-B498-43B3-948B-1728B52AA6E4}">
                <adec:decorative xmlns:adec="http://schemas.microsoft.com/office/drawing/2017/decorative" val="1"/>
              </a:ext>
            </a:extLst>
          </p:cNvPr>
          <p:cNvGrpSpPr/>
          <p:nvPr/>
        </p:nvGrpSpPr>
        <p:grpSpPr>
          <a:xfrm>
            <a:off x="1483959" y="4963644"/>
            <a:ext cx="8602923" cy="1853601"/>
            <a:chOff x="0" y="0"/>
            <a:chExt cx="2265790" cy="488191"/>
          </a:xfrm>
        </p:grpSpPr>
        <p:sp>
          <p:nvSpPr>
            <p:cNvPr id="16" name="Freeform 16">
              <a:extLst>
                <a:ext uri="{C183D7F6-B498-43B3-948B-1728B52AA6E4}">
                  <adec:decorative xmlns:adec="http://schemas.microsoft.com/office/drawing/2017/decorative" val="1"/>
                </a:ext>
              </a:extLst>
            </p:cNvPr>
            <p:cNvSpPr/>
            <p:nvPr/>
          </p:nvSpPr>
          <p:spPr>
            <a:xfrm>
              <a:off x="0" y="0"/>
              <a:ext cx="2265790" cy="488191"/>
            </a:xfrm>
            <a:custGeom>
              <a:avLst/>
              <a:gdLst/>
              <a:ahLst/>
              <a:cxnLst/>
              <a:rect l="l" t="t" r="r" b="b"/>
              <a:pathLst>
                <a:path w="2265790" h="488191">
                  <a:moveTo>
                    <a:pt x="0" y="0"/>
                  </a:moveTo>
                  <a:lnTo>
                    <a:pt x="2265790" y="0"/>
                  </a:lnTo>
                  <a:lnTo>
                    <a:pt x="2265790" y="488191"/>
                  </a:lnTo>
                  <a:lnTo>
                    <a:pt x="0" y="488191"/>
                  </a:lnTo>
                  <a:close/>
                </a:path>
              </a:pathLst>
            </a:custGeom>
            <a:solidFill>
              <a:srgbClr val="FFFFFF"/>
            </a:solidFill>
          </p:spPr>
          <p:txBody>
            <a:bodyPr/>
            <a:lstStyle/>
            <a:p>
              <a:endParaRPr lang="en-US"/>
            </a:p>
          </p:txBody>
        </p:sp>
        <p:sp>
          <p:nvSpPr>
            <p:cNvPr id="17" name="TextBox 17"/>
            <p:cNvSpPr txBox="1"/>
            <p:nvPr/>
          </p:nvSpPr>
          <p:spPr>
            <a:xfrm>
              <a:off x="0" y="-28575"/>
              <a:ext cx="2265790" cy="516766"/>
            </a:xfrm>
            <a:prstGeom prst="rect">
              <a:avLst/>
            </a:prstGeom>
          </p:spPr>
          <p:txBody>
            <a:bodyPr lIns="50800" tIns="50800" rIns="50800" bIns="50800" rtlCol="0" anchor="ctr"/>
            <a:lstStyle/>
            <a:p>
              <a:pPr algn="ctr">
                <a:lnSpc>
                  <a:spcPts val="1960"/>
                </a:lnSpc>
              </a:pPr>
              <a:endParaRPr/>
            </a:p>
          </p:txBody>
        </p:sp>
      </p:grpSp>
      <p:sp>
        <p:nvSpPr>
          <p:cNvPr id="18" name="Freeform 18">
            <a:extLst>
              <a:ext uri="{C183D7F6-B498-43B3-948B-1728B52AA6E4}">
                <adec:decorative xmlns:adec="http://schemas.microsoft.com/office/drawing/2017/decorative" val="1"/>
              </a:ext>
            </a:extLst>
          </p:cNvPr>
          <p:cNvSpPr/>
          <p:nvPr/>
        </p:nvSpPr>
        <p:spPr>
          <a:xfrm>
            <a:off x="1483959" y="6483410"/>
            <a:ext cx="8602923" cy="1799178"/>
          </a:xfrm>
          <a:custGeom>
            <a:avLst/>
            <a:gdLst/>
            <a:ahLst/>
            <a:cxnLst/>
            <a:rect l="l" t="t" r="r" b="b"/>
            <a:pathLst>
              <a:path w="8602923" h="1799178">
                <a:moveTo>
                  <a:pt x="0" y="0"/>
                </a:moveTo>
                <a:lnTo>
                  <a:pt x="8602923" y="0"/>
                </a:lnTo>
                <a:lnTo>
                  <a:pt x="8602923" y="1799178"/>
                </a:lnTo>
                <a:lnTo>
                  <a:pt x="0" y="1799178"/>
                </a:lnTo>
                <a:lnTo>
                  <a:pt x="0" y="0"/>
                </a:lnTo>
                <a:close/>
              </a:path>
            </a:pathLst>
          </a:custGeom>
          <a:blipFill>
            <a:blip r:embed="rId3"/>
            <a:stretch>
              <a:fillRect l="-2384" t="-309420" r="-41764" b="-48155"/>
            </a:stretch>
          </a:blipFill>
          <a:ln cap="sq">
            <a:noFill/>
            <a:prstDash val="solid"/>
            <a:miter/>
          </a:ln>
        </p:spPr>
        <p:txBody>
          <a:bodyPr/>
          <a:lstStyle/>
          <a:p>
            <a:endParaRPr lang="en-US"/>
          </a:p>
        </p:txBody>
      </p:sp>
      <p:sp>
        <p:nvSpPr>
          <p:cNvPr id="19" name="TextBox 19">
            <a:extLst>
              <a:ext uri="{C183D7F6-B498-43B3-948B-1728B52AA6E4}">
                <adec:decorative xmlns:adec="http://schemas.microsoft.com/office/drawing/2017/decorative" val="1"/>
              </a:ext>
            </a:extLst>
          </p:cNvPr>
          <p:cNvSpPr txBox="1"/>
          <p:nvPr/>
        </p:nvSpPr>
        <p:spPr>
          <a:xfrm>
            <a:off x="2068488" y="5007761"/>
            <a:ext cx="7808647" cy="1482169"/>
          </a:xfrm>
          <a:prstGeom prst="rect">
            <a:avLst/>
          </a:prstGeom>
        </p:spPr>
        <p:txBody>
          <a:bodyPr lIns="0" tIns="0" rIns="0" bIns="0" rtlCol="0" anchor="t">
            <a:spAutoFit/>
          </a:bodyPr>
          <a:lstStyle/>
          <a:p>
            <a:pPr algn="l">
              <a:lnSpc>
                <a:spcPts val="1430"/>
              </a:lnSpc>
            </a:pPr>
            <a:r>
              <a:rPr lang="en-US" sz="1300" b="1">
                <a:solidFill>
                  <a:srgbClr val="000000"/>
                </a:solidFill>
                <a:latin typeface="Arial Bold"/>
                <a:ea typeface="Arial Bold"/>
                <a:cs typeface="Arial Bold"/>
                <a:sym typeface="Arial Bold"/>
              </a:rPr>
              <a:t>Discussion Forums (20%)</a:t>
            </a:r>
            <a:r>
              <a:rPr lang="en-US" sz="1300">
                <a:solidFill>
                  <a:srgbClr val="000000"/>
                </a:solidFill>
                <a:latin typeface="Arial"/>
                <a:ea typeface="Arial"/>
                <a:cs typeface="Arial"/>
                <a:sym typeface="Arial"/>
              </a:rPr>
              <a:t>: Participate actively in weekly discussion forums by sharing your insights and engaging with your peers.</a:t>
            </a:r>
          </a:p>
          <a:p>
            <a:pPr algn="l">
              <a:lnSpc>
                <a:spcPts val="1430"/>
              </a:lnSpc>
            </a:pPr>
            <a:r>
              <a:rPr lang="en-US" sz="1300" b="1">
                <a:solidFill>
                  <a:srgbClr val="000000"/>
                </a:solidFill>
                <a:latin typeface="Arial Bold"/>
                <a:ea typeface="Arial Bold"/>
                <a:cs typeface="Arial Bold"/>
                <a:sym typeface="Arial Bold"/>
              </a:rPr>
              <a:t>Weekly Quizzes (20%)</a:t>
            </a:r>
            <a:r>
              <a:rPr lang="en-US" sz="1300">
                <a:solidFill>
                  <a:srgbClr val="000000"/>
                </a:solidFill>
                <a:latin typeface="Arial"/>
                <a:ea typeface="Arial"/>
                <a:cs typeface="Arial"/>
                <a:sym typeface="Arial"/>
              </a:rPr>
              <a:t>: Complete short quizzes to assess your understanding of key concepts and assigned readings.</a:t>
            </a:r>
          </a:p>
          <a:p>
            <a:pPr algn="l">
              <a:lnSpc>
                <a:spcPts val="1430"/>
              </a:lnSpc>
            </a:pPr>
            <a:r>
              <a:rPr lang="en-US" sz="1300" b="1">
                <a:solidFill>
                  <a:srgbClr val="000000"/>
                </a:solidFill>
                <a:latin typeface="Arial Bold"/>
                <a:ea typeface="Arial Bold"/>
                <a:cs typeface="Arial Bold"/>
                <a:sym typeface="Arial Bold"/>
              </a:rPr>
              <a:t>Assignments (30%)</a:t>
            </a:r>
            <a:r>
              <a:rPr lang="en-US" sz="1300">
                <a:solidFill>
                  <a:srgbClr val="000000"/>
                </a:solidFill>
                <a:latin typeface="Arial"/>
                <a:ea typeface="Arial"/>
                <a:cs typeface="Arial"/>
                <a:sym typeface="Arial"/>
              </a:rPr>
              <a:t>: Complete various assignments throughout the semester, including short essays, literary analyses, and creative writing exercises.</a:t>
            </a:r>
          </a:p>
          <a:p>
            <a:pPr algn="l">
              <a:lnSpc>
                <a:spcPts val="1430"/>
              </a:lnSpc>
            </a:pPr>
            <a:r>
              <a:rPr lang="en-US" sz="1300" b="1">
                <a:solidFill>
                  <a:srgbClr val="000000"/>
                </a:solidFill>
                <a:latin typeface="Arial Bold"/>
                <a:ea typeface="Arial Bold"/>
                <a:cs typeface="Arial Bold"/>
                <a:sym typeface="Arial Bold"/>
              </a:rPr>
              <a:t>Final Exam (30%)</a:t>
            </a:r>
            <a:r>
              <a:rPr lang="en-US" sz="1300">
                <a:solidFill>
                  <a:srgbClr val="000000"/>
                </a:solidFill>
                <a:latin typeface="Arial"/>
                <a:ea typeface="Arial"/>
                <a:cs typeface="Arial"/>
                <a:sym typeface="Arial"/>
              </a:rPr>
              <a:t>: Demonstrate your comprehensive understanding of the course material through a final exam.</a:t>
            </a:r>
          </a:p>
        </p:txBody>
      </p:sp>
      <p:grpSp>
        <p:nvGrpSpPr>
          <p:cNvPr id="20" name="Group 20">
            <a:extLst>
              <a:ext uri="{C183D7F6-B498-43B3-948B-1728B52AA6E4}">
                <adec:decorative xmlns:adec="http://schemas.microsoft.com/office/drawing/2017/decorative" val="1"/>
              </a:ext>
            </a:extLst>
          </p:cNvPr>
          <p:cNvGrpSpPr/>
          <p:nvPr/>
        </p:nvGrpSpPr>
        <p:grpSpPr>
          <a:xfrm>
            <a:off x="1483959" y="8531732"/>
            <a:ext cx="8602923" cy="421956"/>
            <a:chOff x="0" y="0"/>
            <a:chExt cx="2265790" cy="111132"/>
          </a:xfrm>
        </p:grpSpPr>
        <p:sp>
          <p:nvSpPr>
            <p:cNvPr id="21" name="Freeform 21">
              <a:extLst>
                <a:ext uri="{C183D7F6-B498-43B3-948B-1728B52AA6E4}">
                  <adec:decorative xmlns:adec="http://schemas.microsoft.com/office/drawing/2017/decorative" val="1"/>
                </a:ext>
              </a:extLst>
            </p:cNvPr>
            <p:cNvSpPr/>
            <p:nvPr/>
          </p:nvSpPr>
          <p:spPr>
            <a:xfrm>
              <a:off x="0" y="0"/>
              <a:ext cx="2265790" cy="111132"/>
            </a:xfrm>
            <a:custGeom>
              <a:avLst/>
              <a:gdLst/>
              <a:ahLst/>
              <a:cxnLst/>
              <a:rect l="l" t="t" r="r" b="b"/>
              <a:pathLst>
                <a:path w="2265790" h="111132">
                  <a:moveTo>
                    <a:pt x="0" y="0"/>
                  </a:moveTo>
                  <a:lnTo>
                    <a:pt x="2265790" y="0"/>
                  </a:lnTo>
                  <a:lnTo>
                    <a:pt x="2265790" y="111132"/>
                  </a:lnTo>
                  <a:lnTo>
                    <a:pt x="0" y="111132"/>
                  </a:lnTo>
                  <a:close/>
                </a:path>
              </a:pathLst>
            </a:custGeom>
            <a:solidFill>
              <a:srgbClr val="FFFFFF"/>
            </a:solidFill>
          </p:spPr>
          <p:txBody>
            <a:bodyPr/>
            <a:lstStyle/>
            <a:p>
              <a:endParaRPr lang="en-US"/>
            </a:p>
          </p:txBody>
        </p:sp>
        <p:sp>
          <p:nvSpPr>
            <p:cNvPr id="22" name="TextBox 22"/>
            <p:cNvSpPr txBox="1"/>
            <p:nvPr/>
          </p:nvSpPr>
          <p:spPr>
            <a:xfrm>
              <a:off x="0" y="-28575"/>
              <a:ext cx="2265790" cy="139707"/>
            </a:xfrm>
            <a:prstGeom prst="rect">
              <a:avLst/>
            </a:prstGeom>
          </p:spPr>
          <p:txBody>
            <a:bodyPr lIns="50800" tIns="50800" rIns="50800" bIns="50800" rtlCol="0" anchor="ctr"/>
            <a:lstStyle/>
            <a:p>
              <a:pPr algn="ctr">
                <a:lnSpc>
                  <a:spcPts val="1960"/>
                </a:lnSpc>
              </a:pPr>
              <a:endParaRPr/>
            </a:p>
          </p:txBody>
        </p:sp>
      </p:grpSp>
      <p:sp>
        <p:nvSpPr>
          <p:cNvPr id="23" name="TextBox 23">
            <a:extLst>
              <a:ext uri="{C183D7F6-B498-43B3-948B-1728B52AA6E4}">
                <adec:decorative xmlns:adec="http://schemas.microsoft.com/office/drawing/2017/decorative" val="1"/>
              </a:ext>
            </a:extLst>
          </p:cNvPr>
          <p:cNvSpPr txBox="1"/>
          <p:nvPr/>
        </p:nvSpPr>
        <p:spPr>
          <a:xfrm>
            <a:off x="1723735" y="8585050"/>
            <a:ext cx="8269693" cy="397212"/>
          </a:xfrm>
          <a:prstGeom prst="rect">
            <a:avLst/>
          </a:prstGeom>
        </p:spPr>
        <p:txBody>
          <a:bodyPr lIns="0" tIns="0" rIns="0" bIns="0" rtlCol="0" anchor="t">
            <a:spAutoFit/>
          </a:bodyPr>
          <a:lstStyle/>
          <a:p>
            <a:pPr algn="l">
              <a:lnSpc>
                <a:spcPts val="1430"/>
              </a:lnSpc>
            </a:pPr>
            <a:r>
              <a:rPr lang="en-US" sz="1300">
                <a:solidFill>
                  <a:srgbClr val="0054BC"/>
                </a:solidFill>
                <a:latin typeface="Arial"/>
                <a:ea typeface="Arial"/>
                <a:cs typeface="Arial"/>
                <a:sym typeface="Arial"/>
              </a:rPr>
              <a:t>Late submissions will be penalized by 10% per day, with a maximum penalty of 50%. Assignments submitted after the deadline will not be accepted without prior instructor approval.</a:t>
            </a:r>
          </a:p>
        </p:txBody>
      </p:sp>
      <p:sp>
        <p:nvSpPr>
          <p:cNvPr id="27" name="Freeform 27">
            <a:extLst>
              <a:ext uri="{C183D7F6-B498-43B3-948B-1728B52AA6E4}">
                <adec:decorative xmlns:adec="http://schemas.microsoft.com/office/drawing/2017/decorative" val="1"/>
              </a:ext>
            </a:extLst>
          </p:cNvPr>
          <p:cNvSpPr/>
          <p:nvPr/>
        </p:nvSpPr>
        <p:spPr>
          <a:xfrm>
            <a:off x="1406824" y="3289374"/>
            <a:ext cx="2651624" cy="430889"/>
          </a:xfrm>
          <a:custGeom>
            <a:avLst/>
            <a:gdLst/>
            <a:ahLst/>
            <a:cxnLst/>
            <a:rect l="l" t="t" r="r" b="b"/>
            <a:pathLst>
              <a:path w="2651624" h="430889">
                <a:moveTo>
                  <a:pt x="0" y="0"/>
                </a:moveTo>
                <a:lnTo>
                  <a:pt x="2651624" y="0"/>
                </a:lnTo>
                <a:lnTo>
                  <a:pt x="2651624" y="430889"/>
                </a:lnTo>
                <a:lnTo>
                  <a:pt x="0" y="430889"/>
                </a:lnTo>
                <a:lnTo>
                  <a:pt x="0" y="0"/>
                </a:lnTo>
                <a:close/>
              </a:path>
            </a:pathLst>
          </a:custGeom>
          <a:blipFill>
            <a:blip r:embed="rId4"/>
            <a:stretch>
              <a:fillRect/>
            </a:stretch>
          </a:blipFill>
        </p:spPr>
        <p:txBody>
          <a:bodyPr/>
          <a:lstStyle/>
          <a:p>
            <a:endParaRPr lang="en-US"/>
          </a:p>
        </p:txBody>
      </p:sp>
      <p:grpSp>
        <p:nvGrpSpPr>
          <p:cNvPr id="28" name="Group 28">
            <a:extLst>
              <a:ext uri="{C183D7F6-B498-43B3-948B-1728B52AA6E4}">
                <adec:decorative xmlns:adec="http://schemas.microsoft.com/office/drawing/2017/decorative" val="1"/>
              </a:ext>
            </a:extLst>
          </p:cNvPr>
          <p:cNvGrpSpPr/>
          <p:nvPr/>
        </p:nvGrpSpPr>
        <p:grpSpPr>
          <a:xfrm rot="-5400000">
            <a:off x="2453047" y="1669735"/>
            <a:ext cx="632531" cy="2729344"/>
            <a:chOff x="0" y="0"/>
            <a:chExt cx="166593" cy="718840"/>
          </a:xfrm>
        </p:grpSpPr>
        <p:sp>
          <p:nvSpPr>
            <p:cNvPr id="29" name="Freeform 29">
              <a:extLst>
                <a:ext uri="{C183D7F6-B498-43B3-948B-1728B52AA6E4}">
                  <adec:decorative xmlns:adec="http://schemas.microsoft.com/office/drawing/2017/decorative" val="1"/>
                </a:ext>
              </a:extLst>
            </p:cNvPr>
            <p:cNvSpPr/>
            <p:nvPr/>
          </p:nvSpPr>
          <p:spPr>
            <a:xfrm>
              <a:off x="0" y="0"/>
              <a:ext cx="166593" cy="718840"/>
            </a:xfrm>
            <a:custGeom>
              <a:avLst/>
              <a:gdLst/>
              <a:ahLst/>
              <a:cxnLst/>
              <a:rect l="l" t="t" r="r" b="b"/>
              <a:pathLst>
                <a:path w="166593" h="718840">
                  <a:moveTo>
                    <a:pt x="166593" y="0"/>
                  </a:moveTo>
                  <a:lnTo>
                    <a:pt x="166593" y="718840"/>
                  </a:lnTo>
                  <a:lnTo>
                    <a:pt x="83296" y="591840"/>
                  </a:lnTo>
                  <a:lnTo>
                    <a:pt x="0" y="718840"/>
                  </a:lnTo>
                  <a:lnTo>
                    <a:pt x="0" y="0"/>
                  </a:lnTo>
                  <a:lnTo>
                    <a:pt x="166593" y="0"/>
                  </a:lnTo>
                  <a:close/>
                </a:path>
              </a:pathLst>
            </a:custGeom>
            <a:gradFill rotWithShape="1">
              <a:gsLst>
                <a:gs pos="0">
                  <a:srgbClr val="0E387C">
                    <a:alpha val="100000"/>
                  </a:srgbClr>
                </a:gs>
                <a:gs pos="100000">
                  <a:srgbClr val="00ABDF">
                    <a:alpha val="100000"/>
                  </a:srgbClr>
                </a:gs>
              </a:gsLst>
              <a:lin ang="0"/>
            </a:gradFill>
          </p:spPr>
          <p:txBody>
            <a:bodyPr/>
            <a:lstStyle/>
            <a:p>
              <a:endParaRPr lang="en-US"/>
            </a:p>
          </p:txBody>
        </p:sp>
        <p:sp>
          <p:nvSpPr>
            <p:cNvPr id="30" name="TextBox 30"/>
            <p:cNvSpPr txBox="1"/>
            <p:nvPr/>
          </p:nvSpPr>
          <p:spPr>
            <a:xfrm>
              <a:off x="0" y="-28575"/>
              <a:ext cx="166593" cy="620415"/>
            </a:xfrm>
            <a:prstGeom prst="rect">
              <a:avLst/>
            </a:prstGeom>
          </p:spPr>
          <p:txBody>
            <a:bodyPr lIns="50800" tIns="50800" rIns="50800" bIns="50800" rtlCol="0" anchor="ctr"/>
            <a:lstStyle/>
            <a:p>
              <a:pPr algn="ctr">
                <a:lnSpc>
                  <a:spcPts val="1960"/>
                </a:lnSpc>
              </a:pPr>
              <a:endParaRPr/>
            </a:p>
          </p:txBody>
        </p:sp>
      </p:grpSp>
      <p:sp>
        <p:nvSpPr>
          <p:cNvPr id="31" name="TextBox 31">
            <a:extLst>
              <a:ext uri="{C183D7F6-B498-43B3-948B-1728B52AA6E4}">
                <adec:decorative xmlns:adec="http://schemas.microsoft.com/office/drawing/2017/decorative" val="1"/>
              </a:ext>
            </a:extLst>
          </p:cNvPr>
          <p:cNvSpPr txBox="1"/>
          <p:nvPr/>
        </p:nvSpPr>
        <p:spPr>
          <a:xfrm>
            <a:off x="1576252" y="2845532"/>
            <a:ext cx="1788542" cy="339725"/>
          </a:xfrm>
          <a:prstGeom prst="rect">
            <a:avLst/>
          </a:prstGeom>
        </p:spPr>
        <p:txBody>
          <a:bodyPr lIns="0" tIns="0" rIns="0" bIns="0" rtlCol="0" anchor="t">
            <a:spAutoFit/>
          </a:bodyPr>
          <a:lstStyle/>
          <a:p>
            <a:pPr algn="ctr">
              <a:lnSpc>
                <a:spcPts val="2799"/>
              </a:lnSpc>
              <a:spcBef>
                <a:spcPct val="0"/>
              </a:spcBef>
            </a:pPr>
            <a:r>
              <a:rPr lang="en-US" sz="1999" b="1" spc="-25">
                <a:solidFill>
                  <a:srgbClr val="FFFFFF"/>
                </a:solidFill>
                <a:latin typeface="Inter Medium"/>
                <a:ea typeface="Inter Medium"/>
                <a:cs typeface="Inter Medium"/>
                <a:sym typeface="Inter Medium"/>
              </a:rPr>
              <a:t>In ORIGINAL:</a:t>
            </a:r>
          </a:p>
        </p:txBody>
      </p:sp>
      <p:sp>
        <p:nvSpPr>
          <p:cNvPr id="32" name="Freeform 32" descr="A screenshot of the items in Original being turned into individual Documents in Ultra.  Each item now has it's own document and you cannot see the content on one  page."/>
          <p:cNvSpPr/>
          <p:nvPr/>
        </p:nvSpPr>
        <p:spPr>
          <a:xfrm>
            <a:off x="11000915" y="3417324"/>
            <a:ext cx="5440003" cy="5474267"/>
          </a:xfrm>
          <a:custGeom>
            <a:avLst/>
            <a:gdLst/>
            <a:ahLst/>
            <a:cxnLst/>
            <a:rect l="l" t="t" r="r" b="b"/>
            <a:pathLst>
              <a:path w="5440003" h="5474267">
                <a:moveTo>
                  <a:pt x="0" y="0"/>
                </a:moveTo>
                <a:lnTo>
                  <a:pt x="5440003" y="0"/>
                </a:lnTo>
                <a:lnTo>
                  <a:pt x="5440003" y="5474267"/>
                </a:lnTo>
                <a:lnTo>
                  <a:pt x="0" y="5474267"/>
                </a:lnTo>
                <a:lnTo>
                  <a:pt x="0" y="0"/>
                </a:lnTo>
                <a:close/>
              </a:path>
            </a:pathLst>
          </a:custGeom>
          <a:blipFill>
            <a:blip r:embed="rId5"/>
            <a:stretch>
              <a:fillRect r="-23832"/>
            </a:stretch>
          </a:blipFill>
          <a:ln w="95250" cap="sq">
            <a:solidFill>
              <a:srgbClr val="0054BC"/>
            </a:solidFill>
            <a:prstDash val="solid"/>
            <a:miter/>
          </a:ln>
        </p:spPr>
        <p:txBody>
          <a:bodyPr/>
          <a:lstStyle/>
          <a:p>
            <a:endParaRPr lang="en-US"/>
          </a:p>
        </p:txBody>
      </p:sp>
      <p:sp>
        <p:nvSpPr>
          <p:cNvPr id="33" name="Freeform 33">
            <a:extLst>
              <a:ext uri="{C183D7F6-B498-43B3-948B-1728B52AA6E4}">
                <adec:decorative xmlns:adec="http://schemas.microsoft.com/office/drawing/2017/decorative" val="1"/>
              </a:ext>
            </a:extLst>
          </p:cNvPr>
          <p:cNvSpPr/>
          <p:nvPr/>
        </p:nvSpPr>
        <p:spPr>
          <a:xfrm>
            <a:off x="11013443" y="3449396"/>
            <a:ext cx="2651624" cy="430889"/>
          </a:xfrm>
          <a:custGeom>
            <a:avLst/>
            <a:gdLst/>
            <a:ahLst/>
            <a:cxnLst/>
            <a:rect l="l" t="t" r="r" b="b"/>
            <a:pathLst>
              <a:path w="2651624" h="430889">
                <a:moveTo>
                  <a:pt x="0" y="0"/>
                </a:moveTo>
                <a:lnTo>
                  <a:pt x="2651624" y="0"/>
                </a:lnTo>
                <a:lnTo>
                  <a:pt x="2651624" y="430888"/>
                </a:lnTo>
                <a:lnTo>
                  <a:pt x="0" y="430888"/>
                </a:lnTo>
                <a:lnTo>
                  <a:pt x="0" y="0"/>
                </a:lnTo>
                <a:close/>
              </a:path>
            </a:pathLst>
          </a:custGeom>
          <a:blipFill>
            <a:blip r:embed="rId4"/>
            <a:stretch>
              <a:fillRect/>
            </a:stretch>
          </a:blipFill>
        </p:spPr>
        <p:txBody>
          <a:bodyPr/>
          <a:lstStyle/>
          <a:p>
            <a:endParaRPr lang="en-US"/>
          </a:p>
        </p:txBody>
      </p:sp>
      <p:grpSp>
        <p:nvGrpSpPr>
          <p:cNvPr id="34" name="Group 34">
            <a:extLst>
              <a:ext uri="{C183D7F6-B498-43B3-948B-1728B52AA6E4}">
                <adec:decorative xmlns:adec="http://schemas.microsoft.com/office/drawing/2017/decorative" val="1"/>
              </a:ext>
            </a:extLst>
          </p:cNvPr>
          <p:cNvGrpSpPr/>
          <p:nvPr/>
        </p:nvGrpSpPr>
        <p:grpSpPr>
          <a:xfrm rot="-5400000">
            <a:off x="12049321" y="1829757"/>
            <a:ext cx="632531" cy="2729344"/>
            <a:chOff x="0" y="0"/>
            <a:chExt cx="166593" cy="718840"/>
          </a:xfrm>
        </p:grpSpPr>
        <p:sp>
          <p:nvSpPr>
            <p:cNvPr id="35" name="Freeform 35">
              <a:extLst>
                <a:ext uri="{C183D7F6-B498-43B3-948B-1728B52AA6E4}">
                  <adec:decorative xmlns:adec="http://schemas.microsoft.com/office/drawing/2017/decorative" val="1"/>
                </a:ext>
              </a:extLst>
            </p:cNvPr>
            <p:cNvSpPr/>
            <p:nvPr/>
          </p:nvSpPr>
          <p:spPr>
            <a:xfrm>
              <a:off x="0" y="0"/>
              <a:ext cx="166593" cy="718840"/>
            </a:xfrm>
            <a:custGeom>
              <a:avLst/>
              <a:gdLst/>
              <a:ahLst/>
              <a:cxnLst/>
              <a:rect l="l" t="t" r="r" b="b"/>
              <a:pathLst>
                <a:path w="166593" h="718840">
                  <a:moveTo>
                    <a:pt x="166593" y="0"/>
                  </a:moveTo>
                  <a:lnTo>
                    <a:pt x="166593" y="718840"/>
                  </a:lnTo>
                  <a:lnTo>
                    <a:pt x="83296" y="591840"/>
                  </a:lnTo>
                  <a:lnTo>
                    <a:pt x="0" y="718840"/>
                  </a:lnTo>
                  <a:lnTo>
                    <a:pt x="0" y="0"/>
                  </a:lnTo>
                  <a:lnTo>
                    <a:pt x="166593" y="0"/>
                  </a:lnTo>
                  <a:close/>
                </a:path>
              </a:pathLst>
            </a:custGeom>
            <a:gradFill rotWithShape="1">
              <a:gsLst>
                <a:gs pos="0">
                  <a:srgbClr val="0054BC">
                    <a:alpha val="100000"/>
                  </a:srgbClr>
                </a:gs>
                <a:gs pos="100000">
                  <a:srgbClr val="0DAC41">
                    <a:alpha val="100000"/>
                  </a:srgbClr>
                </a:gs>
              </a:gsLst>
              <a:lin ang="0"/>
            </a:gradFill>
          </p:spPr>
          <p:txBody>
            <a:bodyPr/>
            <a:lstStyle/>
            <a:p>
              <a:endParaRPr lang="en-US"/>
            </a:p>
          </p:txBody>
        </p:sp>
        <p:sp>
          <p:nvSpPr>
            <p:cNvPr id="36" name="TextBox 36"/>
            <p:cNvSpPr txBox="1"/>
            <p:nvPr/>
          </p:nvSpPr>
          <p:spPr>
            <a:xfrm>
              <a:off x="0" y="-28575"/>
              <a:ext cx="166593" cy="620415"/>
            </a:xfrm>
            <a:prstGeom prst="rect">
              <a:avLst/>
            </a:prstGeom>
          </p:spPr>
          <p:txBody>
            <a:bodyPr lIns="50800" tIns="50800" rIns="50800" bIns="50800" rtlCol="0" anchor="ctr"/>
            <a:lstStyle/>
            <a:p>
              <a:pPr algn="ctr">
                <a:lnSpc>
                  <a:spcPts val="1960"/>
                </a:lnSpc>
              </a:pPr>
              <a:endParaRPr/>
            </a:p>
          </p:txBody>
        </p:sp>
      </p:grpSp>
      <p:sp>
        <p:nvSpPr>
          <p:cNvPr id="37" name="TextBox 37">
            <a:extLst>
              <a:ext uri="{C183D7F6-B498-43B3-948B-1728B52AA6E4}">
                <adec:decorative xmlns:adec="http://schemas.microsoft.com/office/drawing/2017/decorative" val="1"/>
              </a:ext>
            </a:extLst>
          </p:cNvPr>
          <p:cNvSpPr txBox="1"/>
          <p:nvPr/>
        </p:nvSpPr>
        <p:spPr>
          <a:xfrm>
            <a:off x="11306657" y="3005554"/>
            <a:ext cx="1788542" cy="339725"/>
          </a:xfrm>
          <a:prstGeom prst="rect">
            <a:avLst/>
          </a:prstGeom>
        </p:spPr>
        <p:txBody>
          <a:bodyPr lIns="0" tIns="0" rIns="0" bIns="0" rtlCol="0" anchor="t">
            <a:spAutoFit/>
          </a:bodyPr>
          <a:lstStyle/>
          <a:p>
            <a:pPr algn="ctr">
              <a:lnSpc>
                <a:spcPts val="2799"/>
              </a:lnSpc>
              <a:spcBef>
                <a:spcPct val="0"/>
              </a:spcBef>
            </a:pPr>
            <a:r>
              <a:rPr lang="en-US" sz="1999" b="1" spc="-25">
                <a:solidFill>
                  <a:srgbClr val="FFFFFF"/>
                </a:solidFill>
                <a:latin typeface="Inter Medium"/>
                <a:ea typeface="Inter Medium"/>
                <a:cs typeface="Inter Medium"/>
                <a:sym typeface="Inter Medium"/>
              </a:rPr>
              <a:t>In ULTRA:</a:t>
            </a:r>
          </a:p>
        </p:txBody>
      </p:sp>
      <p:sp>
        <p:nvSpPr>
          <p:cNvPr id="26" name="TextBox 26"/>
          <p:cNvSpPr txBox="1"/>
          <p:nvPr/>
        </p:nvSpPr>
        <p:spPr>
          <a:xfrm>
            <a:off x="5894554" y="9476596"/>
            <a:ext cx="7302940" cy="248273"/>
          </a:xfrm>
          <a:prstGeom prst="rect">
            <a:avLst/>
          </a:prstGeom>
        </p:spPr>
        <p:txBody>
          <a:bodyPr lIns="0" tIns="0" rIns="0" bIns="0" rtlCol="0" anchor="t">
            <a:spAutoFit/>
          </a:bodyPr>
          <a:lstStyle/>
          <a:p>
            <a:pPr algn="l">
              <a:lnSpc>
                <a:spcPts val="2148"/>
              </a:lnSpc>
              <a:spcBef>
                <a:spcPct val="0"/>
              </a:spcBef>
            </a:pPr>
            <a:r>
              <a:rPr lang="en-US" sz="1534" u="sng" spc="-19" dirty="0">
                <a:solidFill>
                  <a:schemeClr val="bg1"/>
                </a:solidFill>
                <a:latin typeface="Inter"/>
                <a:ea typeface="Inter"/>
                <a:cs typeface="Inter"/>
                <a:sym typeface="Inter"/>
                <a:hlinkClick r:id="rId6" tooltip="https://help.blackboard.com/Learn/Instructor/Ultra/Getting_Started/Blackboard_Learn_Terminology">
                  <a:extLst>
                    <a:ext uri="{A12FA001-AC4F-418D-AE19-62706E023703}">
                      <ahyp:hlinkClr xmlns:ahyp="http://schemas.microsoft.com/office/drawing/2018/hyperlinkcolor" val="tx"/>
                    </a:ext>
                  </a:extLst>
                </a:hlinkClick>
              </a:rPr>
              <a:t>Continue exploring the new terminology in Ultra on our </a:t>
            </a:r>
            <a:r>
              <a:rPr lang="en-US" sz="1534" b="1" u="sng" spc="-19" dirty="0">
                <a:solidFill>
                  <a:schemeClr val="bg1"/>
                </a:solidFill>
                <a:latin typeface="Inter Bold"/>
                <a:ea typeface="Inter Bold"/>
                <a:cs typeface="Inter Bold"/>
                <a:sym typeface="Inter Bold"/>
                <a:hlinkClick r:id="rId6" tooltip="https://help.blackboard.com/Learn/Instructor/Ultra/Getting_Started/Blackboard_Learn_Terminology">
                  <a:extLst>
                    <a:ext uri="{A12FA001-AC4F-418D-AE19-62706E023703}">
                      <ahyp:hlinkClr xmlns:ahyp="http://schemas.microsoft.com/office/drawing/2018/hyperlinkcolor" val="tx"/>
                    </a:ext>
                  </a:extLst>
                </a:hlinkClick>
              </a:rPr>
              <a:t>Blackboard help page.</a:t>
            </a:r>
          </a:p>
        </p:txBody>
      </p:sp>
      <p:grpSp>
        <p:nvGrpSpPr>
          <p:cNvPr id="40" name="Group 40">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41" name="Freeform 41">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42" name="Freeform 42">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43" name="TextBox 43"/>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1" action="ppaction://hlinksldjump">
                    <a:extLst>
                      <a:ext uri="{A12FA001-AC4F-418D-AE19-62706E023703}">
                        <ahyp:hlinkClr xmlns:ahyp="http://schemas.microsoft.com/office/drawing/2018/hyperlinkcolor" val="tx"/>
                      </a:ext>
                    </a:extLst>
                  </a:hlinkClick>
                </a:rPr>
                <a:t>Step 1</a:t>
              </a:r>
            </a:p>
          </p:txBody>
        </p:sp>
        <p:sp>
          <p:nvSpPr>
            <p:cNvPr id="44" name="Freeform 44">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45" name="Freeform 45">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46" name="TextBox 46"/>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2" action="ppaction://hlinksldjump"/>
                </a:rPr>
                <a:t>Step 2</a:t>
              </a:r>
            </a:p>
          </p:txBody>
        </p:sp>
        <p:sp>
          <p:nvSpPr>
            <p:cNvPr id="47" name="Freeform 47">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48" name="Freeform 48">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49" name="TextBox 49"/>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3" action="ppaction://hlinksldjump"/>
                </a:rPr>
                <a:t>Step 3</a:t>
              </a:r>
            </a:p>
          </p:txBody>
        </p:sp>
        <p:sp>
          <p:nvSpPr>
            <p:cNvPr id="50" name="Freeform 50">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51" name="Freeform 51">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52" name="TextBox 52"/>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4" action="ppaction://hlinksldjump"/>
                </a:rPr>
                <a:t>Step 4</a:t>
              </a:r>
            </a:p>
          </p:txBody>
        </p:sp>
        <p:sp>
          <p:nvSpPr>
            <p:cNvPr id="53" name="Freeform 53">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54" name="Freeform 54">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55" name="TextBox 55"/>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5" action="ppaction://hlinksldjump"/>
                </a:rPr>
                <a:t>Step 5</a:t>
              </a:r>
            </a:p>
          </p:txBody>
        </p:sp>
      </p:grpSp>
      <p:sp>
        <p:nvSpPr>
          <p:cNvPr id="56" name="Freeform 18">
            <a:extLst>
              <a:ext uri="{FF2B5EF4-FFF2-40B4-BE49-F238E27FC236}">
                <a16:creationId xmlns:a16="http://schemas.microsoft.com/office/drawing/2014/main" id="{75D6093F-FA60-6280-5F95-BCDEE66B6A18}"/>
              </a:ext>
              <a:ext uri="{C183D7F6-B498-43B3-948B-1728B52AA6E4}">
                <adec:decorative xmlns:adec="http://schemas.microsoft.com/office/drawing/2017/decorative" val="1"/>
              </a:ext>
            </a:extLst>
          </p:cNvPr>
          <p:cNvSpPr/>
          <p:nvPr/>
        </p:nvSpPr>
        <p:spPr>
          <a:xfrm rot="2375882">
            <a:off x="5254948" y="9292740"/>
            <a:ext cx="505582" cy="650267"/>
          </a:xfrm>
          <a:custGeom>
            <a:avLst/>
            <a:gdLst/>
            <a:ahLst/>
            <a:cxnLst/>
            <a:rect l="l" t="t" r="r" b="b"/>
            <a:pathLst>
              <a:path w="505582" h="650267">
                <a:moveTo>
                  <a:pt x="0" y="0"/>
                </a:moveTo>
                <a:lnTo>
                  <a:pt x="505583" y="0"/>
                </a:lnTo>
                <a:lnTo>
                  <a:pt x="505583" y="650266"/>
                </a:lnTo>
                <a:lnTo>
                  <a:pt x="0" y="650266"/>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US"/>
          </a:p>
        </p:txBody>
      </p:sp>
      <p:sp>
        <p:nvSpPr>
          <p:cNvPr id="57" name="Freeform 19">
            <a:extLst>
              <a:ext uri="{FF2B5EF4-FFF2-40B4-BE49-F238E27FC236}">
                <a16:creationId xmlns:a16="http://schemas.microsoft.com/office/drawing/2014/main" id="{FA8C2F2E-B27D-4D9B-9C08-ACA376E6037A}"/>
              </a:ext>
              <a:ext uri="{C183D7F6-B498-43B3-948B-1728B52AA6E4}">
                <adec:decorative xmlns:adec="http://schemas.microsoft.com/office/drawing/2017/decorative" val="1"/>
              </a:ext>
            </a:extLst>
          </p:cNvPr>
          <p:cNvSpPr/>
          <p:nvPr/>
        </p:nvSpPr>
        <p:spPr>
          <a:xfrm>
            <a:off x="5417927" y="9429128"/>
            <a:ext cx="232054" cy="348299"/>
          </a:xfrm>
          <a:custGeom>
            <a:avLst/>
            <a:gdLst/>
            <a:ahLst/>
            <a:cxnLst/>
            <a:rect l="l" t="t" r="r" b="b"/>
            <a:pathLst>
              <a:path w="232054" h="348299">
                <a:moveTo>
                  <a:pt x="0" y="0"/>
                </a:moveTo>
                <a:lnTo>
                  <a:pt x="232054" y="0"/>
                </a:lnTo>
                <a:lnTo>
                  <a:pt x="232054" y="348298"/>
                </a:lnTo>
                <a:lnTo>
                  <a:pt x="0" y="348298"/>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sp>
        <p:nvSpPr>
          <p:cNvPr id="4" name="TextBox 4"/>
          <p:cNvSpPr txBox="1">
            <a:spLocks noGrp="1"/>
          </p:cNvSpPr>
          <p:nvPr>
            <p:ph type="title" idx="4294967295"/>
          </p:nvPr>
        </p:nvSpPr>
        <p:spPr>
          <a:xfrm>
            <a:off x="981075" y="2125980"/>
            <a:ext cx="14655273" cy="89662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7279"/>
              </a:lnSpc>
              <a:spcBef>
                <a:spcPts val="0"/>
              </a:spcBef>
              <a:spcAft>
                <a:spcPts val="0"/>
              </a:spcAft>
              <a:buClrTx/>
              <a:buSzTx/>
              <a:buFontTx/>
              <a:buNone/>
              <a:tabLst/>
              <a:defRPr/>
            </a:pPr>
            <a:r>
              <a:rPr kumimoji="0" lang="en-US" sz="5199" b="1" i="0" u="none" strike="noStrike" kern="1200" cap="none" spc="83" normalizeH="0" baseline="0" noProof="0" dirty="0">
                <a:ln>
                  <a:noFill/>
                </a:ln>
                <a:solidFill>
                  <a:srgbClr val="FFFFFF"/>
                </a:solidFill>
                <a:effectLst/>
                <a:uLnTx/>
                <a:uFillTx/>
                <a:latin typeface="Inter Bold"/>
                <a:ea typeface="Inter Bold"/>
                <a:cs typeface="Inter Bold"/>
                <a:sym typeface="Inter Bold"/>
              </a:rPr>
              <a:t>Utilizing the Exceptions Report</a:t>
            </a:r>
          </a:p>
        </p:txBody>
      </p:sp>
      <p:sp>
        <p:nvSpPr>
          <p:cNvPr id="3" name="TextBox 3"/>
          <p:cNvSpPr txBox="1"/>
          <p:nvPr/>
        </p:nvSpPr>
        <p:spPr>
          <a:xfrm>
            <a:off x="1911991" y="3631455"/>
            <a:ext cx="14823121" cy="3783711"/>
          </a:xfrm>
          <a:prstGeom prst="rect">
            <a:avLst/>
          </a:prstGeom>
        </p:spPr>
        <p:txBody>
          <a:bodyPr lIns="0" tIns="0" rIns="0" bIns="0" rtlCol="0" anchor="t">
            <a:spAutoFit/>
          </a:bodyPr>
          <a:lstStyle/>
          <a:p>
            <a:pPr algn="just">
              <a:lnSpc>
                <a:spcPts val="4331"/>
              </a:lnSpc>
            </a:pPr>
            <a:r>
              <a:rPr lang="en-US" sz="2999" spc="-38">
                <a:solidFill>
                  <a:srgbClr val="FFFFFF"/>
                </a:solidFill>
                <a:latin typeface="Inter"/>
                <a:ea typeface="Inter"/>
                <a:cs typeface="Inter"/>
                <a:sym typeface="Inter"/>
              </a:rPr>
              <a:t>We’re about to wrap up our tour of Original and Ultra. When we make the transition to Ultra, there will be some things lost or changed in the process. The exception report details will help identify some of those changes. For example setting changes, formatting, gradebook column issues, and unsupported items.</a:t>
            </a:r>
          </a:p>
          <a:p>
            <a:pPr algn="just">
              <a:lnSpc>
                <a:spcPts val="4331"/>
              </a:lnSpc>
            </a:pPr>
            <a:endParaRPr lang="en-US" sz="2999" spc="-38">
              <a:solidFill>
                <a:srgbClr val="FFFFFF"/>
              </a:solidFill>
              <a:latin typeface="Inter"/>
              <a:ea typeface="Inter"/>
              <a:cs typeface="Inter"/>
              <a:sym typeface="Inter"/>
            </a:endParaRPr>
          </a:p>
          <a:p>
            <a:pPr algn="just">
              <a:lnSpc>
                <a:spcPts val="4331"/>
              </a:lnSpc>
            </a:pPr>
            <a:r>
              <a:rPr lang="en-US" sz="2999" spc="-38">
                <a:solidFill>
                  <a:srgbClr val="FFFFFF"/>
                </a:solidFill>
                <a:latin typeface="Inter"/>
                <a:ea typeface="Inter"/>
                <a:cs typeface="Inter"/>
                <a:sym typeface="Inter"/>
              </a:rPr>
              <a:t>Don’t panic! Sometimes your exception report will have hundreds of items but many of them will be repeats and informational. These are not all action items!</a:t>
            </a:r>
          </a:p>
        </p:txBody>
      </p:sp>
      <p:grpSp>
        <p:nvGrpSpPr>
          <p:cNvPr id="5" name="Group 5">
            <a:extLst>
              <a:ext uri="{C183D7F6-B498-43B3-948B-1728B52AA6E4}">
                <adec:decorative xmlns:adec="http://schemas.microsoft.com/office/drawing/2017/decorative" val="1"/>
              </a:ext>
            </a:extLst>
          </p:cNvPr>
          <p:cNvGrpSpPr>
            <a:grpSpLocks noGrp="1" noUngrp="1" noRot="1" noChangeAspect="1" noMove="1" noResize="1"/>
          </p:cNvGrpSpPr>
          <p:nvPr/>
        </p:nvGrpSpPr>
        <p:grpSpPr>
          <a:xfrm>
            <a:off x="1028700" y="3110200"/>
            <a:ext cx="5989463" cy="7744"/>
            <a:chOff x="0" y="0"/>
            <a:chExt cx="7985951" cy="10325"/>
          </a:xfrm>
        </p:grpSpPr>
        <p:sp>
          <p:nvSpPr>
            <p:cNvPr id="6" name="Freeform 6">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FFFFFF"/>
            </a:solidFill>
          </p:spPr>
          <p:txBody>
            <a:bodyPr/>
            <a:lstStyle/>
            <a:p>
              <a:endParaRPr lang="en-US"/>
            </a:p>
          </p:txBody>
        </p:sp>
      </p:grpSp>
      <p:grpSp>
        <p:nvGrpSpPr>
          <p:cNvPr id="7" name="Group 7">
            <a:extLst>
              <a:ext uri="{C183D7F6-B498-43B3-948B-1728B52AA6E4}">
                <adec:decorative xmlns:adec="http://schemas.microsoft.com/office/drawing/2017/decorative" val="1"/>
              </a:ext>
            </a:extLst>
          </p:cNvPr>
          <p:cNvGrpSpPr>
            <a:grpSpLocks noGrp="1" noUngrp="1" noRot="1" noChangeAspect="1" noMove="1" noResize="1"/>
          </p:cNvGrpSpPr>
          <p:nvPr/>
        </p:nvGrpSpPr>
        <p:grpSpPr>
          <a:xfrm>
            <a:off x="9764735" y="9380315"/>
            <a:ext cx="5989463" cy="7744"/>
            <a:chOff x="0" y="0"/>
            <a:chExt cx="7985951" cy="10325"/>
          </a:xfrm>
        </p:grpSpPr>
        <p:sp>
          <p:nvSpPr>
            <p:cNvPr id="8" name="Freeform 8">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FFFFFF"/>
            </a:solidFill>
          </p:spPr>
          <p:txBody>
            <a:bodyPr/>
            <a:lstStyle/>
            <a:p>
              <a:endParaRPr lang="en-US"/>
            </a:p>
          </p:txBody>
        </p:sp>
      </p:grpSp>
      <p:grpSp>
        <p:nvGrpSpPr>
          <p:cNvPr id="9" name="Group 9">
            <a:extLst>
              <a:ext uri="{C183D7F6-B498-43B3-948B-1728B52AA6E4}">
                <adec:decorative xmlns:adec="http://schemas.microsoft.com/office/drawing/2017/decorative" val="1"/>
              </a:ext>
            </a:extLst>
          </p:cNvPr>
          <p:cNvGrpSpPr>
            <a:grpSpLocks noGrp="1" noUngrp="1" noRot="1" noChangeAspect="1" noMove="1" noResize="1"/>
          </p:cNvGrpSpPr>
          <p:nvPr/>
        </p:nvGrpSpPr>
        <p:grpSpPr>
          <a:xfrm>
            <a:off x="9764735" y="9380315"/>
            <a:ext cx="5989463" cy="7744"/>
            <a:chOff x="0" y="0"/>
            <a:chExt cx="7985951" cy="10325"/>
          </a:xfrm>
        </p:grpSpPr>
        <p:sp>
          <p:nvSpPr>
            <p:cNvPr id="10" name="Freeform 10">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FFFFFF"/>
            </a:solidFill>
          </p:spPr>
          <p:txBody>
            <a:bodyPr/>
            <a:lstStyle/>
            <a:p>
              <a:endParaRPr lang="en-US"/>
            </a:p>
          </p:txBody>
        </p:sp>
      </p:grpSp>
      <p:grpSp>
        <p:nvGrpSpPr>
          <p:cNvPr id="11" name="Group 11">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12" name="Freeform 12">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3" name="Freeform 13">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4" name="TextBox 14"/>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7" action="ppaction://hlinksldjump">
                    <a:extLst>
                      <a:ext uri="{A12FA001-AC4F-418D-AE19-62706E023703}">
                        <ahyp:hlinkClr xmlns:ahyp="http://schemas.microsoft.com/office/drawing/2018/hyperlinkcolor" val="tx"/>
                      </a:ext>
                    </a:extLst>
                  </a:hlinkClick>
                </a:rPr>
                <a:t>Step 1</a:t>
              </a:r>
            </a:p>
          </p:txBody>
        </p:sp>
        <p:sp>
          <p:nvSpPr>
            <p:cNvPr id="15" name="Freeform 15">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6" name="Freeform 16">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7" name="TextBox 17"/>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8" action="ppaction://hlinksldjump"/>
                </a:rPr>
                <a:t>Step 2</a:t>
              </a:r>
            </a:p>
          </p:txBody>
        </p:sp>
        <p:sp>
          <p:nvSpPr>
            <p:cNvPr id="18" name="Freeform 18">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9" name="Freeform 19">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0" name="TextBox 20"/>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9" action="ppaction://hlinksldjump"/>
                </a:rPr>
                <a:t>Step 3</a:t>
              </a:r>
            </a:p>
          </p:txBody>
        </p:sp>
        <p:sp>
          <p:nvSpPr>
            <p:cNvPr id="21" name="Freeform 21">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2" name="Freeform 22">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3" name="TextBox 23"/>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0" action="ppaction://hlinksldjump"/>
                </a:rPr>
                <a:t>Step 4</a:t>
              </a:r>
            </a:p>
          </p:txBody>
        </p:sp>
        <p:sp>
          <p:nvSpPr>
            <p:cNvPr id="24" name="Freeform 24">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5" name="Freeform 25">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6" name="TextBox 26"/>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1" action="ppaction://hlinksldjump"/>
                </a:rPr>
                <a:t>Step 5</a:t>
              </a: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28">
            <a:extLst>
              <a:ext uri="{C183D7F6-B498-43B3-948B-1728B52AA6E4}">
                <adec:decorative xmlns:adec="http://schemas.microsoft.com/office/drawing/2017/decorative" val="1"/>
              </a:ext>
            </a:extLst>
          </p:cNvPr>
          <p:cNvGrpSpPr/>
          <p:nvPr/>
        </p:nvGrpSpPr>
        <p:grpSpPr>
          <a:xfrm>
            <a:off x="2279795" y="3709352"/>
            <a:ext cx="3545696" cy="1312944"/>
            <a:chOff x="0" y="0"/>
            <a:chExt cx="989546" cy="366421"/>
          </a:xfrm>
        </p:grpSpPr>
        <p:sp>
          <p:nvSpPr>
            <p:cNvPr id="29" name="Freeform 29">
              <a:extLst>
                <a:ext uri="{C183D7F6-B498-43B3-948B-1728B52AA6E4}">
                  <adec:decorative xmlns:adec="http://schemas.microsoft.com/office/drawing/2017/decorative" val="1"/>
                </a:ext>
              </a:extLst>
            </p:cNvPr>
            <p:cNvSpPr/>
            <p:nvPr/>
          </p:nvSpPr>
          <p:spPr>
            <a:xfrm>
              <a:off x="0" y="0"/>
              <a:ext cx="989546" cy="366421"/>
            </a:xfrm>
            <a:custGeom>
              <a:avLst/>
              <a:gdLst/>
              <a:ahLst/>
              <a:cxnLst/>
              <a:rect l="l" t="t" r="r" b="b"/>
              <a:pathLst>
                <a:path w="989546" h="366421">
                  <a:moveTo>
                    <a:pt x="0" y="0"/>
                  </a:moveTo>
                  <a:lnTo>
                    <a:pt x="989546" y="0"/>
                  </a:lnTo>
                  <a:lnTo>
                    <a:pt x="989546" y="366421"/>
                  </a:lnTo>
                  <a:lnTo>
                    <a:pt x="0" y="366421"/>
                  </a:lnTo>
                  <a:close/>
                </a:path>
              </a:pathLst>
            </a:custGeom>
            <a:solidFill>
              <a:srgbClr val="0DAC41"/>
            </a:solidFill>
          </p:spPr>
          <p:txBody>
            <a:bodyPr/>
            <a:lstStyle/>
            <a:p>
              <a:endParaRPr lang="en-US"/>
            </a:p>
          </p:txBody>
        </p:sp>
        <p:sp>
          <p:nvSpPr>
            <p:cNvPr id="30" name="TextBox 30"/>
            <p:cNvSpPr txBox="1"/>
            <p:nvPr/>
          </p:nvSpPr>
          <p:spPr>
            <a:xfrm>
              <a:off x="0" y="-28575"/>
              <a:ext cx="989546" cy="394996"/>
            </a:xfrm>
            <a:prstGeom prst="rect">
              <a:avLst/>
            </a:prstGeom>
          </p:spPr>
          <p:txBody>
            <a:bodyPr lIns="50800" tIns="50800" rIns="50800" bIns="50800" rtlCol="0" anchor="ctr"/>
            <a:lstStyle/>
            <a:p>
              <a:pPr algn="ctr">
                <a:lnSpc>
                  <a:spcPts val="1960"/>
                </a:lnSpc>
              </a:pPr>
              <a:endParaRPr/>
            </a:p>
          </p:txBody>
        </p:sp>
      </p:grpSp>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300200" cy="2610991"/>
          </a:xfrm>
          <a:custGeom>
            <a:avLst/>
            <a:gdLst/>
            <a:ahLst/>
            <a:cxnLst/>
            <a:rect l="l" t="t" r="r" b="b"/>
            <a:pathLst>
              <a:path w="18300200" h="12544580">
                <a:moveTo>
                  <a:pt x="0" y="0"/>
                </a:moveTo>
                <a:lnTo>
                  <a:pt x="18300200" y="0"/>
                </a:lnTo>
                <a:lnTo>
                  <a:pt x="18300200" y="12544580"/>
                </a:lnTo>
                <a:lnTo>
                  <a:pt x="0" y="12544580"/>
                </a:lnTo>
                <a:lnTo>
                  <a:pt x="0" y="0"/>
                </a:lnTo>
                <a:close/>
              </a:path>
            </a:pathLst>
          </a:custGeom>
          <a:blipFill>
            <a:blip r:embed="rId3"/>
            <a:stretch>
              <a:fillRect l="-10972" r="-10972" b="-380453"/>
            </a:stretch>
          </a:blipFill>
        </p:spPr>
        <p:txBody>
          <a:bodyPr/>
          <a:lstStyle/>
          <a:p>
            <a:endParaRPr lang="en-US"/>
          </a:p>
        </p:txBody>
      </p:sp>
      <p:sp>
        <p:nvSpPr>
          <p:cNvPr id="3" name="AutoShape 3">
            <a:extLst>
              <a:ext uri="{C183D7F6-B498-43B3-948B-1728B52AA6E4}">
                <adec:decorative xmlns:adec="http://schemas.microsoft.com/office/drawing/2017/decorative" val="1"/>
              </a:ext>
            </a:extLst>
          </p:cNvPr>
          <p:cNvSpPr/>
          <p:nvPr/>
        </p:nvSpPr>
        <p:spPr>
          <a:xfrm>
            <a:off x="8468679" y="3545035"/>
            <a:ext cx="0" cy="5046515"/>
          </a:xfrm>
          <a:prstGeom prst="line">
            <a:avLst/>
          </a:prstGeom>
          <a:ln w="28575" cap="flat">
            <a:solidFill>
              <a:srgbClr val="737373"/>
            </a:solidFill>
            <a:prstDash val="solid"/>
            <a:headEnd type="none" w="sm" len="sm"/>
            <a:tailEnd type="none" w="sm" len="sm"/>
          </a:ln>
        </p:spPr>
        <p:txBody>
          <a:bodyPr/>
          <a:lstStyle/>
          <a:p>
            <a:endParaRPr lang="en-US"/>
          </a:p>
        </p:txBody>
      </p:sp>
      <p:sp>
        <p:nvSpPr>
          <p:cNvPr id="4" name="AutoShape 4">
            <a:extLst>
              <a:ext uri="{C183D7F6-B498-43B3-948B-1728B52AA6E4}">
                <adec:decorative xmlns:adec="http://schemas.microsoft.com/office/drawing/2017/decorative" val="1"/>
              </a:ext>
            </a:extLst>
          </p:cNvPr>
          <p:cNvSpPr/>
          <p:nvPr/>
        </p:nvSpPr>
        <p:spPr>
          <a:xfrm>
            <a:off x="809095" y="835931"/>
            <a:ext cx="0" cy="988639"/>
          </a:xfrm>
          <a:prstGeom prst="line">
            <a:avLst/>
          </a:prstGeom>
          <a:ln w="38100" cap="flat">
            <a:solidFill>
              <a:srgbClr val="0DAC41"/>
            </a:solidFill>
            <a:prstDash val="solid"/>
            <a:headEnd type="oval" w="lg" len="lg"/>
            <a:tailEnd type="oval" w="lg" len="lg"/>
          </a:ln>
        </p:spPr>
        <p:txBody>
          <a:bodyPr/>
          <a:lstStyle/>
          <a:p>
            <a:endParaRPr lang="en-US"/>
          </a:p>
        </p:txBody>
      </p:sp>
      <p:sp>
        <p:nvSpPr>
          <p:cNvPr id="5" name="AutoShape 5">
            <a:extLst>
              <a:ext uri="{C183D7F6-B498-43B3-948B-1728B52AA6E4}">
                <adec:decorative xmlns:adec="http://schemas.microsoft.com/office/drawing/2017/decorative" val="1"/>
              </a:ext>
            </a:extLst>
          </p:cNvPr>
          <p:cNvSpPr/>
          <p:nvPr/>
        </p:nvSpPr>
        <p:spPr>
          <a:xfrm flipH="1">
            <a:off x="1378317" y="3545034"/>
            <a:ext cx="12334" cy="1598465"/>
          </a:xfrm>
          <a:prstGeom prst="line">
            <a:avLst/>
          </a:prstGeom>
          <a:ln w="28575" cap="flat">
            <a:solidFill>
              <a:srgbClr val="737373"/>
            </a:solidFill>
            <a:prstDash val="solid"/>
            <a:headEnd type="none" w="sm" len="sm"/>
            <a:tailEnd type="none" w="sm" len="sm"/>
          </a:ln>
        </p:spPr>
        <p:txBody>
          <a:bodyPr/>
          <a:lstStyle/>
          <a:p>
            <a:endParaRPr lang="en-US"/>
          </a:p>
        </p:txBody>
      </p:sp>
      <p:sp>
        <p:nvSpPr>
          <p:cNvPr id="6" name="AutoShape 6">
            <a:extLst>
              <a:ext uri="{C183D7F6-B498-43B3-948B-1728B52AA6E4}">
                <adec:decorative xmlns:adec="http://schemas.microsoft.com/office/drawing/2017/decorative" val="1"/>
              </a:ext>
            </a:extLst>
          </p:cNvPr>
          <p:cNvSpPr/>
          <p:nvPr/>
        </p:nvSpPr>
        <p:spPr>
          <a:xfrm flipV="1">
            <a:off x="1386165" y="5567457"/>
            <a:ext cx="2" cy="3305730"/>
          </a:xfrm>
          <a:prstGeom prst="line">
            <a:avLst/>
          </a:prstGeom>
          <a:ln w="28575" cap="flat">
            <a:solidFill>
              <a:srgbClr val="737373"/>
            </a:solidFill>
            <a:prstDash val="solid"/>
            <a:headEnd type="none" w="sm" len="sm"/>
            <a:tailEnd type="none" w="sm" len="sm"/>
          </a:ln>
        </p:spPr>
        <p:txBody>
          <a:bodyPr/>
          <a:lstStyle/>
          <a:p>
            <a:endParaRPr lang="en-US"/>
          </a:p>
        </p:txBody>
      </p:sp>
      <p:sp>
        <p:nvSpPr>
          <p:cNvPr id="7" name="Freeform 7">
            <a:extLst>
              <a:ext uri="{C183D7F6-B498-43B3-948B-1728B52AA6E4}">
                <adec:decorative xmlns:adec="http://schemas.microsoft.com/office/drawing/2017/decorative" val="1"/>
              </a:ext>
            </a:extLst>
          </p:cNvPr>
          <p:cNvSpPr/>
          <p:nvPr/>
        </p:nvSpPr>
        <p:spPr>
          <a:xfrm>
            <a:off x="1073943" y="2943025"/>
            <a:ext cx="666750" cy="666750"/>
          </a:xfrm>
          <a:custGeom>
            <a:avLst/>
            <a:gdLst/>
            <a:ahLst/>
            <a:cxnLst/>
            <a:rect l="l" t="t" r="r" b="b"/>
            <a:pathLst>
              <a:path w="666750" h="666750">
                <a:moveTo>
                  <a:pt x="0" y="0"/>
                </a:moveTo>
                <a:lnTo>
                  <a:pt x="666750" y="0"/>
                </a:lnTo>
                <a:lnTo>
                  <a:pt x="666750" y="666750"/>
                </a:lnTo>
                <a:lnTo>
                  <a:pt x="0" y="66675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8" name="Freeform 8">
            <a:extLst>
              <a:ext uri="{C183D7F6-B498-43B3-948B-1728B52AA6E4}">
                <adec:decorative xmlns:adec="http://schemas.microsoft.com/office/drawing/2017/decorative" val="1"/>
              </a:ext>
            </a:extLst>
          </p:cNvPr>
          <p:cNvSpPr/>
          <p:nvPr/>
        </p:nvSpPr>
        <p:spPr>
          <a:xfrm>
            <a:off x="1073943" y="4955185"/>
            <a:ext cx="666750" cy="666750"/>
          </a:xfrm>
          <a:custGeom>
            <a:avLst/>
            <a:gdLst/>
            <a:ahLst/>
            <a:cxnLst/>
            <a:rect l="l" t="t" r="r" b="b"/>
            <a:pathLst>
              <a:path w="666750" h="666750">
                <a:moveTo>
                  <a:pt x="0" y="0"/>
                </a:moveTo>
                <a:lnTo>
                  <a:pt x="666750" y="0"/>
                </a:lnTo>
                <a:lnTo>
                  <a:pt x="666750" y="666750"/>
                </a:lnTo>
                <a:lnTo>
                  <a:pt x="0" y="66675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9" name="Freeform 9">
            <a:extLst>
              <a:ext uri="{C183D7F6-B498-43B3-948B-1728B52AA6E4}">
                <adec:decorative xmlns:adec="http://schemas.microsoft.com/office/drawing/2017/decorative" val="1"/>
              </a:ext>
            </a:extLst>
          </p:cNvPr>
          <p:cNvSpPr/>
          <p:nvPr/>
        </p:nvSpPr>
        <p:spPr>
          <a:xfrm>
            <a:off x="8135304" y="2878285"/>
            <a:ext cx="666750" cy="666750"/>
          </a:xfrm>
          <a:custGeom>
            <a:avLst/>
            <a:gdLst/>
            <a:ahLst/>
            <a:cxnLst/>
            <a:rect l="l" t="t" r="r" b="b"/>
            <a:pathLst>
              <a:path w="666750" h="666750">
                <a:moveTo>
                  <a:pt x="0" y="0"/>
                </a:moveTo>
                <a:lnTo>
                  <a:pt x="666750" y="0"/>
                </a:lnTo>
                <a:lnTo>
                  <a:pt x="666750" y="666750"/>
                </a:lnTo>
                <a:lnTo>
                  <a:pt x="0" y="66675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10" name="Freeform 10">
            <a:extLst>
              <a:ext uri="{C183D7F6-B498-43B3-948B-1728B52AA6E4}">
                <adec:decorative xmlns:adec="http://schemas.microsoft.com/office/drawing/2017/decorative" val="1"/>
              </a:ext>
            </a:extLst>
          </p:cNvPr>
          <p:cNvSpPr/>
          <p:nvPr/>
        </p:nvSpPr>
        <p:spPr>
          <a:xfrm>
            <a:off x="8135304" y="8591550"/>
            <a:ext cx="666750" cy="666750"/>
          </a:xfrm>
          <a:custGeom>
            <a:avLst/>
            <a:gdLst/>
            <a:ahLst/>
            <a:cxnLst/>
            <a:rect l="l" t="t" r="r" b="b"/>
            <a:pathLst>
              <a:path w="666750" h="666750">
                <a:moveTo>
                  <a:pt x="0" y="0"/>
                </a:moveTo>
                <a:lnTo>
                  <a:pt x="666750" y="0"/>
                </a:lnTo>
                <a:lnTo>
                  <a:pt x="666750" y="666750"/>
                </a:lnTo>
                <a:lnTo>
                  <a:pt x="0" y="66675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57" name="TextBox 57"/>
          <p:cNvSpPr txBox="1">
            <a:spLocks noGrp="1"/>
          </p:cNvSpPr>
          <p:nvPr>
            <p:ph type="title" idx="4294967295"/>
          </p:nvPr>
        </p:nvSpPr>
        <p:spPr>
          <a:xfrm>
            <a:off x="980325" y="650949"/>
            <a:ext cx="11080157"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0" i="0" u="none" strike="noStrike" kern="1200" cap="none" spc="63" normalizeH="0" baseline="0" noProof="0" dirty="0">
                <a:ln>
                  <a:noFill/>
                </a:ln>
                <a:solidFill>
                  <a:srgbClr val="FFFFFF"/>
                </a:solidFill>
                <a:effectLst/>
                <a:uLnTx/>
                <a:uFillTx/>
                <a:latin typeface="Inter"/>
                <a:ea typeface="Inter"/>
                <a:cs typeface="Inter"/>
                <a:sym typeface="Inter"/>
              </a:rPr>
              <a:t>Utilizing the Exception Report in Ultra</a:t>
            </a:r>
          </a:p>
        </p:txBody>
      </p:sp>
      <p:sp>
        <p:nvSpPr>
          <p:cNvPr id="58" name="TextBox 58"/>
          <p:cNvSpPr txBox="1"/>
          <p:nvPr/>
        </p:nvSpPr>
        <p:spPr>
          <a:xfrm>
            <a:off x="1028700" y="1359335"/>
            <a:ext cx="13298675" cy="709549"/>
          </a:xfrm>
          <a:prstGeom prst="rect">
            <a:avLst/>
          </a:prstGeom>
        </p:spPr>
        <p:txBody>
          <a:bodyPr lIns="0" tIns="0" rIns="0" bIns="0" rtlCol="0" anchor="t">
            <a:spAutoFit/>
          </a:bodyPr>
          <a:lstStyle/>
          <a:p>
            <a:pPr algn="l">
              <a:lnSpc>
                <a:spcPts val="2888"/>
              </a:lnSpc>
            </a:pPr>
            <a:r>
              <a:rPr lang="en-US" sz="2000" spc="-26">
                <a:solidFill>
                  <a:srgbClr val="FFFFFF"/>
                </a:solidFill>
                <a:latin typeface="Inter"/>
                <a:ea typeface="Inter"/>
                <a:cs typeface="Inter"/>
                <a:sym typeface="Inter"/>
              </a:rPr>
              <a:t>We’re about to wrap up our tour of Original and Ultra. When we make that transition to Ultra, there will be some things lost or changed in the process. The exception report details will help identify some of those changes.</a:t>
            </a:r>
          </a:p>
        </p:txBody>
      </p:sp>
      <p:sp>
        <p:nvSpPr>
          <p:cNvPr id="60" name="TextBox 60"/>
          <p:cNvSpPr txBox="1"/>
          <p:nvPr/>
        </p:nvSpPr>
        <p:spPr>
          <a:xfrm>
            <a:off x="1823668" y="2943025"/>
            <a:ext cx="4046774" cy="666803"/>
          </a:xfrm>
          <a:prstGeom prst="rect">
            <a:avLst/>
          </a:prstGeom>
        </p:spPr>
        <p:txBody>
          <a:bodyPr lIns="0" tIns="0" rIns="0" bIns="0" rtlCol="0" anchor="t">
            <a:spAutoFit/>
          </a:bodyPr>
          <a:lstStyle/>
          <a:p>
            <a:pPr algn="just">
              <a:lnSpc>
                <a:spcPts val="2639"/>
              </a:lnSpc>
            </a:pPr>
            <a:r>
              <a:rPr lang="en-US" sz="2199" spc="-28" dirty="0">
                <a:solidFill>
                  <a:srgbClr val="000000"/>
                </a:solidFill>
                <a:latin typeface="Inter"/>
                <a:ea typeface="Inter"/>
                <a:cs typeface="Inter"/>
                <a:sym typeface="Inter"/>
              </a:rPr>
              <a:t>Select the 3-dot menu on the same line as Course Content.</a:t>
            </a:r>
          </a:p>
        </p:txBody>
      </p:sp>
      <p:sp>
        <p:nvSpPr>
          <p:cNvPr id="31" name="Freeform 31" descr="Screenshot showing the three dot menu on the content area line"/>
          <p:cNvSpPr/>
          <p:nvPr/>
        </p:nvSpPr>
        <p:spPr>
          <a:xfrm>
            <a:off x="2320101" y="3754795"/>
            <a:ext cx="2563605" cy="1222057"/>
          </a:xfrm>
          <a:custGeom>
            <a:avLst/>
            <a:gdLst/>
            <a:ahLst/>
            <a:cxnLst/>
            <a:rect l="l" t="t" r="r" b="b"/>
            <a:pathLst>
              <a:path w="2563605" h="1222057">
                <a:moveTo>
                  <a:pt x="0" y="0"/>
                </a:moveTo>
                <a:lnTo>
                  <a:pt x="2563605" y="0"/>
                </a:lnTo>
                <a:lnTo>
                  <a:pt x="2563605" y="1222057"/>
                </a:lnTo>
                <a:lnTo>
                  <a:pt x="0" y="1222057"/>
                </a:lnTo>
                <a:lnTo>
                  <a:pt x="0" y="0"/>
                </a:lnTo>
                <a:close/>
              </a:path>
            </a:pathLst>
          </a:custGeom>
          <a:blipFill>
            <a:blip r:embed="rId12"/>
            <a:stretch>
              <a:fillRect r="-149361" b="-114349"/>
            </a:stretch>
          </a:blipFill>
        </p:spPr>
        <p:txBody>
          <a:bodyPr/>
          <a:lstStyle/>
          <a:p>
            <a:endParaRPr lang="en-US"/>
          </a:p>
        </p:txBody>
      </p:sp>
      <p:sp>
        <p:nvSpPr>
          <p:cNvPr id="61" name="TextBox 61"/>
          <p:cNvSpPr txBox="1"/>
          <p:nvPr/>
        </p:nvSpPr>
        <p:spPr>
          <a:xfrm>
            <a:off x="1802155" y="5121873"/>
            <a:ext cx="6082620" cy="333375"/>
          </a:xfrm>
          <a:prstGeom prst="rect">
            <a:avLst/>
          </a:prstGeom>
        </p:spPr>
        <p:txBody>
          <a:bodyPr lIns="0" tIns="0" rIns="0" bIns="0" rtlCol="0" anchor="t">
            <a:spAutoFit/>
          </a:bodyPr>
          <a:lstStyle/>
          <a:p>
            <a:pPr algn="l">
              <a:lnSpc>
                <a:spcPts val="2639"/>
              </a:lnSpc>
            </a:pPr>
            <a:r>
              <a:rPr lang="en-US" sz="2199" spc="-28">
                <a:solidFill>
                  <a:srgbClr val="000000"/>
                </a:solidFill>
                <a:latin typeface="Inter"/>
                <a:ea typeface="Inter"/>
                <a:cs typeface="Inter"/>
                <a:sym typeface="Inter"/>
              </a:rPr>
              <a:t>Select Course Tasks and Logs or Copy Details. </a:t>
            </a:r>
          </a:p>
        </p:txBody>
      </p:sp>
      <p:grpSp>
        <p:nvGrpSpPr>
          <p:cNvPr id="91" name="Group 90" descr="Screenshot showing the menu that opens and highlights the course tasks and logs and copy details items">
            <a:extLst>
              <a:ext uri="{FF2B5EF4-FFF2-40B4-BE49-F238E27FC236}">
                <a16:creationId xmlns:a16="http://schemas.microsoft.com/office/drawing/2014/main" id="{A5F0025B-D47D-41EA-1119-A12CA6DD9AF9}"/>
              </a:ext>
            </a:extLst>
          </p:cNvPr>
          <p:cNvGrpSpPr/>
          <p:nvPr/>
        </p:nvGrpSpPr>
        <p:grpSpPr>
          <a:xfrm>
            <a:off x="2155970" y="5537772"/>
            <a:ext cx="3938787" cy="3025402"/>
            <a:chOff x="2155970" y="5537772"/>
            <a:chExt cx="3938787" cy="3025402"/>
          </a:xfrm>
        </p:grpSpPr>
        <p:grpSp>
          <p:nvGrpSpPr>
            <p:cNvPr id="39" name="Group 39">
              <a:extLst>
                <a:ext uri="{C183D7F6-B498-43B3-948B-1728B52AA6E4}">
                  <adec:decorative xmlns:adec="http://schemas.microsoft.com/office/drawing/2017/decorative" val="1"/>
                </a:ext>
              </a:extLst>
            </p:cNvPr>
            <p:cNvGrpSpPr/>
            <p:nvPr/>
          </p:nvGrpSpPr>
          <p:grpSpPr>
            <a:xfrm>
              <a:off x="2155970" y="5537772"/>
              <a:ext cx="3930989" cy="3025402"/>
              <a:chOff x="0" y="-28575"/>
              <a:chExt cx="1264437" cy="973147"/>
            </a:xfrm>
          </p:grpSpPr>
          <p:sp>
            <p:nvSpPr>
              <p:cNvPr id="40" name="Freeform 40">
                <a:extLst>
                  <a:ext uri="{C183D7F6-B498-43B3-948B-1728B52AA6E4}">
                    <adec:decorative xmlns:adec="http://schemas.microsoft.com/office/drawing/2017/decorative" val="1"/>
                  </a:ext>
                </a:extLst>
              </p:cNvPr>
              <p:cNvSpPr/>
              <p:nvPr/>
            </p:nvSpPr>
            <p:spPr>
              <a:xfrm>
                <a:off x="0" y="0"/>
                <a:ext cx="1264436" cy="944572"/>
              </a:xfrm>
              <a:custGeom>
                <a:avLst/>
                <a:gdLst/>
                <a:ahLst/>
                <a:cxnLst/>
                <a:rect l="l" t="t" r="r" b="b"/>
                <a:pathLst>
                  <a:path w="1264436" h="944572">
                    <a:moveTo>
                      <a:pt x="0" y="0"/>
                    </a:moveTo>
                    <a:lnTo>
                      <a:pt x="1264436" y="0"/>
                    </a:lnTo>
                    <a:lnTo>
                      <a:pt x="1264436" y="944572"/>
                    </a:lnTo>
                    <a:lnTo>
                      <a:pt x="0" y="944572"/>
                    </a:lnTo>
                    <a:close/>
                  </a:path>
                </a:pathLst>
              </a:custGeom>
              <a:solidFill>
                <a:srgbClr val="0DAC41"/>
              </a:solidFill>
            </p:spPr>
            <p:txBody>
              <a:bodyPr/>
              <a:lstStyle/>
              <a:p>
                <a:endParaRPr lang="en-US"/>
              </a:p>
            </p:txBody>
          </p:sp>
          <p:sp>
            <p:nvSpPr>
              <p:cNvPr id="41" name="TextBox 41"/>
              <p:cNvSpPr txBox="1"/>
              <p:nvPr/>
            </p:nvSpPr>
            <p:spPr>
              <a:xfrm>
                <a:off x="0" y="-28575"/>
                <a:ext cx="1264437" cy="973147"/>
              </a:xfrm>
              <a:prstGeom prst="rect">
                <a:avLst/>
              </a:prstGeom>
            </p:spPr>
            <p:txBody>
              <a:bodyPr lIns="41595" tIns="41595" rIns="41595" bIns="41595" rtlCol="0" anchor="ctr"/>
              <a:lstStyle/>
              <a:p>
                <a:pPr algn="ctr">
                  <a:lnSpc>
                    <a:spcPts val="1960"/>
                  </a:lnSpc>
                </a:pPr>
                <a:endParaRPr/>
              </a:p>
            </p:txBody>
          </p:sp>
        </p:grpSp>
        <p:sp>
          <p:nvSpPr>
            <p:cNvPr id="42" name="Freeform 42" descr="Screenshot showing the menu that opens and concentrating on the course tasks and logs and copy details menu items."/>
            <p:cNvSpPr/>
            <p:nvPr/>
          </p:nvSpPr>
          <p:spPr>
            <a:xfrm>
              <a:off x="2218486" y="5669058"/>
              <a:ext cx="3058913" cy="2851666"/>
            </a:xfrm>
            <a:custGeom>
              <a:avLst/>
              <a:gdLst/>
              <a:ahLst/>
              <a:cxnLst/>
              <a:rect l="l" t="t" r="r" b="b"/>
              <a:pathLst>
                <a:path w="3058913" h="2851666">
                  <a:moveTo>
                    <a:pt x="0" y="0"/>
                  </a:moveTo>
                  <a:lnTo>
                    <a:pt x="3058912" y="0"/>
                  </a:lnTo>
                  <a:lnTo>
                    <a:pt x="3058912" y="2851666"/>
                  </a:lnTo>
                  <a:lnTo>
                    <a:pt x="0" y="2851666"/>
                  </a:lnTo>
                  <a:lnTo>
                    <a:pt x="0" y="0"/>
                  </a:lnTo>
                  <a:close/>
                </a:path>
              </a:pathLst>
            </a:custGeom>
            <a:blipFill>
              <a:blip r:embed="rId12"/>
              <a:stretch>
                <a:fillRect r="-127508"/>
              </a:stretch>
            </a:blipFill>
          </p:spPr>
          <p:txBody>
            <a:bodyPr/>
            <a:lstStyle/>
            <a:p>
              <a:endParaRPr lang="en-US"/>
            </a:p>
          </p:txBody>
        </p:sp>
        <p:sp>
          <p:nvSpPr>
            <p:cNvPr id="43" name="Freeform 43">
              <a:extLst>
                <a:ext uri="{C183D7F6-B498-43B3-948B-1728B52AA6E4}">
                  <adec:decorative xmlns:adec="http://schemas.microsoft.com/office/drawing/2017/decorative" val="1"/>
                </a:ext>
              </a:extLst>
            </p:cNvPr>
            <p:cNvSpPr/>
            <p:nvPr/>
          </p:nvSpPr>
          <p:spPr>
            <a:xfrm>
              <a:off x="4973607" y="5669058"/>
              <a:ext cx="961281" cy="2851666"/>
            </a:xfrm>
            <a:custGeom>
              <a:avLst/>
              <a:gdLst/>
              <a:ahLst/>
              <a:cxnLst/>
              <a:rect l="l" t="t" r="r" b="b"/>
              <a:pathLst>
                <a:path w="961281" h="2851666">
                  <a:moveTo>
                    <a:pt x="0" y="0"/>
                  </a:moveTo>
                  <a:lnTo>
                    <a:pt x="961282" y="0"/>
                  </a:lnTo>
                  <a:lnTo>
                    <a:pt x="961282" y="2851666"/>
                  </a:lnTo>
                  <a:lnTo>
                    <a:pt x="0" y="2851666"/>
                  </a:lnTo>
                  <a:lnTo>
                    <a:pt x="0" y="0"/>
                  </a:lnTo>
                  <a:close/>
                </a:path>
              </a:pathLst>
            </a:custGeom>
            <a:blipFill>
              <a:blip r:embed="rId12"/>
              <a:stretch>
                <a:fillRect l="-623960"/>
              </a:stretch>
            </a:blipFill>
          </p:spPr>
          <p:txBody>
            <a:bodyPr/>
            <a:lstStyle/>
            <a:p>
              <a:endParaRPr lang="en-US"/>
            </a:p>
          </p:txBody>
        </p:sp>
        <p:sp>
          <p:nvSpPr>
            <p:cNvPr id="44" name="Freeform 44">
              <a:extLst>
                <a:ext uri="{C183D7F6-B498-43B3-948B-1728B52AA6E4}">
                  <adec:decorative xmlns:adec="http://schemas.microsoft.com/office/drawing/2017/decorative" val="1"/>
                </a:ext>
              </a:extLst>
            </p:cNvPr>
            <p:cNvSpPr/>
            <p:nvPr/>
          </p:nvSpPr>
          <p:spPr>
            <a:xfrm>
              <a:off x="4213877" y="6134204"/>
              <a:ext cx="187648" cy="167542"/>
            </a:xfrm>
            <a:custGeom>
              <a:avLst/>
              <a:gdLst/>
              <a:ahLst/>
              <a:cxnLst/>
              <a:rect l="l" t="t" r="r" b="b"/>
              <a:pathLst>
                <a:path w="187648" h="167542">
                  <a:moveTo>
                    <a:pt x="0" y="0"/>
                  </a:moveTo>
                  <a:lnTo>
                    <a:pt x="187647" y="0"/>
                  </a:lnTo>
                  <a:lnTo>
                    <a:pt x="187647" y="167543"/>
                  </a:lnTo>
                  <a:lnTo>
                    <a:pt x="0" y="167543"/>
                  </a:lnTo>
                  <a:lnTo>
                    <a:pt x="0" y="0"/>
                  </a:lnTo>
                  <a:close/>
                </a:path>
              </a:pathLst>
            </a:custGeom>
            <a:blipFill>
              <a:blip r:embed="rId12"/>
              <a:stretch>
                <a:fillRect l="-1790197" t="-278654" r="-1818511" b="-1323401"/>
              </a:stretch>
            </a:blipFill>
          </p:spPr>
          <p:txBody>
            <a:bodyPr/>
            <a:lstStyle/>
            <a:p>
              <a:endParaRPr lang="en-US"/>
            </a:p>
          </p:txBody>
        </p:sp>
        <p:grpSp>
          <p:nvGrpSpPr>
            <p:cNvPr id="45" name="Group 45">
              <a:extLst>
                <a:ext uri="{C183D7F6-B498-43B3-948B-1728B52AA6E4}">
                  <adec:decorative xmlns:adec="http://schemas.microsoft.com/office/drawing/2017/decorative" val="1"/>
                </a:ext>
              </a:extLst>
            </p:cNvPr>
            <p:cNvGrpSpPr/>
            <p:nvPr/>
          </p:nvGrpSpPr>
          <p:grpSpPr>
            <a:xfrm>
              <a:off x="2218486" y="5580222"/>
              <a:ext cx="3716403" cy="2940502"/>
              <a:chOff x="0" y="-28575"/>
              <a:chExt cx="1195413" cy="945838"/>
            </a:xfrm>
          </p:grpSpPr>
          <p:sp>
            <p:nvSpPr>
              <p:cNvPr id="46" name="Freeform 46">
                <a:extLst>
                  <a:ext uri="{C183D7F6-B498-43B3-948B-1728B52AA6E4}">
                    <adec:decorative xmlns:adec="http://schemas.microsoft.com/office/drawing/2017/decorative" val="1"/>
                  </a:ext>
                </a:extLst>
              </p:cNvPr>
              <p:cNvSpPr/>
              <p:nvPr/>
            </p:nvSpPr>
            <p:spPr>
              <a:xfrm>
                <a:off x="0" y="0"/>
                <a:ext cx="1195413" cy="917263"/>
              </a:xfrm>
              <a:custGeom>
                <a:avLst/>
                <a:gdLst/>
                <a:ahLst/>
                <a:cxnLst/>
                <a:rect l="l" t="t" r="r" b="b"/>
                <a:pathLst>
                  <a:path w="1195413" h="917263">
                    <a:moveTo>
                      <a:pt x="0" y="0"/>
                    </a:moveTo>
                    <a:lnTo>
                      <a:pt x="1195413" y="0"/>
                    </a:lnTo>
                    <a:lnTo>
                      <a:pt x="1195413" y="917263"/>
                    </a:lnTo>
                    <a:lnTo>
                      <a:pt x="0" y="917263"/>
                    </a:lnTo>
                    <a:close/>
                  </a:path>
                </a:pathLst>
              </a:custGeom>
              <a:solidFill>
                <a:srgbClr val="000000">
                  <a:alpha val="14902"/>
                </a:srgbClr>
              </a:solidFill>
            </p:spPr>
            <p:txBody>
              <a:bodyPr/>
              <a:lstStyle/>
              <a:p>
                <a:endParaRPr lang="en-US"/>
              </a:p>
            </p:txBody>
          </p:sp>
          <p:sp>
            <p:nvSpPr>
              <p:cNvPr id="47" name="TextBox 47"/>
              <p:cNvSpPr txBox="1"/>
              <p:nvPr/>
            </p:nvSpPr>
            <p:spPr>
              <a:xfrm>
                <a:off x="0" y="-28575"/>
                <a:ext cx="1195413" cy="945838"/>
              </a:xfrm>
              <a:prstGeom prst="rect">
                <a:avLst/>
              </a:prstGeom>
            </p:spPr>
            <p:txBody>
              <a:bodyPr lIns="41595" tIns="41595" rIns="41595" bIns="41595" rtlCol="0" anchor="ctr"/>
              <a:lstStyle/>
              <a:p>
                <a:pPr algn="ctr">
                  <a:lnSpc>
                    <a:spcPts val="1960"/>
                  </a:lnSpc>
                </a:pPr>
                <a:endParaRPr/>
              </a:p>
            </p:txBody>
          </p:sp>
        </p:grpSp>
        <p:sp>
          <p:nvSpPr>
            <p:cNvPr id="48" name="Freeform 48">
              <a:extLst>
                <a:ext uri="{C183D7F6-B498-43B3-948B-1728B52AA6E4}">
                  <adec:decorative xmlns:adec="http://schemas.microsoft.com/office/drawing/2017/decorative" val="1"/>
                </a:ext>
              </a:extLst>
            </p:cNvPr>
            <p:cNvSpPr/>
            <p:nvPr/>
          </p:nvSpPr>
          <p:spPr>
            <a:xfrm>
              <a:off x="3275103" y="5669058"/>
              <a:ext cx="2819654" cy="2819654"/>
            </a:xfrm>
            <a:custGeom>
              <a:avLst/>
              <a:gdLst/>
              <a:ahLst/>
              <a:cxnLst/>
              <a:rect l="l" t="t" r="r" b="b"/>
              <a:pathLst>
                <a:path w="2819654" h="2819654">
                  <a:moveTo>
                    <a:pt x="0" y="0"/>
                  </a:moveTo>
                  <a:lnTo>
                    <a:pt x="2819655" y="0"/>
                  </a:lnTo>
                  <a:lnTo>
                    <a:pt x="2819655" y="2819654"/>
                  </a:lnTo>
                  <a:lnTo>
                    <a:pt x="0" y="2819654"/>
                  </a:lnTo>
                  <a:lnTo>
                    <a:pt x="0" y="0"/>
                  </a:lnTo>
                  <a:close/>
                </a:path>
              </a:pathLst>
            </a:custGeom>
            <a:blipFill>
              <a:blip r:embed="rId13">
                <a:alphaModFix amt="55000"/>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49" name="Freeform 49">
              <a:extLst>
                <a:ext uri="{C183D7F6-B498-43B3-948B-1728B52AA6E4}">
                  <adec:decorative xmlns:adec="http://schemas.microsoft.com/office/drawing/2017/decorative" val="1"/>
                </a:ext>
              </a:extLst>
            </p:cNvPr>
            <p:cNvSpPr/>
            <p:nvPr/>
          </p:nvSpPr>
          <p:spPr>
            <a:xfrm>
              <a:off x="3611634" y="5669058"/>
              <a:ext cx="2413181" cy="2345881"/>
            </a:xfrm>
            <a:custGeom>
              <a:avLst/>
              <a:gdLst/>
              <a:ahLst/>
              <a:cxnLst/>
              <a:rect l="l" t="t" r="r" b="b"/>
              <a:pathLst>
                <a:path w="2413181" h="2345881">
                  <a:moveTo>
                    <a:pt x="0" y="0"/>
                  </a:moveTo>
                  <a:lnTo>
                    <a:pt x="2413181" y="0"/>
                  </a:lnTo>
                  <a:lnTo>
                    <a:pt x="2413181" y="2345881"/>
                  </a:lnTo>
                  <a:lnTo>
                    <a:pt x="0" y="2345881"/>
                  </a:lnTo>
                  <a:lnTo>
                    <a:pt x="0" y="0"/>
                  </a:lnTo>
                  <a:close/>
                </a:path>
              </a:pathLst>
            </a:custGeom>
            <a:blipFill>
              <a:blip r:embed="rId15"/>
              <a:stretch>
                <a:fillRect l="-319394" t="-21080" r="-5825" b="-8953"/>
              </a:stretch>
            </a:blipFill>
          </p:spPr>
          <p:txBody>
            <a:bodyPr/>
            <a:lstStyle/>
            <a:p>
              <a:endParaRPr lang="en-US"/>
            </a:p>
          </p:txBody>
        </p:sp>
        <p:grpSp>
          <p:nvGrpSpPr>
            <p:cNvPr id="50" name="Group 50">
              <a:extLst>
                <a:ext uri="{C183D7F6-B498-43B3-948B-1728B52AA6E4}">
                  <adec:decorative xmlns:adec="http://schemas.microsoft.com/office/drawing/2017/decorative" val="1"/>
                </a:ext>
              </a:extLst>
            </p:cNvPr>
            <p:cNvGrpSpPr/>
            <p:nvPr/>
          </p:nvGrpSpPr>
          <p:grpSpPr>
            <a:xfrm>
              <a:off x="3611634" y="5580222"/>
              <a:ext cx="2413181" cy="2434717"/>
              <a:chOff x="0" y="-28575"/>
              <a:chExt cx="776220" cy="783148"/>
            </a:xfrm>
          </p:grpSpPr>
          <p:sp>
            <p:nvSpPr>
              <p:cNvPr id="51" name="Freeform 51">
                <a:extLst>
                  <a:ext uri="{C183D7F6-B498-43B3-948B-1728B52AA6E4}">
                    <adec:decorative xmlns:adec="http://schemas.microsoft.com/office/drawing/2017/decorative" val="1"/>
                  </a:ext>
                </a:extLst>
              </p:cNvPr>
              <p:cNvSpPr/>
              <p:nvPr/>
            </p:nvSpPr>
            <p:spPr>
              <a:xfrm>
                <a:off x="0" y="0"/>
                <a:ext cx="776220" cy="754573"/>
              </a:xfrm>
              <a:custGeom>
                <a:avLst/>
                <a:gdLst/>
                <a:ahLst/>
                <a:cxnLst/>
                <a:rect l="l" t="t" r="r" b="b"/>
                <a:pathLst>
                  <a:path w="776220" h="754573">
                    <a:moveTo>
                      <a:pt x="0" y="0"/>
                    </a:moveTo>
                    <a:lnTo>
                      <a:pt x="776220" y="0"/>
                    </a:lnTo>
                    <a:lnTo>
                      <a:pt x="776220" y="754573"/>
                    </a:lnTo>
                    <a:lnTo>
                      <a:pt x="0" y="754573"/>
                    </a:lnTo>
                    <a:close/>
                  </a:path>
                </a:pathLst>
              </a:custGeom>
              <a:solidFill>
                <a:srgbClr val="F4F4F4">
                  <a:alpha val="27843"/>
                </a:srgbClr>
              </a:solidFill>
            </p:spPr>
            <p:txBody>
              <a:bodyPr/>
              <a:lstStyle/>
              <a:p>
                <a:endParaRPr lang="en-US"/>
              </a:p>
            </p:txBody>
          </p:sp>
          <p:sp>
            <p:nvSpPr>
              <p:cNvPr id="52" name="TextBox 52"/>
              <p:cNvSpPr txBox="1"/>
              <p:nvPr/>
            </p:nvSpPr>
            <p:spPr>
              <a:xfrm>
                <a:off x="0" y="-28575"/>
                <a:ext cx="776220" cy="783148"/>
              </a:xfrm>
              <a:prstGeom prst="rect">
                <a:avLst/>
              </a:prstGeom>
            </p:spPr>
            <p:txBody>
              <a:bodyPr lIns="41595" tIns="41595" rIns="41595" bIns="41595" rtlCol="0" anchor="ctr"/>
              <a:lstStyle/>
              <a:p>
                <a:pPr algn="ctr">
                  <a:lnSpc>
                    <a:spcPts val="1960"/>
                  </a:lnSpc>
                </a:pPr>
                <a:endParaRPr/>
              </a:p>
            </p:txBody>
          </p:sp>
        </p:grpSp>
        <p:sp>
          <p:nvSpPr>
            <p:cNvPr id="53" name="Freeform 53">
              <a:extLst>
                <a:ext uri="{C183D7F6-B498-43B3-948B-1728B52AA6E4}">
                  <adec:decorative xmlns:adec="http://schemas.microsoft.com/office/drawing/2017/decorative" val="1"/>
                </a:ext>
              </a:extLst>
            </p:cNvPr>
            <p:cNvSpPr/>
            <p:nvPr/>
          </p:nvSpPr>
          <p:spPr>
            <a:xfrm>
              <a:off x="3611634" y="7007959"/>
              <a:ext cx="1857452" cy="621784"/>
            </a:xfrm>
            <a:custGeom>
              <a:avLst/>
              <a:gdLst/>
              <a:ahLst/>
              <a:cxnLst/>
              <a:rect l="l" t="t" r="r" b="b"/>
              <a:pathLst>
                <a:path w="1857452" h="621784">
                  <a:moveTo>
                    <a:pt x="0" y="0"/>
                  </a:moveTo>
                  <a:lnTo>
                    <a:pt x="1857452" y="0"/>
                  </a:lnTo>
                  <a:lnTo>
                    <a:pt x="1857452" y="621784"/>
                  </a:lnTo>
                  <a:lnTo>
                    <a:pt x="0" y="621784"/>
                  </a:lnTo>
                  <a:lnTo>
                    <a:pt x="0" y="0"/>
                  </a:lnTo>
                  <a:close/>
                </a:path>
              </a:pathLst>
            </a:custGeom>
            <a:blipFill>
              <a:blip r:embed="rId15"/>
              <a:stretch>
                <a:fillRect l="-414953" t="-294867" r="-37487" b="-95731"/>
              </a:stretch>
            </a:blipFill>
          </p:spPr>
          <p:txBody>
            <a:bodyPr/>
            <a:lstStyle/>
            <a:p>
              <a:endParaRPr lang="en-US"/>
            </a:p>
          </p:txBody>
        </p:sp>
        <p:grpSp>
          <p:nvGrpSpPr>
            <p:cNvPr id="54" name="Group 54">
              <a:extLst>
                <a:ext uri="{C183D7F6-B498-43B3-948B-1728B52AA6E4}">
                  <adec:decorative xmlns:adec="http://schemas.microsoft.com/office/drawing/2017/decorative" val="1"/>
                </a:ext>
              </a:extLst>
            </p:cNvPr>
            <p:cNvGrpSpPr/>
            <p:nvPr/>
          </p:nvGrpSpPr>
          <p:grpSpPr>
            <a:xfrm>
              <a:off x="3611634" y="6919122"/>
              <a:ext cx="1857452" cy="710621"/>
              <a:chOff x="0" y="-28575"/>
              <a:chExt cx="597465" cy="228577"/>
            </a:xfrm>
          </p:grpSpPr>
          <p:sp>
            <p:nvSpPr>
              <p:cNvPr id="55" name="Freeform 55">
                <a:extLst>
                  <a:ext uri="{C183D7F6-B498-43B3-948B-1728B52AA6E4}">
                    <adec:decorative xmlns:adec="http://schemas.microsoft.com/office/drawing/2017/decorative" val="1"/>
                  </a:ext>
                </a:extLst>
              </p:cNvPr>
              <p:cNvSpPr/>
              <p:nvPr/>
            </p:nvSpPr>
            <p:spPr>
              <a:xfrm>
                <a:off x="0" y="0"/>
                <a:ext cx="597465" cy="200002"/>
              </a:xfrm>
              <a:custGeom>
                <a:avLst/>
                <a:gdLst/>
                <a:ahLst/>
                <a:cxnLst/>
                <a:rect l="l" t="t" r="r" b="b"/>
                <a:pathLst>
                  <a:path w="597465" h="200002">
                    <a:moveTo>
                      <a:pt x="0" y="0"/>
                    </a:moveTo>
                    <a:lnTo>
                      <a:pt x="597465" y="0"/>
                    </a:lnTo>
                    <a:lnTo>
                      <a:pt x="597465" y="200002"/>
                    </a:lnTo>
                    <a:lnTo>
                      <a:pt x="0" y="200002"/>
                    </a:lnTo>
                    <a:close/>
                  </a:path>
                </a:pathLst>
              </a:custGeom>
              <a:solidFill>
                <a:srgbClr val="000000">
                  <a:alpha val="0"/>
                </a:srgbClr>
              </a:solidFill>
              <a:ln w="38100" cap="sq">
                <a:solidFill>
                  <a:srgbClr val="0DAC41"/>
                </a:solidFill>
                <a:prstDash val="solid"/>
                <a:miter/>
              </a:ln>
            </p:spPr>
            <p:txBody>
              <a:bodyPr/>
              <a:lstStyle/>
              <a:p>
                <a:endParaRPr lang="en-US"/>
              </a:p>
            </p:txBody>
          </p:sp>
          <p:sp>
            <p:nvSpPr>
              <p:cNvPr id="56" name="TextBox 56"/>
              <p:cNvSpPr txBox="1"/>
              <p:nvPr/>
            </p:nvSpPr>
            <p:spPr>
              <a:xfrm>
                <a:off x="0" y="-28575"/>
                <a:ext cx="597465" cy="228577"/>
              </a:xfrm>
              <a:prstGeom prst="rect">
                <a:avLst/>
              </a:prstGeom>
            </p:spPr>
            <p:txBody>
              <a:bodyPr lIns="41595" tIns="41595" rIns="41595" bIns="41595" rtlCol="0" anchor="ctr"/>
              <a:lstStyle/>
              <a:p>
                <a:pPr algn="ctr">
                  <a:lnSpc>
                    <a:spcPts val="1960"/>
                  </a:lnSpc>
                </a:pPr>
                <a:endParaRPr/>
              </a:p>
            </p:txBody>
          </p:sp>
        </p:grpSp>
      </p:grpSp>
      <p:sp>
        <p:nvSpPr>
          <p:cNvPr id="64" name="TextBox 64"/>
          <p:cNvSpPr txBox="1"/>
          <p:nvPr/>
        </p:nvSpPr>
        <p:spPr>
          <a:xfrm>
            <a:off x="1802155" y="8734534"/>
            <a:ext cx="4880463" cy="333375"/>
          </a:xfrm>
          <a:prstGeom prst="rect">
            <a:avLst/>
          </a:prstGeom>
        </p:spPr>
        <p:txBody>
          <a:bodyPr lIns="0" tIns="0" rIns="0" bIns="0" rtlCol="0" anchor="t">
            <a:spAutoFit/>
          </a:bodyPr>
          <a:lstStyle/>
          <a:p>
            <a:pPr algn="l">
              <a:lnSpc>
                <a:spcPts val="2639"/>
              </a:lnSpc>
            </a:pPr>
            <a:r>
              <a:rPr lang="en-US" sz="2199" spc="-28">
                <a:solidFill>
                  <a:srgbClr val="000000"/>
                </a:solidFill>
                <a:latin typeface="Inter"/>
                <a:ea typeface="Inter"/>
                <a:cs typeface="Inter"/>
                <a:sym typeface="Inter"/>
              </a:rPr>
              <a:t>Select view report (not shown). </a:t>
            </a:r>
          </a:p>
        </p:txBody>
      </p:sp>
      <p:sp>
        <p:nvSpPr>
          <p:cNvPr id="62" name="TextBox 62"/>
          <p:cNvSpPr txBox="1"/>
          <p:nvPr/>
        </p:nvSpPr>
        <p:spPr>
          <a:xfrm>
            <a:off x="8978214" y="2943025"/>
            <a:ext cx="6540857" cy="666803"/>
          </a:xfrm>
          <a:prstGeom prst="rect">
            <a:avLst/>
          </a:prstGeom>
        </p:spPr>
        <p:txBody>
          <a:bodyPr lIns="0" tIns="0" rIns="0" bIns="0" rtlCol="0" anchor="t">
            <a:spAutoFit/>
          </a:bodyPr>
          <a:lstStyle/>
          <a:p>
            <a:pPr algn="just">
              <a:lnSpc>
                <a:spcPts val="2639"/>
              </a:lnSpc>
            </a:pPr>
            <a:r>
              <a:rPr lang="en-US" sz="2199" spc="-28">
                <a:solidFill>
                  <a:srgbClr val="000000"/>
                </a:solidFill>
                <a:latin typeface="Inter"/>
                <a:ea typeface="Inter"/>
                <a:cs typeface="Inter"/>
                <a:sym typeface="Inter"/>
              </a:rPr>
              <a:t>Select a category, like Assignments and Tests, to open and view individual exceptions.</a:t>
            </a:r>
          </a:p>
        </p:txBody>
      </p:sp>
      <p:grpSp>
        <p:nvGrpSpPr>
          <p:cNvPr id="92" name="Group 91" descr="Screenshot that showcases the popout that is shown when you click on an item in the exception report.  This shows all the individual exceptions.">
            <a:extLst>
              <a:ext uri="{FF2B5EF4-FFF2-40B4-BE49-F238E27FC236}">
                <a16:creationId xmlns:a16="http://schemas.microsoft.com/office/drawing/2014/main" id="{C029308F-FA23-8782-81A3-A3199AFBC165}"/>
              </a:ext>
            </a:extLst>
          </p:cNvPr>
          <p:cNvGrpSpPr/>
          <p:nvPr/>
        </p:nvGrpSpPr>
        <p:grpSpPr>
          <a:xfrm>
            <a:off x="8656360" y="3887340"/>
            <a:ext cx="5056235" cy="4034357"/>
            <a:chOff x="8656360" y="3887340"/>
            <a:chExt cx="5056235" cy="4034357"/>
          </a:xfrm>
        </p:grpSpPr>
        <p:grpSp>
          <p:nvGrpSpPr>
            <p:cNvPr id="11" name="Group 11">
              <a:extLst>
                <a:ext uri="{C183D7F6-B498-43B3-948B-1728B52AA6E4}">
                  <adec:decorative xmlns:adec="http://schemas.microsoft.com/office/drawing/2017/decorative" val="1"/>
                </a:ext>
              </a:extLst>
            </p:cNvPr>
            <p:cNvGrpSpPr/>
            <p:nvPr/>
          </p:nvGrpSpPr>
          <p:grpSpPr>
            <a:xfrm>
              <a:off x="8656360" y="3895969"/>
              <a:ext cx="2829838" cy="4025728"/>
              <a:chOff x="0" y="0"/>
              <a:chExt cx="745307" cy="1060274"/>
            </a:xfrm>
          </p:grpSpPr>
          <p:sp>
            <p:nvSpPr>
              <p:cNvPr id="12" name="Freeform 12">
                <a:extLst>
                  <a:ext uri="{C183D7F6-B498-43B3-948B-1728B52AA6E4}">
                    <adec:decorative xmlns:adec="http://schemas.microsoft.com/office/drawing/2017/decorative" val="1"/>
                  </a:ext>
                </a:extLst>
              </p:cNvPr>
              <p:cNvSpPr/>
              <p:nvPr/>
            </p:nvSpPr>
            <p:spPr>
              <a:xfrm>
                <a:off x="0" y="0"/>
                <a:ext cx="745307" cy="1060274"/>
              </a:xfrm>
              <a:custGeom>
                <a:avLst/>
                <a:gdLst/>
                <a:ahLst/>
                <a:cxnLst/>
                <a:rect l="l" t="t" r="r" b="b"/>
                <a:pathLst>
                  <a:path w="745307" h="1060274">
                    <a:moveTo>
                      <a:pt x="0" y="0"/>
                    </a:moveTo>
                    <a:lnTo>
                      <a:pt x="745307" y="0"/>
                    </a:lnTo>
                    <a:lnTo>
                      <a:pt x="745307" y="1060274"/>
                    </a:lnTo>
                    <a:lnTo>
                      <a:pt x="0" y="1060274"/>
                    </a:lnTo>
                    <a:close/>
                  </a:path>
                </a:pathLst>
              </a:custGeom>
              <a:solidFill>
                <a:srgbClr val="0DAC41"/>
              </a:solidFill>
            </p:spPr>
            <p:txBody>
              <a:bodyPr/>
              <a:lstStyle/>
              <a:p>
                <a:endParaRPr lang="en-US"/>
              </a:p>
            </p:txBody>
          </p:sp>
          <p:sp>
            <p:nvSpPr>
              <p:cNvPr id="13" name="TextBox 13"/>
              <p:cNvSpPr txBox="1"/>
              <p:nvPr/>
            </p:nvSpPr>
            <p:spPr>
              <a:xfrm>
                <a:off x="0" y="-28575"/>
                <a:ext cx="745307" cy="1088849"/>
              </a:xfrm>
              <a:prstGeom prst="rect">
                <a:avLst/>
              </a:prstGeom>
            </p:spPr>
            <p:txBody>
              <a:bodyPr lIns="50800" tIns="50800" rIns="50800" bIns="50800" rtlCol="0" anchor="ctr"/>
              <a:lstStyle/>
              <a:p>
                <a:pPr algn="ctr">
                  <a:lnSpc>
                    <a:spcPts val="1960"/>
                  </a:lnSpc>
                </a:pPr>
                <a:endParaRPr/>
              </a:p>
            </p:txBody>
          </p:sp>
        </p:grpSp>
        <p:sp>
          <p:nvSpPr>
            <p:cNvPr id="14" name="Freeform 14" descr="The background of a popout, the popout extends from the Assignments and test object."/>
            <p:cNvSpPr/>
            <p:nvPr/>
          </p:nvSpPr>
          <p:spPr>
            <a:xfrm>
              <a:off x="8690675" y="3932207"/>
              <a:ext cx="2761208" cy="3953251"/>
            </a:xfrm>
            <a:custGeom>
              <a:avLst/>
              <a:gdLst/>
              <a:ahLst/>
              <a:cxnLst/>
              <a:rect l="l" t="t" r="r" b="b"/>
              <a:pathLst>
                <a:path w="2761208" h="3953251">
                  <a:moveTo>
                    <a:pt x="0" y="0"/>
                  </a:moveTo>
                  <a:lnTo>
                    <a:pt x="2761208" y="0"/>
                  </a:lnTo>
                  <a:lnTo>
                    <a:pt x="2761208" y="3953252"/>
                  </a:lnTo>
                  <a:lnTo>
                    <a:pt x="0" y="3953252"/>
                  </a:lnTo>
                  <a:lnTo>
                    <a:pt x="0" y="0"/>
                  </a:lnTo>
                  <a:close/>
                </a:path>
              </a:pathLst>
            </a:custGeom>
            <a:blipFill>
              <a:blip r:embed="rId16"/>
              <a:stretch>
                <a:fillRect b="-23217"/>
              </a:stretch>
            </a:blipFill>
            <a:ln w="9525" cap="sq">
              <a:solidFill>
                <a:srgbClr val="000000"/>
              </a:solidFill>
              <a:prstDash val="solid"/>
              <a:miter/>
            </a:ln>
          </p:spPr>
          <p:txBody>
            <a:bodyPr/>
            <a:lstStyle/>
            <a:p>
              <a:endParaRPr lang="en-US"/>
            </a:p>
          </p:txBody>
        </p:sp>
        <p:grpSp>
          <p:nvGrpSpPr>
            <p:cNvPr id="15" name="Group 15">
              <a:extLst>
                <a:ext uri="{C183D7F6-B498-43B3-948B-1728B52AA6E4}">
                  <adec:decorative xmlns:adec="http://schemas.microsoft.com/office/drawing/2017/decorative" val="1"/>
                </a:ext>
              </a:extLst>
            </p:cNvPr>
            <p:cNvGrpSpPr/>
            <p:nvPr/>
          </p:nvGrpSpPr>
          <p:grpSpPr>
            <a:xfrm>
              <a:off x="8690675" y="3940562"/>
              <a:ext cx="2761208" cy="3935224"/>
              <a:chOff x="0" y="0"/>
              <a:chExt cx="858923" cy="1224122"/>
            </a:xfrm>
          </p:grpSpPr>
          <p:sp>
            <p:nvSpPr>
              <p:cNvPr id="16" name="Freeform 16">
                <a:extLst>
                  <a:ext uri="{C183D7F6-B498-43B3-948B-1728B52AA6E4}">
                    <adec:decorative xmlns:adec="http://schemas.microsoft.com/office/drawing/2017/decorative" val="1"/>
                  </a:ext>
                </a:extLst>
              </p:cNvPr>
              <p:cNvSpPr/>
              <p:nvPr/>
            </p:nvSpPr>
            <p:spPr>
              <a:xfrm>
                <a:off x="0" y="0"/>
                <a:ext cx="858923" cy="1224122"/>
              </a:xfrm>
              <a:custGeom>
                <a:avLst/>
                <a:gdLst/>
                <a:ahLst/>
                <a:cxnLst/>
                <a:rect l="l" t="t" r="r" b="b"/>
                <a:pathLst>
                  <a:path w="858923" h="1224122">
                    <a:moveTo>
                      <a:pt x="0" y="0"/>
                    </a:moveTo>
                    <a:lnTo>
                      <a:pt x="858923" y="0"/>
                    </a:lnTo>
                    <a:lnTo>
                      <a:pt x="858923" y="1224122"/>
                    </a:lnTo>
                    <a:lnTo>
                      <a:pt x="0" y="1224122"/>
                    </a:lnTo>
                    <a:close/>
                  </a:path>
                </a:pathLst>
              </a:custGeom>
              <a:solidFill>
                <a:srgbClr val="000000">
                  <a:alpha val="54902"/>
                </a:srgbClr>
              </a:solidFill>
            </p:spPr>
            <p:txBody>
              <a:bodyPr/>
              <a:lstStyle/>
              <a:p>
                <a:endParaRPr lang="en-US"/>
              </a:p>
            </p:txBody>
          </p:sp>
          <p:sp>
            <p:nvSpPr>
              <p:cNvPr id="17" name="TextBox 17"/>
              <p:cNvSpPr txBox="1"/>
              <p:nvPr/>
            </p:nvSpPr>
            <p:spPr>
              <a:xfrm>
                <a:off x="0" y="-28575"/>
                <a:ext cx="858923" cy="1252697"/>
              </a:xfrm>
              <a:prstGeom prst="rect">
                <a:avLst/>
              </a:prstGeom>
            </p:spPr>
            <p:txBody>
              <a:bodyPr lIns="49335" tIns="49335" rIns="49335" bIns="49335" rtlCol="0" anchor="ctr"/>
              <a:lstStyle/>
              <a:p>
                <a:pPr algn="ctr">
                  <a:lnSpc>
                    <a:spcPts val="1959"/>
                  </a:lnSpc>
                </a:pPr>
                <a:endParaRPr/>
              </a:p>
            </p:txBody>
          </p:sp>
        </p:grpSp>
        <p:sp>
          <p:nvSpPr>
            <p:cNvPr id="18" name="Freeform 18">
              <a:extLst>
                <a:ext uri="{C183D7F6-B498-43B3-948B-1728B52AA6E4}">
                  <adec:decorative xmlns:adec="http://schemas.microsoft.com/office/drawing/2017/decorative" val="1"/>
                </a:ext>
              </a:extLst>
            </p:cNvPr>
            <p:cNvSpPr/>
            <p:nvPr/>
          </p:nvSpPr>
          <p:spPr>
            <a:xfrm>
              <a:off x="10414148" y="3887340"/>
              <a:ext cx="3298447" cy="3998118"/>
            </a:xfrm>
            <a:custGeom>
              <a:avLst/>
              <a:gdLst/>
              <a:ahLst/>
              <a:cxnLst/>
              <a:rect l="l" t="t" r="r" b="b"/>
              <a:pathLst>
                <a:path w="3298447" h="3998118">
                  <a:moveTo>
                    <a:pt x="0" y="0"/>
                  </a:moveTo>
                  <a:lnTo>
                    <a:pt x="3298447" y="0"/>
                  </a:lnTo>
                  <a:lnTo>
                    <a:pt x="3298447" y="3998119"/>
                  </a:lnTo>
                  <a:lnTo>
                    <a:pt x="0" y="3998119"/>
                  </a:lnTo>
                  <a:lnTo>
                    <a:pt x="0" y="0"/>
                  </a:lnTo>
                  <a:close/>
                </a:path>
              </a:pathLst>
            </a:custGeom>
            <a:blipFill>
              <a:blip r:embed="rId17"/>
              <a:stretch>
                <a:fillRect/>
              </a:stretch>
            </a:blipFill>
          </p:spPr>
          <p:txBody>
            <a:bodyPr/>
            <a:lstStyle/>
            <a:p>
              <a:endParaRPr lang="en-US"/>
            </a:p>
          </p:txBody>
        </p:sp>
        <p:sp>
          <p:nvSpPr>
            <p:cNvPr id="21" name="Freeform 21" descr="A popout of the Assignments and Tests item, this shows some of the exceptions for this specific area."/>
            <p:cNvSpPr/>
            <p:nvPr/>
          </p:nvSpPr>
          <p:spPr>
            <a:xfrm>
              <a:off x="10293551" y="3957766"/>
              <a:ext cx="2921666" cy="3446829"/>
            </a:xfrm>
            <a:custGeom>
              <a:avLst/>
              <a:gdLst/>
              <a:ahLst/>
              <a:cxnLst/>
              <a:rect l="l" t="t" r="r" b="b"/>
              <a:pathLst>
                <a:path w="2921666" h="3446829">
                  <a:moveTo>
                    <a:pt x="0" y="0"/>
                  </a:moveTo>
                  <a:lnTo>
                    <a:pt x="2921666" y="0"/>
                  </a:lnTo>
                  <a:lnTo>
                    <a:pt x="2921666" y="3446828"/>
                  </a:lnTo>
                  <a:lnTo>
                    <a:pt x="0" y="3446828"/>
                  </a:lnTo>
                  <a:lnTo>
                    <a:pt x="0" y="0"/>
                  </a:lnTo>
                  <a:close/>
                </a:path>
              </a:pathLst>
            </a:custGeom>
            <a:blipFill>
              <a:blip r:embed="rId18"/>
              <a:stretch>
                <a:fillRect l="-6838" r="-1234" b="-844"/>
              </a:stretch>
            </a:blipFill>
            <a:ln cap="sq">
              <a:noFill/>
              <a:prstDash val="solid"/>
              <a:miter/>
            </a:ln>
          </p:spPr>
          <p:txBody>
            <a:bodyPr/>
            <a:lstStyle/>
            <a:p>
              <a:endParaRPr lang="en-US"/>
            </a:p>
          </p:txBody>
        </p:sp>
        <p:sp>
          <p:nvSpPr>
            <p:cNvPr id="22" name="Freeform 22">
              <a:extLst>
                <a:ext uri="{C183D7F6-B498-43B3-948B-1728B52AA6E4}">
                  <adec:decorative xmlns:adec="http://schemas.microsoft.com/office/drawing/2017/decorative" val="1"/>
                </a:ext>
              </a:extLst>
            </p:cNvPr>
            <p:cNvSpPr/>
            <p:nvPr/>
          </p:nvSpPr>
          <p:spPr>
            <a:xfrm>
              <a:off x="10117451" y="3957766"/>
              <a:ext cx="352198" cy="364822"/>
            </a:xfrm>
            <a:custGeom>
              <a:avLst/>
              <a:gdLst/>
              <a:ahLst/>
              <a:cxnLst/>
              <a:rect l="l" t="t" r="r" b="b"/>
              <a:pathLst>
                <a:path w="352198" h="364822">
                  <a:moveTo>
                    <a:pt x="0" y="0"/>
                  </a:moveTo>
                  <a:lnTo>
                    <a:pt x="352199" y="0"/>
                  </a:lnTo>
                  <a:lnTo>
                    <a:pt x="352199" y="364822"/>
                  </a:lnTo>
                  <a:lnTo>
                    <a:pt x="0" y="364822"/>
                  </a:lnTo>
                  <a:lnTo>
                    <a:pt x="0" y="0"/>
                  </a:lnTo>
                  <a:close/>
                </a:path>
              </a:pathLst>
            </a:custGeom>
            <a:blipFill>
              <a:blip r:embed="rId18"/>
              <a:stretch>
                <a:fillRect r="-796518" b="-852772"/>
              </a:stretch>
            </a:blipFill>
            <a:ln cap="sq">
              <a:noFill/>
              <a:prstDash val="solid"/>
              <a:miter/>
            </a:ln>
          </p:spPr>
          <p:txBody>
            <a:bodyPr/>
            <a:lstStyle/>
            <a:p>
              <a:endParaRPr lang="en-US"/>
            </a:p>
          </p:txBody>
        </p:sp>
        <p:sp>
          <p:nvSpPr>
            <p:cNvPr id="23" name="AutoShape 23">
              <a:extLst>
                <a:ext uri="{C183D7F6-B498-43B3-948B-1728B52AA6E4}">
                  <adec:decorative xmlns:adec="http://schemas.microsoft.com/office/drawing/2017/decorative" val="1"/>
                </a:ext>
              </a:extLst>
            </p:cNvPr>
            <p:cNvSpPr/>
            <p:nvPr/>
          </p:nvSpPr>
          <p:spPr>
            <a:xfrm>
              <a:off x="10333128" y="3940562"/>
              <a:ext cx="2880304" cy="0"/>
            </a:xfrm>
            <a:prstGeom prst="line">
              <a:avLst/>
            </a:prstGeom>
            <a:ln w="38100" cap="flat">
              <a:solidFill>
                <a:srgbClr val="0DAC41"/>
              </a:solidFill>
              <a:prstDash val="solid"/>
              <a:headEnd type="none" w="sm" len="sm"/>
              <a:tailEnd type="none" w="sm" len="sm"/>
            </a:ln>
          </p:spPr>
          <p:txBody>
            <a:bodyPr/>
            <a:lstStyle/>
            <a:p>
              <a:endParaRPr lang="en-US"/>
            </a:p>
          </p:txBody>
        </p:sp>
        <p:sp>
          <p:nvSpPr>
            <p:cNvPr id="24" name="AutoShape 24">
              <a:extLst>
                <a:ext uri="{C183D7F6-B498-43B3-948B-1728B52AA6E4}">
                  <adec:decorative xmlns:adec="http://schemas.microsoft.com/office/drawing/2017/decorative" val="1"/>
                </a:ext>
              </a:extLst>
            </p:cNvPr>
            <p:cNvSpPr/>
            <p:nvPr/>
          </p:nvSpPr>
          <p:spPr>
            <a:xfrm>
              <a:off x="13204182" y="3957865"/>
              <a:ext cx="18501" cy="3446829"/>
            </a:xfrm>
            <a:prstGeom prst="line">
              <a:avLst/>
            </a:prstGeom>
            <a:ln w="38100" cap="flat">
              <a:solidFill>
                <a:srgbClr val="0DAC41"/>
              </a:solidFill>
              <a:prstDash val="solid"/>
              <a:headEnd type="none" w="sm" len="sm"/>
              <a:tailEnd type="none" w="sm" len="sm"/>
            </a:ln>
          </p:spPr>
          <p:txBody>
            <a:bodyPr/>
            <a:lstStyle/>
            <a:p>
              <a:endParaRPr lang="en-US"/>
            </a:p>
          </p:txBody>
        </p:sp>
        <p:sp>
          <p:nvSpPr>
            <p:cNvPr id="25" name="AutoShape 25">
              <a:extLst>
                <a:ext uri="{C183D7F6-B498-43B3-948B-1728B52AA6E4}">
                  <adec:decorative xmlns:adec="http://schemas.microsoft.com/office/drawing/2017/decorative" val="1"/>
                </a:ext>
              </a:extLst>
            </p:cNvPr>
            <p:cNvSpPr/>
            <p:nvPr/>
          </p:nvSpPr>
          <p:spPr>
            <a:xfrm>
              <a:off x="10280972" y="7395181"/>
              <a:ext cx="2941711" cy="9413"/>
            </a:xfrm>
            <a:prstGeom prst="line">
              <a:avLst/>
            </a:prstGeom>
            <a:ln w="38100" cap="flat">
              <a:solidFill>
                <a:srgbClr val="0DAC41"/>
              </a:solidFill>
              <a:prstDash val="solid"/>
              <a:headEnd type="none" w="sm" len="sm"/>
              <a:tailEnd type="none" w="sm" len="sm"/>
            </a:ln>
          </p:spPr>
          <p:txBody>
            <a:bodyPr/>
            <a:lstStyle/>
            <a:p>
              <a:endParaRPr lang="en-US"/>
            </a:p>
          </p:txBody>
        </p:sp>
        <p:sp>
          <p:nvSpPr>
            <p:cNvPr id="26" name="AutoShape 26">
              <a:extLst>
                <a:ext uri="{C183D7F6-B498-43B3-948B-1728B52AA6E4}">
                  <adec:decorative xmlns:adec="http://schemas.microsoft.com/office/drawing/2017/decorative" val="1"/>
                </a:ext>
              </a:extLst>
            </p:cNvPr>
            <p:cNvSpPr/>
            <p:nvPr/>
          </p:nvSpPr>
          <p:spPr>
            <a:xfrm>
              <a:off x="10314628" y="4320199"/>
              <a:ext cx="0" cy="3058246"/>
            </a:xfrm>
            <a:prstGeom prst="line">
              <a:avLst/>
            </a:prstGeom>
            <a:ln w="38100" cap="flat">
              <a:solidFill>
                <a:srgbClr val="0DAC41"/>
              </a:solidFill>
              <a:prstDash val="solid"/>
              <a:headEnd type="none" w="sm" len="sm"/>
              <a:tailEnd type="none" w="sm" len="sm"/>
            </a:ln>
          </p:spPr>
          <p:txBody>
            <a:bodyPr/>
            <a:lstStyle/>
            <a:p>
              <a:endParaRPr lang="en-US"/>
            </a:p>
          </p:txBody>
        </p:sp>
      </p:grpSp>
      <p:sp>
        <p:nvSpPr>
          <p:cNvPr id="63" name="TextBox 63"/>
          <p:cNvSpPr txBox="1"/>
          <p:nvPr/>
        </p:nvSpPr>
        <p:spPr>
          <a:xfrm>
            <a:off x="8978214" y="8401265"/>
            <a:ext cx="6540857" cy="1000125"/>
          </a:xfrm>
          <a:prstGeom prst="rect">
            <a:avLst/>
          </a:prstGeom>
        </p:spPr>
        <p:txBody>
          <a:bodyPr lIns="0" tIns="0" rIns="0" bIns="0" rtlCol="0" anchor="t">
            <a:spAutoFit/>
          </a:bodyPr>
          <a:lstStyle/>
          <a:p>
            <a:pPr algn="just">
              <a:lnSpc>
                <a:spcPts val="2639"/>
              </a:lnSpc>
            </a:pPr>
            <a:r>
              <a:rPr lang="en-US" sz="2199" spc="-28">
                <a:solidFill>
                  <a:srgbClr val="000000"/>
                </a:solidFill>
                <a:latin typeface="Inter"/>
                <a:ea typeface="Inter"/>
                <a:cs typeface="Inter"/>
                <a:sym typeface="Inter"/>
              </a:rPr>
              <a:t>Each time you copy content into your Ultra course a log is created so you can always come back to view these exceptions later.</a:t>
            </a:r>
          </a:p>
        </p:txBody>
      </p:sp>
      <p:sp>
        <p:nvSpPr>
          <p:cNvPr id="32" name="Freeform 32">
            <a:extLst>
              <a:ext uri="{C183D7F6-B498-43B3-948B-1728B52AA6E4}">
                <adec:decorative xmlns:adec="http://schemas.microsoft.com/office/drawing/2017/decorative" val="1"/>
              </a:ext>
            </a:extLst>
          </p:cNvPr>
          <p:cNvSpPr/>
          <p:nvPr/>
        </p:nvSpPr>
        <p:spPr>
          <a:xfrm>
            <a:off x="4317352" y="3974504"/>
            <a:ext cx="166213" cy="510950"/>
          </a:xfrm>
          <a:custGeom>
            <a:avLst/>
            <a:gdLst/>
            <a:ahLst/>
            <a:cxnLst/>
            <a:rect l="l" t="t" r="r" b="b"/>
            <a:pathLst>
              <a:path w="166213" h="510950">
                <a:moveTo>
                  <a:pt x="0" y="0"/>
                </a:moveTo>
                <a:lnTo>
                  <a:pt x="166213" y="0"/>
                </a:lnTo>
                <a:lnTo>
                  <a:pt x="166213" y="510950"/>
                </a:lnTo>
                <a:lnTo>
                  <a:pt x="0" y="510950"/>
                </a:lnTo>
                <a:lnTo>
                  <a:pt x="0" y="0"/>
                </a:lnTo>
                <a:close/>
              </a:path>
            </a:pathLst>
          </a:custGeom>
          <a:blipFill>
            <a:blip r:embed="rId12"/>
            <a:stretch>
              <a:fillRect l="-1860205" t="-43291" r="-1885863" b="-369375"/>
            </a:stretch>
          </a:blipFill>
        </p:spPr>
        <p:txBody>
          <a:bodyPr/>
          <a:lstStyle/>
          <a:p>
            <a:endParaRPr lang="en-US"/>
          </a:p>
        </p:txBody>
      </p:sp>
      <p:sp>
        <p:nvSpPr>
          <p:cNvPr id="33" name="Freeform 33">
            <a:extLst>
              <a:ext uri="{C183D7F6-B498-43B3-948B-1728B52AA6E4}">
                <adec:decorative xmlns:adec="http://schemas.microsoft.com/office/drawing/2017/decorative" val="1"/>
              </a:ext>
            </a:extLst>
          </p:cNvPr>
          <p:cNvSpPr/>
          <p:nvPr/>
        </p:nvSpPr>
        <p:spPr>
          <a:xfrm>
            <a:off x="4883706" y="3754795"/>
            <a:ext cx="901479" cy="1222057"/>
          </a:xfrm>
          <a:custGeom>
            <a:avLst/>
            <a:gdLst/>
            <a:ahLst/>
            <a:cxnLst/>
            <a:rect l="l" t="t" r="r" b="b"/>
            <a:pathLst>
              <a:path w="901479" h="1222057">
                <a:moveTo>
                  <a:pt x="0" y="0"/>
                </a:moveTo>
                <a:lnTo>
                  <a:pt x="901479" y="0"/>
                </a:lnTo>
                <a:lnTo>
                  <a:pt x="901479" y="1222057"/>
                </a:lnTo>
                <a:lnTo>
                  <a:pt x="0" y="1222057"/>
                </a:lnTo>
                <a:lnTo>
                  <a:pt x="0" y="0"/>
                </a:lnTo>
                <a:close/>
              </a:path>
            </a:pathLst>
          </a:custGeom>
          <a:blipFill>
            <a:blip r:embed="rId12"/>
            <a:stretch>
              <a:fillRect l="-609129" b="-114349"/>
            </a:stretch>
          </a:blipFill>
        </p:spPr>
        <p:txBody>
          <a:bodyPr/>
          <a:lstStyle/>
          <a:p>
            <a:endParaRPr lang="en-US"/>
          </a:p>
        </p:txBody>
      </p:sp>
      <p:grpSp>
        <p:nvGrpSpPr>
          <p:cNvPr id="34" name="Group 34">
            <a:extLst>
              <a:ext uri="{C183D7F6-B498-43B3-948B-1728B52AA6E4}">
                <adec:decorative xmlns:adec="http://schemas.microsoft.com/office/drawing/2017/decorative" val="1"/>
              </a:ext>
            </a:extLst>
          </p:cNvPr>
          <p:cNvGrpSpPr/>
          <p:nvPr/>
        </p:nvGrpSpPr>
        <p:grpSpPr>
          <a:xfrm>
            <a:off x="2320101" y="3754795"/>
            <a:ext cx="3465084" cy="1222057"/>
            <a:chOff x="0" y="0"/>
            <a:chExt cx="1139204" cy="401772"/>
          </a:xfrm>
        </p:grpSpPr>
        <p:sp>
          <p:nvSpPr>
            <p:cNvPr id="35" name="Freeform 35">
              <a:extLst>
                <a:ext uri="{C183D7F6-B498-43B3-948B-1728B52AA6E4}">
                  <adec:decorative xmlns:adec="http://schemas.microsoft.com/office/drawing/2017/decorative" val="1"/>
                </a:ext>
              </a:extLst>
            </p:cNvPr>
            <p:cNvSpPr/>
            <p:nvPr/>
          </p:nvSpPr>
          <p:spPr>
            <a:xfrm>
              <a:off x="0" y="0"/>
              <a:ext cx="1139204" cy="401772"/>
            </a:xfrm>
            <a:custGeom>
              <a:avLst/>
              <a:gdLst/>
              <a:ahLst/>
              <a:cxnLst/>
              <a:rect l="l" t="t" r="r" b="b"/>
              <a:pathLst>
                <a:path w="1139204" h="401772">
                  <a:moveTo>
                    <a:pt x="0" y="0"/>
                  </a:moveTo>
                  <a:lnTo>
                    <a:pt x="1139204" y="0"/>
                  </a:lnTo>
                  <a:lnTo>
                    <a:pt x="1139204" y="401772"/>
                  </a:lnTo>
                  <a:lnTo>
                    <a:pt x="0" y="401772"/>
                  </a:lnTo>
                  <a:close/>
                </a:path>
              </a:pathLst>
            </a:custGeom>
            <a:solidFill>
              <a:srgbClr val="000000">
                <a:alpha val="14902"/>
              </a:srgbClr>
            </a:solidFill>
          </p:spPr>
          <p:txBody>
            <a:bodyPr/>
            <a:lstStyle/>
            <a:p>
              <a:endParaRPr lang="en-US"/>
            </a:p>
          </p:txBody>
        </p:sp>
        <p:sp>
          <p:nvSpPr>
            <p:cNvPr id="36" name="TextBox 36"/>
            <p:cNvSpPr txBox="1"/>
            <p:nvPr/>
          </p:nvSpPr>
          <p:spPr>
            <a:xfrm>
              <a:off x="0" y="-28575"/>
              <a:ext cx="1139204" cy="430347"/>
            </a:xfrm>
            <a:prstGeom prst="rect">
              <a:avLst/>
            </a:prstGeom>
          </p:spPr>
          <p:txBody>
            <a:bodyPr lIns="40696" tIns="40696" rIns="40696" bIns="40696" rtlCol="0" anchor="ctr"/>
            <a:lstStyle/>
            <a:p>
              <a:pPr algn="ctr">
                <a:lnSpc>
                  <a:spcPts val="1959"/>
                </a:lnSpc>
              </a:pPr>
              <a:endParaRPr/>
            </a:p>
          </p:txBody>
        </p:sp>
      </p:grpSp>
      <p:sp>
        <p:nvSpPr>
          <p:cNvPr id="37" name="Freeform 37">
            <a:extLst>
              <a:ext uri="{C183D7F6-B498-43B3-948B-1728B52AA6E4}">
                <adec:decorative xmlns:adec="http://schemas.microsoft.com/office/drawing/2017/decorative" val="1"/>
              </a:ext>
            </a:extLst>
          </p:cNvPr>
          <p:cNvSpPr/>
          <p:nvPr/>
        </p:nvSpPr>
        <p:spPr>
          <a:xfrm>
            <a:off x="5219447" y="3876400"/>
            <a:ext cx="479013" cy="361704"/>
          </a:xfrm>
          <a:custGeom>
            <a:avLst/>
            <a:gdLst/>
            <a:ahLst/>
            <a:cxnLst/>
            <a:rect l="l" t="t" r="r" b="b"/>
            <a:pathLst>
              <a:path w="479013" h="361704">
                <a:moveTo>
                  <a:pt x="0" y="0"/>
                </a:moveTo>
                <a:lnTo>
                  <a:pt x="479013" y="0"/>
                </a:lnTo>
                <a:lnTo>
                  <a:pt x="479013" y="361704"/>
                </a:lnTo>
                <a:lnTo>
                  <a:pt x="0" y="361704"/>
                </a:lnTo>
                <a:lnTo>
                  <a:pt x="0" y="0"/>
                </a:lnTo>
                <a:close/>
              </a:path>
            </a:pathLst>
          </a:custGeom>
          <a:blipFill>
            <a:blip r:embed="rId12"/>
            <a:stretch>
              <a:fillRect l="-1212828" t="-32679" r="-21717" b="-591524"/>
            </a:stretch>
          </a:blipFill>
        </p:spPr>
        <p:txBody>
          <a:bodyPr/>
          <a:lstStyle/>
          <a:p>
            <a:endParaRPr lang="en-US"/>
          </a:p>
        </p:txBody>
      </p:sp>
      <p:sp>
        <p:nvSpPr>
          <p:cNvPr id="19" name="AutoShape 19">
            <a:extLst>
              <a:ext uri="{C183D7F6-B498-43B3-948B-1728B52AA6E4}">
                <adec:decorative xmlns:adec="http://schemas.microsoft.com/office/drawing/2017/decorative" val="1"/>
              </a:ext>
            </a:extLst>
          </p:cNvPr>
          <p:cNvSpPr/>
          <p:nvPr/>
        </p:nvSpPr>
        <p:spPr>
          <a:xfrm flipV="1">
            <a:off x="8234823" y="2311322"/>
            <a:ext cx="2035721" cy="3592804"/>
          </a:xfrm>
          <a:prstGeom prst="arc">
            <a:avLst>
              <a:gd name="adj1" fmla="val 15991703"/>
              <a:gd name="adj2" fmla="val 0"/>
            </a:avLst>
          </a:prstGeom>
          <a:ln w="38100" cap="flat">
            <a:solidFill>
              <a:srgbClr val="0DAC41"/>
            </a:solidFill>
            <a:prstDash val="solid"/>
            <a:headEnd type="none" w="sm" len="sm"/>
            <a:tailEnd type="none" w="sm" len="sm"/>
          </a:ln>
        </p:spPr>
        <p:txBody>
          <a:bodyPr/>
          <a:lstStyle/>
          <a:p>
            <a:endParaRPr lang="en-US"/>
          </a:p>
        </p:txBody>
      </p:sp>
      <p:sp>
        <p:nvSpPr>
          <p:cNvPr id="20" name="AutoShape 20">
            <a:extLst>
              <a:ext uri="{C183D7F6-B498-43B3-948B-1728B52AA6E4}">
                <adec:decorative xmlns:adec="http://schemas.microsoft.com/office/drawing/2017/decorative" val="1"/>
              </a:ext>
            </a:extLst>
          </p:cNvPr>
          <p:cNvSpPr/>
          <p:nvPr/>
        </p:nvSpPr>
        <p:spPr>
          <a:xfrm>
            <a:off x="8032521" y="5906610"/>
            <a:ext cx="2302278" cy="2894111"/>
          </a:xfrm>
          <a:prstGeom prst="arc">
            <a:avLst/>
          </a:prstGeom>
          <a:ln w="38100" cap="flat">
            <a:solidFill>
              <a:srgbClr val="0DAC41"/>
            </a:solidFill>
            <a:prstDash val="solid"/>
            <a:headEnd type="none" w="sm" len="sm"/>
            <a:tailEnd type="none" w="sm" len="sm"/>
          </a:ln>
        </p:spPr>
        <p:txBody>
          <a:bodyPr/>
          <a:lstStyle/>
          <a:p>
            <a:endParaRPr lang="en-US"/>
          </a:p>
        </p:txBody>
      </p:sp>
      <p:sp>
        <p:nvSpPr>
          <p:cNvPr id="38" name="Freeform 38">
            <a:extLst>
              <a:ext uri="{C183D7F6-B498-43B3-948B-1728B52AA6E4}">
                <adec:decorative xmlns:adec="http://schemas.microsoft.com/office/drawing/2017/decorative" val="1"/>
              </a:ext>
            </a:extLst>
          </p:cNvPr>
          <p:cNvSpPr/>
          <p:nvPr/>
        </p:nvSpPr>
        <p:spPr>
          <a:xfrm>
            <a:off x="5324180" y="4114102"/>
            <a:ext cx="264857" cy="342756"/>
          </a:xfrm>
          <a:custGeom>
            <a:avLst/>
            <a:gdLst/>
            <a:ahLst/>
            <a:cxnLst/>
            <a:rect l="l" t="t" r="r" b="b"/>
            <a:pathLst>
              <a:path w="264857" h="342756">
                <a:moveTo>
                  <a:pt x="0" y="0"/>
                </a:moveTo>
                <a:lnTo>
                  <a:pt x="264857" y="0"/>
                </a:lnTo>
                <a:lnTo>
                  <a:pt x="264857" y="342756"/>
                </a:lnTo>
                <a:lnTo>
                  <a:pt x="0" y="342756"/>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txBody>
          <a:bodyPr/>
          <a:lstStyle/>
          <a:p>
            <a:endParaRPr lang="en-US"/>
          </a:p>
        </p:txBody>
      </p:sp>
      <p:grpSp>
        <p:nvGrpSpPr>
          <p:cNvPr id="66" name="Group 66">
            <a:extLst>
              <a:ext uri="{C183D7F6-B498-43B3-948B-1728B52AA6E4}">
                <adec:decorative xmlns:adec="http://schemas.microsoft.com/office/drawing/2017/decorative" val="1"/>
              </a:ext>
            </a:extLst>
          </p:cNvPr>
          <p:cNvGrpSpPr/>
          <p:nvPr/>
        </p:nvGrpSpPr>
        <p:grpSpPr>
          <a:xfrm>
            <a:off x="13893570" y="4297139"/>
            <a:ext cx="2784874" cy="3179190"/>
            <a:chOff x="0" y="0"/>
            <a:chExt cx="861086" cy="983009"/>
          </a:xfrm>
        </p:grpSpPr>
        <p:sp>
          <p:nvSpPr>
            <p:cNvPr id="67" name="Freeform 67"/>
            <p:cNvSpPr/>
            <p:nvPr/>
          </p:nvSpPr>
          <p:spPr>
            <a:xfrm>
              <a:off x="0" y="0"/>
              <a:ext cx="861086" cy="983009"/>
            </a:xfrm>
            <a:custGeom>
              <a:avLst/>
              <a:gdLst/>
              <a:ahLst/>
              <a:cxnLst/>
              <a:rect l="l" t="t" r="r" b="b"/>
              <a:pathLst>
                <a:path w="861086" h="983009">
                  <a:moveTo>
                    <a:pt x="0" y="0"/>
                  </a:moveTo>
                  <a:lnTo>
                    <a:pt x="861086" y="0"/>
                  </a:lnTo>
                  <a:lnTo>
                    <a:pt x="861086" y="983009"/>
                  </a:lnTo>
                  <a:lnTo>
                    <a:pt x="0" y="983009"/>
                  </a:lnTo>
                  <a:close/>
                </a:path>
              </a:pathLst>
            </a:custGeom>
            <a:solidFill>
              <a:srgbClr val="FFFFFF"/>
            </a:solidFill>
            <a:ln w="38100" cap="sq">
              <a:solidFill>
                <a:srgbClr val="0054BC"/>
              </a:solidFill>
              <a:prstDash val="solid"/>
              <a:miter/>
            </a:ln>
          </p:spPr>
          <p:txBody>
            <a:bodyPr/>
            <a:lstStyle/>
            <a:p>
              <a:endParaRPr lang="en-US"/>
            </a:p>
          </p:txBody>
        </p:sp>
        <p:sp>
          <p:nvSpPr>
            <p:cNvPr id="68" name="TextBox 68"/>
            <p:cNvSpPr txBox="1"/>
            <p:nvPr/>
          </p:nvSpPr>
          <p:spPr>
            <a:xfrm>
              <a:off x="0" y="-28575"/>
              <a:ext cx="861086" cy="1011584"/>
            </a:xfrm>
            <a:prstGeom prst="rect">
              <a:avLst/>
            </a:prstGeom>
          </p:spPr>
          <p:txBody>
            <a:bodyPr lIns="43271" tIns="43271" rIns="43271" bIns="43271" rtlCol="0" anchor="ctr"/>
            <a:lstStyle/>
            <a:p>
              <a:pPr algn="just">
                <a:lnSpc>
                  <a:spcPts val="2799"/>
                </a:lnSpc>
              </a:pPr>
              <a:endParaRPr/>
            </a:p>
          </p:txBody>
        </p:sp>
      </p:grpSp>
      <p:sp>
        <p:nvSpPr>
          <p:cNvPr id="69" name="TextBox 69"/>
          <p:cNvSpPr txBox="1"/>
          <p:nvPr/>
        </p:nvSpPr>
        <p:spPr>
          <a:xfrm>
            <a:off x="14031981" y="4550701"/>
            <a:ext cx="2546660" cy="2750344"/>
          </a:xfrm>
          <a:prstGeom prst="rect">
            <a:avLst/>
          </a:prstGeom>
        </p:spPr>
        <p:txBody>
          <a:bodyPr lIns="0" tIns="0" rIns="0" bIns="0" rtlCol="0" anchor="t">
            <a:spAutoFit/>
          </a:bodyPr>
          <a:lstStyle/>
          <a:p>
            <a:pPr algn="l">
              <a:lnSpc>
                <a:spcPts val="2400"/>
              </a:lnSpc>
            </a:pPr>
            <a:r>
              <a:rPr lang="en-US" sz="2000" b="1" dirty="0">
                <a:solidFill>
                  <a:srgbClr val="0E387C"/>
                </a:solidFill>
                <a:latin typeface="Inter Bold"/>
                <a:ea typeface="Inter Bold"/>
                <a:cs typeface="Inter Bold"/>
                <a:sym typeface="Inter Bold"/>
              </a:rPr>
              <a:t>Don’t Panic!</a:t>
            </a:r>
          </a:p>
          <a:p>
            <a:pPr algn="l">
              <a:lnSpc>
                <a:spcPts val="2400"/>
              </a:lnSpc>
            </a:pPr>
            <a:r>
              <a:rPr lang="en-US" sz="2000" spc="-26" dirty="0">
                <a:solidFill>
                  <a:srgbClr val="000000"/>
                </a:solidFill>
                <a:latin typeface="Inter"/>
                <a:ea typeface="Inter"/>
                <a:cs typeface="Inter"/>
                <a:sym typeface="Inter"/>
              </a:rPr>
              <a:t>Sometimes your exception report will have hundreds of items but many of them will be repeats and informational. These are not all action items!</a:t>
            </a:r>
          </a:p>
        </p:txBody>
      </p:sp>
      <p:grpSp>
        <p:nvGrpSpPr>
          <p:cNvPr id="70" name="Group 70">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71" name="Freeform 71">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US"/>
            </a:p>
          </p:txBody>
        </p:sp>
        <p:sp>
          <p:nvSpPr>
            <p:cNvPr id="72" name="Freeform 72">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US"/>
            </a:p>
          </p:txBody>
        </p:sp>
        <p:sp>
          <p:nvSpPr>
            <p:cNvPr id="73" name="TextBox 73"/>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25" action="ppaction://hlinksldjump">
                    <a:extLst>
                      <a:ext uri="{A12FA001-AC4F-418D-AE19-62706E023703}">
                        <ahyp:hlinkClr xmlns:ahyp="http://schemas.microsoft.com/office/drawing/2018/hyperlinkcolor" val="tx"/>
                      </a:ext>
                    </a:extLst>
                  </a:hlinkClick>
                </a:rPr>
                <a:t>Step 1</a:t>
              </a:r>
            </a:p>
          </p:txBody>
        </p:sp>
        <p:sp>
          <p:nvSpPr>
            <p:cNvPr id="74" name="Freeform 74">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US"/>
            </a:p>
          </p:txBody>
        </p:sp>
        <p:sp>
          <p:nvSpPr>
            <p:cNvPr id="75" name="Freeform 75">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US"/>
            </a:p>
          </p:txBody>
        </p:sp>
        <p:sp>
          <p:nvSpPr>
            <p:cNvPr id="76" name="TextBox 76"/>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6" action="ppaction://hlinksldjump"/>
                </a:rPr>
                <a:t>Step 2</a:t>
              </a:r>
            </a:p>
          </p:txBody>
        </p:sp>
        <p:sp>
          <p:nvSpPr>
            <p:cNvPr id="77" name="Freeform 77">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US"/>
            </a:p>
          </p:txBody>
        </p:sp>
        <p:sp>
          <p:nvSpPr>
            <p:cNvPr id="78" name="Freeform 78">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US"/>
            </a:p>
          </p:txBody>
        </p:sp>
        <p:sp>
          <p:nvSpPr>
            <p:cNvPr id="79" name="TextBox 79"/>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7" action="ppaction://hlinksldjump"/>
                </a:rPr>
                <a:t>Step 3</a:t>
              </a:r>
            </a:p>
          </p:txBody>
        </p:sp>
        <p:sp>
          <p:nvSpPr>
            <p:cNvPr id="80" name="Freeform 80">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US"/>
            </a:p>
          </p:txBody>
        </p:sp>
        <p:sp>
          <p:nvSpPr>
            <p:cNvPr id="81" name="Freeform 81">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US"/>
            </a:p>
          </p:txBody>
        </p:sp>
        <p:sp>
          <p:nvSpPr>
            <p:cNvPr id="82" name="TextBox 82"/>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8" action="ppaction://hlinksldjump"/>
                </a:rPr>
                <a:t>Step 4</a:t>
              </a:r>
            </a:p>
          </p:txBody>
        </p:sp>
        <p:sp>
          <p:nvSpPr>
            <p:cNvPr id="83" name="Freeform 83">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US"/>
            </a:p>
          </p:txBody>
        </p:sp>
        <p:sp>
          <p:nvSpPr>
            <p:cNvPr id="84" name="Freeform 84">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US"/>
            </a:p>
          </p:txBody>
        </p:sp>
        <p:sp>
          <p:nvSpPr>
            <p:cNvPr id="85" name="TextBox 85"/>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9" action="ppaction://hlinksldjump"/>
                </a:rPr>
                <a:t>Step 5</a:t>
              </a:r>
            </a:p>
          </p:txBody>
        </p:sp>
      </p:grpSp>
      <p:cxnSp>
        <p:nvCxnSpPr>
          <p:cNvPr id="87" name="Connector: Elbow 86">
            <a:extLst>
              <a:ext uri="{FF2B5EF4-FFF2-40B4-BE49-F238E27FC236}">
                <a16:creationId xmlns:a16="http://schemas.microsoft.com/office/drawing/2014/main" id="{89111EA4-6C7F-D99E-D714-3C9FD98EB5E8}"/>
              </a:ext>
              <a:ext uri="{C183D7F6-B498-43B3-948B-1728B52AA6E4}">
                <adec:decorative xmlns:adec="http://schemas.microsoft.com/office/drawing/2017/decorative" val="1"/>
              </a:ext>
            </a:extLst>
          </p:cNvPr>
          <p:cNvCxnSpPr>
            <a:cxnSpLocks/>
          </p:cNvCxnSpPr>
          <p:nvPr/>
        </p:nvCxnSpPr>
        <p:spPr>
          <a:xfrm flipV="1">
            <a:off x="1386165" y="3211660"/>
            <a:ext cx="6749139" cy="5970440"/>
          </a:xfrm>
          <a:prstGeom prst="bentConnector3">
            <a:avLst>
              <a:gd name="adj1" fmla="val 96350"/>
            </a:avLst>
          </a:prstGeom>
        </p:spPr>
        <p:style>
          <a:lnRef idx="1">
            <a:schemeClr val="dk1"/>
          </a:lnRef>
          <a:fillRef idx="0">
            <a:schemeClr val="dk1"/>
          </a:fillRef>
          <a:effectRef idx="0">
            <a:schemeClr val="dk1"/>
          </a:effectRef>
          <a:fontRef idx="minor">
            <a:schemeClr val="tx1"/>
          </a:fontRef>
        </p:style>
      </p:cxnSp>
      <p:sp>
        <p:nvSpPr>
          <p:cNvPr id="27" name="Freeform 27">
            <a:extLst>
              <a:ext uri="{C183D7F6-B498-43B3-948B-1728B52AA6E4}">
                <adec:decorative xmlns:adec="http://schemas.microsoft.com/office/drawing/2017/decorative" val="1"/>
              </a:ext>
            </a:extLst>
          </p:cNvPr>
          <p:cNvSpPr/>
          <p:nvPr/>
        </p:nvSpPr>
        <p:spPr>
          <a:xfrm>
            <a:off x="1073943" y="8591550"/>
            <a:ext cx="666750" cy="666750"/>
          </a:xfrm>
          <a:custGeom>
            <a:avLst/>
            <a:gdLst/>
            <a:ahLst/>
            <a:cxnLst/>
            <a:rect l="l" t="t" r="r" b="b"/>
            <a:pathLst>
              <a:path w="666750" h="666750">
                <a:moveTo>
                  <a:pt x="0" y="0"/>
                </a:moveTo>
                <a:lnTo>
                  <a:pt x="666750" y="0"/>
                </a:lnTo>
                <a:lnTo>
                  <a:pt x="666750" y="666750"/>
                </a:lnTo>
                <a:lnTo>
                  <a:pt x="0" y="666750"/>
                </a:lnTo>
                <a:lnTo>
                  <a:pt x="0" y="0"/>
                </a:lnTo>
                <a:close/>
              </a:path>
            </a:pathLst>
          </a:custGeom>
          <a:blipFill>
            <a:blip r:embed="rId30">
              <a:extLst>
                <a:ext uri="{96DAC541-7B7A-43D3-8B79-37D633B846F1}">
                  <asvg:svgBlip xmlns:asvg="http://schemas.microsoft.com/office/drawing/2016/SVG/main" r:embed="rId31"/>
                </a:ext>
              </a:extLst>
            </a:blip>
            <a:stretch>
              <a:fillRect/>
            </a:stretch>
          </a:blipFill>
        </p:spPr>
        <p:txBody>
          <a:bodyPr/>
          <a:lstStyle/>
          <a:p>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sp>
        <p:nvSpPr>
          <p:cNvPr id="4" name="TextBox 4"/>
          <p:cNvSpPr txBox="1">
            <a:spLocks noGrp="1"/>
          </p:cNvSpPr>
          <p:nvPr>
            <p:ph type="title" idx="4294967295"/>
          </p:nvPr>
        </p:nvSpPr>
        <p:spPr>
          <a:xfrm>
            <a:off x="946824" y="650896"/>
            <a:ext cx="12986531"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Strategies for Resolving the Exception Report</a:t>
            </a:r>
          </a:p>
        </p:txBody>
      </p:sp>
      <p:sp>
        <p:nvSpPr>
          <p:cNvPr id="5" name="TextBox 5"/>
          <p:cNvSpPr txBox="1"/>
          <p:nvPr/>
        </p:nvSpPr>
        <p:spPr>
          <a:xfrm>
            <a:off x="946824" y="1422243"/>
            <a:ext cx="14141816" cy="1071499"/>
          </a:xfrm>
          <a:prstGeom prst="rect">
            <a:avLst/>
          </a:prstGeom>
        </p:spPr>
        <p:txBody>
          <a:bodyPr lIns="0" tIns="0" rIns="0" bIns="0" rtlCol="0" anchor="t">
            <a:spAutoFit/>
          </a:bodyPr>
          <a:lstStyle/>
          <a:p>
            <a:pPr algn="l">
              <a:lnSpc>
                <a:spcPts val="2887"/>
              </a:lnSpc>
            </a:pPr>
            <a:r>
              <a:rPr lang="en-US" sz="1999" spc="-25">
                <a:solidFill>
                  <a:srgbClr val="FFFFFF"/>
                </a:solidFill>
                <a:latin typeface="Inter"/>
                <a:ea typeface="Inter"/>
                <a:cs typeface="Inter"/>
                <a:sym typeface="Inter"/>
              </a:rPr>
              <a:t>After looking through your exception report you may find the amount of information is a little overwhelming or you don’t have a clear sense of how to manage it. Try one of these strategies to keep from getting too bogged down in the details at this stage.</a:t>
            </a:r>
          </a:p>
        </p:txBody>
      </p:sp>
      <p:graphicFrame>
        <p:nvGraphicFramePr>
          <p:cNvPr id="3" name="Table 3"/>
          <p:cNvGraphicFramePr>
            <a:graphicFrameLocks noGrp="1"/>
          </p:cNvGraphicFramePr>
          <p:nvPr>
            <p:extLst>
              <p:ext uri="{D42A27DB-BD31-4B8C-83A1-F6EECF244321}">
                <p14:modId xmlns:p14="http://schemas.microsoft.com/office/powerpoint/2010/main" val="1842376454"/>
              </p:ext>
            </p:extLst>
          </p:nvPr>
        </p:nvGraphicFramePr>
        <p:xfrm>
          <a:off x="1028700" y="2693432"/>
          <a:ext cx="11388663" cy="6810034"/>
        </p:xfrm>
        <a:graphic>
          <a:graphicData uri="http://schemas.openxmlformats.org/drawingml/2006/table">
            <a:tbl>
              <a:tblPr firstRow="1"/>
              <a:tblGrid>
                <a:gridCol w="2268570">
                  <a:extLst>
                    <a:ext uri="{9D8B030D-6E8A-4147-A177-3AD203B41FA5}">
                      <a16:colId xmlns:a16="http://schemas.microsoft.com/office/drawing/2014/main" val="20000"/>
                    </a:ext>
                  </a:extLst>
                </a:gridCol>
                <a:gridCol w="9120093">
                  <a:extLst>
                    <a:ext uri="{9D8B030D-6E8A-4147-A177-3AD203B41FA5}">
                      <a16:colId xmlns:a16="http://schemas.microsoft.com/office/drawing/2014/main" val="20001"/>
                    </a:ext>
                  </a:extLst>
                </a:gridCol>
              </a:tblGrid>
              <a:tr h="927829">
                <a:tc>
                  <a:txBody>
                    <a:bodyPr/>
                    <a:lstStyle/>
                    <a:p>
                      <a:pPr algn="ctr">
                        <a:lnSpc>
                          <a:spcPts val="3359"/>
                        </a:lnSpc>
                        <a:defRPr/>
                      </a:pPr>
                      <a:r>
                        <a:rPr lang="en-US" sz="2399" b="1">
                          <a:solidFill>
                            <a:srgbClr val="FFFFFF"/>
                          </a:solidFill>
                          <a:latin typeface="Inter Bold"/>
                          <a:ea typeface="Inter Bold"/>
                          <a:cs typeface="Inter Bold"/>
                          <a:sym typeface="Inter Bold"/>
                        </a:rPr>
                        <a:t>Strategy</a:t>
                      </a:r>
                      <a:endParaRPr lang="en-US" sz="1100"/>
                    </a:p>
                  </a:txBody>
                  <a:tcPr marL="190500" marR="190500" marT="190500" marB="190500" anchor="ctr">
                    <a:lnL w="38100" cap="flat" cmpd="sng" algn="ctr">
                      <a:solidFill>
                        <a:schemeClr val="bg1"/>
                      </a:solidFill>
                      <a:prstDash val="solid"/>
                      <a:round/>
                      <a:headEnd type="none" w="med" len="med"/>
                      <a:tailEnd type="none" w="med" len="med"/>
                    </a:lnL>
                    <a:lnR w="9525" cap="flat" cmpd="sng" algn="ctr">
                      <a:solidFill>
                        <a:srgbClr val="0E387C"/>
                      </a:solidFill>
                      <a:prstDash val="solid"/>
                      <a:round/>
                      <a:headEnd type="none" w="med" len="med"/>
                      <a:tailEnd type="none" w="med" len="med"/>
                    </a:lnR>
                    <a:lnT w="38100" cap="flat" cmpd="sng" algn="ctr">
                      <a:solidFill>
                        <a:schemeClr val="bg1"/>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0054BC"/>
                    </a:solidFill>
                  </a:tcPr>
                </a:tc>
                <a:tc>
                  <a:txBody>
                    <a:bodyPr/>
                    <a:lstStyle/>
                    <a:p>
                      <a:pPr algn="ctr">
                        <a:lnSpc>
                          <a:spcPts val="3359"/>
                        </a:lnSpc>
                        <a:defRPr/>
                      </a:pPr>
                      <a:r>
                        <a:rPr lang="en-US" sz="2399" b="1" dirty="0">
                          <a:solidFill>
                            <a:srgbClr val="FFFFFF"/>
                          </a:solidFill>
                          <a:latin typeface="Inter Bold"/>
                          <a:ea typeface="Inter Bold"/>
                          <a:cs typeface="Inter Bold"/>
                          <a:sym typeface="Inter Bold"/>
                        </a:rPr>
                        <a:t>How to</a:t>
                      </a:r>
                      <a:endParaRPr lang="en-US" sz="1100" dirty="0"/>
                    </a:p>
                  </a:txBody>
                  <a:tcPr marL="190500" marR="190500" marT="190500" marB="190500" anchor="ctr">
                    <a:lnL w="9525" cap="flat" cmpd="sng" algn="ctr">
                      <a:solidFill>
                        <a:srgbClr val="0E387C"/>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0054BC"/>
                    </a:solidFill>
                  </a:tcPr>
                </a:tc>
                <a:extLst>
                  <a:ext uri="{0D108BD9-81ED-4DB2-BD59-A6C34878D82A}">
                    <a16:rowId xmlns:a16="http://schemas.microsoft.com/office/drawing/2014/main" val="10000"/>
                  </a:ext>
                </a:extLst>
              </a:tr>
              <a:tr h="2971228">
                <a:tc>
                  <a:txBody>
                    <a:bodyPr/>
                    <a:lstStyle/>
                    <a:p>
                      <a:pPr algn="ctr">
                        <a:lnSpc>
                          <a:spcPts val="3079"/>
                        </a:lnSpc>
                        <a:defRPr/>
                      </a:pPr>
                      <a:r>
                        <a:rPr lang="en-US" sz="2199" b="1">
                          <a:solidFill>
                            <a:srgbClr val="0054BC"/>
                          </a:solidFill>
                          <a:latin typeface="Inter Bold"/>
                          <a:ea typeface="Inter Bold"/>
                          <a:cs typeface="Inter Bold"/>
                          <a:sym typeface="Inter Bold"/>
                        </a:rPr>
                        <a:t>Read then revisit</a:t>
                      </a:r>
                      <a:endParaRPr lang="en-US" sz="1100"/>
                    </a:p>
                  </a:txBody>
                  <a:tcPr marL="190500" marR="190500" marT="190500" marB="190500" anchor="ctr">
                    <a:lnL w="38100" cap="flat" cmpd="sng" algn="ctr">
                      <a:solidFill>
                        <a:schemeClr val="bg1"/>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tc>
                  <a:txBody>
                    <a:bodyPr/>
                    <a:lstStyle/>
                    <a:p>
                      <a:pPr algn="just">
                        <a:lnSpc>
                          <a:spcPts val="2799"/>
                        </a:lnSpc>
                        <a:defRPr/>
                      </a:pPr>
                      <a:r>
                        <a:rPr lang="en-US" sz="1999" spc="-25">
                          <a:solidFill>
                            <a:srgbClr val="000000"/>
                          </a:solidFill>
                          <a:latin typeface="Inter"/>
                          <a:ea typeface="Inter"/>
                          <a:cs typeface="Inter"/>
                          <a:sym typeface="Inter"/>
                        </a:rPr>
                        <a:t>Skim through your exceptions list once. Then wait to read through the list again at the end of the workbook. When you complete all the steps you may find that </a:t>
                      </a:r>
                      <a:r>
                        <a:rPr lang="en-US" sz="1999" b="1" spc="-25">
                          <a:solidFill>
                            <a:srgbClr val="000000"/>
                          </a:solidFill>
                          <a:latin typeface="Inter Bold"/>
                          <a:ea typeface="Inter Bold"/>
                          <a:cs typeface="Inter Bold"/>
                          <a:sym typeface="Inter Bold"/>
                        </a:rPr>
                        <a:t>coming back to this list at the end</a:t>
                      </a:r>
                      <a:r>
                        <a:rPr lang="en-US" sz="1999" spc="-25">
                          <a:solidFill>
                            <a:srgbClr val="000000"/>
                          </a:solidFill>
                          <a:latin typeface="Inter"/>
                          <a:ea typeface="Inter"/>
                          <a:cs typeface="Inter"/>
                          <a:sym typeface="Inter"/>
                        </a:rPr>
                        <a:t> will make a lot more sense. The more comfortable you get with Ultra, the fewer questions you may have at the end.</a:t>
                      </a:r>
                      <a:endParaRPr lang="en-US" sz="1100"/>
                    </a:p>
                  </a:txBody>
                  <a:tcPr marL="190500" marR="190500" marT="190500" marB="190500" anchor="ctr">
                    <a:lnL w="9525" cap="flat" cmpd="sng" algn="ctr">
                      <a:solidFill>
                        <a:srgbClr val="0E387C"/>
                      </a:solidFill>
                      <a:prstDash val="solid"/>
                      <a:round/>
                      <a:headEnd type="none" w="med" len="med"/>
                      <a:tailEnd type="none" w="med" len="med"/>
                    </a:lnL>
                    <a:lnR w="38100" cap="flat" cmpd="sng" algn="ctr">
                      <a:solidFill>
                        <a:schemeClr val="bg1"/>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910977">
                <a:tc>
                  <a:txBody>
                    <a:bodyPr/>
                    <a:lstStyle/>
                    <a:p>
                      <a:pPr algn="ctr">
                        <a:lnSpc>
                          <a:spcPts val="3079"/>
                        </a:lnSpc>
                        <a:defRPr/>
                      </a:pPr>
                      <a:r>
                        <a:rPr lang="en-US" sz="2199" b="1">
                          <a:solidFill>
                            <a:srgbClr val="0054BC"/>
                          </a:solidFill>
                          <a:latin typeface="Inter Bold"/>
                          <a:ea typeface="Inter Bold"/>
                          <a:cs typeface="Inter Bold"/>
                          <a:sym typeface="Inter Bold"/>
                        </a:rPr>
                        <a:t>Find your top 5-10 concerns</a:t>
                      </a:r>
                      <a:endParaRPr lang="en-US" sz="1100"/>
                    </a:p>
                  </a:txBody>
                  <a:tcPr marL="190500" marR="190500" marT="190500" marB="190500" anchor="ctr">
                    <a:lnL w="38100" cap="flat" cmpd="sng" algn="ctr">
                      <a:solidFill>
                        <a:schemeClr val="bg1"/>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FFFFFF"/>
                    </a:solidFill>
                  </a:tcPr>
                </a:tc>
                <a:tc>
                  <a:txBody>
                    <a:bodyPr/>
                    <a:lstStyle/>
                    <a:p>
                      <a:pPr algn="just">
                        <a:lnSpc>
                          <a:spcPts val="2799"/>
                        </a:lnSpc>
                        <a:defRPr/>
                      </a:pPr>
                      <a:r>
                        <a:rPr lang="en-US" sz="1999" b="1" spc="-25" dirty="0">
                          <a:solidFill>
                            <a:srgbClr val="000000"/>
                          </a:solidFill>
                          <a:latin typeface="Inter Bold"/>
                          <a:ea typeface="Inter Bold"/>
                          <a:cs typeface="Inter Bold"/>
                          <a:sym typeface="Inter Bold"/>
                        </a:rPr>
                        <a:t>Write down specific items or categories </a:t>
                      </a:r>
                      <a:r>
                        <a:rPr lang="en-US" sz="1999" spc="-25" dirty="0">
                          <a:solidFill>
                            <a:srgbClr val="000000"/>
                          </a:solidFill>
                          <a:latin typeface="Inter"/>
                          <a:ea typeface="Inter"/>
                          <a:cs typeface="Inter"/>
                          <a:sym typeface="Inter"/>
                        </a:rPr>
                        <a:t>from your conversion list that you  know will need to be addressed. Keep this list handy and check off items as you get them completed by following the workbook. Anything we don’t touch on, you can clean up at the end once you have had a chance to </a:t>
                      </a:r>
                      <a:r>
                        <a:rPr lang="en-US" sz="1999" b="1" spc="-25" dirty="0">
                          <a:solidFill>
                            <a:srgbClr val="000000"/>
                          </a:solidFill>
                          <a:latin typeface="Inter Bold"/>
                          <a:ea typeface="Inter Bold"/>
                          <a:cs typeface="Inter Bold"/>
                          <a:sym typeface="Inter Bold"/>
                        </a:rPr>
                        <a:t>explore Ultra in more detail. </a:t>
                      </a:r>
                      <a:endParaRPr lang="en-US" sz="1100" dirty="0"/>
                    </a:p>
                  </a:txBody>
                  <a:tcPr marL="190500" marR="190500" marT="190500" marB="190500" anchor="ctr">
                    <a:lnL w="9525" cap="flat" cmpd="sng" algn="ctr">
                      <a:solidFill>
                        <a:srgbClr val="0E387C"/>
                      </a:solidFill>
                      <a:prstDash val="solid"/>
                      <a:round/>
                      <a:headEnd type="none" w="med" len="med"/>
                      <a:tailEnd type="none" w="med" len="med"/>
                    </a:lnL>
                    <a:lnR w="38100" cap="flat" cmpd="sng" algn="ctr">
                      <a:solidFill>
                        <a:schemeClr val="bg1"/>
                      </a:solidFill>
                      <a:prstDash val="solid"/>
                      <a:round/>
                      <a:headEnd type="none" w="med" len="med"/>
                      <a:tailEnd type="none" w="med" len="med"/>
                    </a:lnR>
                    <a:lnT w="9525" cap="flat" cmpd="sng" algn="ctr">
                      <a:solidFill>
                        <a:srgbClr val="0E387C"/>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bl>
          </a:graphicData>
        </a:graphic>
      </p:graphicFrame>
      <p:grpSp>
        <p:nvGrpSpPr>
          <p:cNvPr id="6" name="Group 6">
            <a:extLst>
              <a:ext uri="{C183D7F6-B498-43B3-948B-1728B52AA6E4}">
                <adec:decorative xmlns:adec="http://schemas.microsoft.com/office/drawing/2017/decorative" val="1"/>
              </a:ext>
            </a:extLst>
          </p:cNvPr>
          <p:cNvGrpSpPr/>
          <p:nvPr/>
        </p:nvGrpSpPr>
        <p:grpSpPr>
          <a:xfrm>
            <a:off x="13231196" y="3323330"/>
            <a:ext cx="4028104" cy="5550241"/>
            <a:chOff x="0" y="0"/>
            <a:chExt cx="1101297" cy="1517454"/>
          </a:xfrm>
        </p:grpSpPr>
        <p:sp>
          <p:nvSpPr>
            <p:cNvPr id="7" name="Freeform 7">
              <a:extLst>
                <a:ext uri="{C183D7F6-B498-43B3-948B-1728B52AA6E4}">
                  <adec:decorative xmlns:adec="http://schemas.microsoft.com/office/drawing/2017/decorative" val="1"/>
                </a:ext>
              </a:extLst>
            </p:cNvPr>
            <p:cNvSpPr/>
            <p:nvPr/>
          </p:nvSpPr>
          <p:spPr>
            <a:xfrm>
              <a:off x="0" y="0"/>
              <a:ext cx="1101297" cy="1517454"/>
            </a:xfrm>
            <a:custGeom>
              <a:avLst/>
              <a:gdLst/>
              <a:ahLst/>
              <a:cxnLst/>
              <a:rect l="l" t="t" r="r" b="b"/>
              <a:pathLst>
                <a:path w="1101297" h="1517454">
                  <a:moveTo>
                    <a:pt x="65347" y="0"/>
                  </a:moveTo>
                  <a:lnTo>
                    <a:pt x="1035949" y="0"/>
                  </a:lnTo>
                  <a:cubicBezTo>
                    <a:pt x="1053281" y="0"/>
                    <a:pt x="1069902" y="6885"/>
                    <a:pt x="1082157" y="19140"/>
                  </a:cubicBezTo>
                  <a:cubicBezTo>
                    <a:pt x="1094412" y="31395"/>
                    <a:pt x="1101297" y="48016"/>
                    <a:pt x="1101297" y="65347"/>
                  </a:cubicBezTo>
                  <a:lnTo>
                    <a:pt x="1101297" y="1452106"/>
                  </a:lnTo>
                  <a:cubicBezTo>
                    <a:pt x="1101297" y="1469438"/>
                    <a:pt x="1094412" y="1486059"/>
                    <a:pt x="1082157" y="1498314"/>
                  </a:cubicBezTo>
                  <a:cubicBezTo>
                    <a:pt x="1069902" y="1510569"/>
                    <a:pt x="1053281" y="1517454"/>
                    <a:pt x="1035949" y="1517454"/>
                  </a:cubicBezTo>
                  <a:lnTo>
                    <a:pt x="65347" y="1517454"/>
                  </a:lnTo>
                  <a:cubicBezTo>
                    <a:pt x="29257" y="1517454"/>
                    <a:pt x="0" y="1488197"/>
                    <a:pt x="0" y="1452106"/>
                  </a:cubicBezTo>
                  <a:lnTo>
                    <a:pt x="0" y="65347"/>
                  </a:lnTo>
                  <a:cubicBezTo>
                    <a:pt x="0" y="48016"/>
                    <a:pt x="6885" y="31395"/>
                    <a:pt x="19140" y="19140"/>
                  </a:cubicBezTo>
                  <a:cubicBezTo>
                    <a:pt x="31395" y="6885"/>
                    <a:pt x="48016" y="0"/>
                    <a:pt x="65347" y="0"/>
                  </a:cubicBezTo>
                  <a:close/>
                </a:path>
              </a:pathLst>
            </a:custGeom>
            <a:solidFill>
              <a:srgbClr val="F0F0F0"/>
            </a:solidFill>
          </p:spPr>
          <p:txBody>
            <a:bodyPr/>
            <a:lstStyle/>
            <a:p>
              <a:endParaRPr lang="en-US"/>
            </a:p>
          </p:txBody>
        </p:sp>
        <p:sp>
          <p:nvSpPr>
            <p:cNvPr id="8" name="TextBox 8"/>
            <p:cNvSpPr txBox="1"/>
            <p:nvPr/>
          </p:nvSpPr>
          <p:spPr>
            <a:xfrm>
              <a:off x="0" y="-28575"/>
              <a:ext cx="1101297" cy="1546029"/>
            </a:xfrm>
            <a:prstGeom prst="rect">
              <a:avLst/>
            </a:prstGeom>
          </p:spPr>
          <p:txBody>
            <a:bodyPr lIns="50800" tIns="50800" rIns="50800" bIns="50800" rtlCol="0" anchor="ctr"/>
            <a:lstStyle/>
            <a:p>
              <a:pPr algn="ctr">
                <a:lnSpc>
                  <a:spcPts val="1960"/>
                </a:lnSpc>
              </a:pPr>
              <a:endParaRPr/>
            </a:p>
          </p:txBody>
        </p:sp>
      </p:grpSp>
      <p:grpSp>
        <p:nvGrpSpPr>
          <p:cNvPr id="9" name="Group 9">
            <a:extLst>
              <a:ext uri="{C183D7F6-B498-43B3-948B-1728B52AA6E4}">
                <adec:decorative xmlns:adec="http://schemas.microsoft.com/office/drawing/2017/decorative" val="1"/>
              </a:ext>
            </a:extLst>
          </p:cNvPr>
          <p:cNvGrpSpPr/>
          <p:nvPr/>
        </p:nvGrpSpPr>
        <p:grpSpPr>
          <a:xfrm>
            <a:off x="13338073" y="3451397"/>
            <a:ext cx="3814349" cy="5294107"/>
            <a:chOff x="0" y="0"/>
            <a:chExt cx="850268" cy="1180125"/>
          </a:xfrm>
        </p:grpSpPr>
        <p:sp>
          <p:nvSpPr>
            <p:cNvPr id="10" name="Freeform 10">
              <a:extLst>
                <a:ext uri="{C183D7F6-B498-43B3-948B-1728B52AA6E4}">
                  <adec:decorative xmlns:adec="http://schemas.microsoft.com/office/drawing/2017/decorative" val="1"/>
                </a:ext>
              </a:extLst>
            </p:cNvPr>
            <p:cNvSpPr/>
            <p:nvPr/>
          </p:nvSpPr>
          <p:spPr>
            <a:xfrm>
              <a:off x="0" y="0"/>
              <a:ext cx="850268" cy="1180125"/>
            </a:xfrm>
            <a:custGeom>
              <a:avLst/>
              <a:gdLst/>
              <a:ahLst/>
              <a:cxnLst/>
              <a:rect l="l" t="t" r="r" b="b"/>
              <a:pathLst>
                <a:path w="850268" h="1180125">
                  <a:moveTo>
                    <a:pt x="34505" y="0"/>
                  </a:moveTo>
                  <a:lnTo>
                    <a:pt x="815763" y="0"/>
                  </a:lnTo>
                  <a:cubicBezTo>
                    <a:pt x="834820" y="0"/>
                    <a:pt x="850268" y="15448"/>
                    <a:pt x="850268" y="34505"/>
                  </a:cubicBezTo>
                  <a:lnTo>
                    <a:pt x="850268" y="1145621"/>
                  </a:lnTo>
                  <a:cubicBezTo>
                    <a:pt x="850268" y="1164677"/>
                    <a:pt x="834820" y="1180125"/>
                    <a:pt x="815763" y="1180125"/>
                  </a:cubicBezTo>
                  <a:lnTo>
                    <a:pt x="34505" y="1180125"/>
                  </a:lnTo>
                  <a:cubicBezTo>
                    <a:pt x="15448" y="1180125"/>
                    <a:pt x="0" y="1164677"/>
                    <a:pt x="0" y="1145621"/>
                  </a:cubicBezTo>
                  <a:lnTo>
                    <a:pt x="0" y="34505"/>
                  </a:lnTo>
                  <a:cubicBezTo>
                    <a:pt x="0" y="15448"/>
                    <a:pt x="15448" y="0"/>
                    <a:pt x="34505" y="0"/>
                  </a:cubicBezTo>
                  <a:close/>
                </a:path>
              </a:pathLst>
            </a:custGeom>
            <a:solidFill>
              <a:srgbClr val="FFFFFF"/>
            </a:solidFill>
            <a:ln w="28575" cap="sq">
              <a:solidFill>
                <a:srgbClr val="0054BC"/>
              </a:solidFill>
              <a:prstDash val="solid"/>
              <a:miter/>
            </a:ln>
          </p:spPr>
          <p:txBody>
            <a:bodyPr/>
            <a:lstStyle/>
            <a:p>
              <a:endParaRPr lang="en-US"/>
            </a:p>
          </p:txBody>
        </p:sp>
        <p:sp>
          <p:nvSpPr>
            <p:cNvPr id="11" name="TextBox 11"/>
            <p:cNvSpPr txBox="1"/>
            <p:nvPr/>
          </p:nvSpPr>
          <p:spPr>
            <a:xfrm>
              <a:off x="0" y="-28575"/>
              <a:ext cx="850268" cy="1208700"/>
            </a:xfrm>
            <a:prstGeom prst="rect">
              <a:avLst/>
            </a:prstGeom>
          </p:spPr>
          <p:txBody>
            <a:bodyPr lIns="50800" tIns="50800" rIns="50800" bIns="50800" rtlCol="0" anchor="ctr"/>
            <a:lstStyle/>
            <a:p>
              <a:pPr algn="ctr">
                <a:lnSpc>
                  <a:spcPts val="1960"/>
                </a:lnSpc>
              </a:pPr>
              <a:endParaRPr/>
            </a:p>
          </p:txBody>
        </p:sp>
      </p:grpSp>
      <p:sp>
        <p:nvSpPr>
          <p:cNvPr id="12" name="TextBox 12"/>
          <p:cNvSpPr txBox="1"/>
          <p:nvPr/>
        </p:nvSpPr>
        <p:spPr>
          <a:xfrm>
            <a:off x="13437943" y="3723332"/>
            <a:ext cx="3515852" cy="619125"/>
          </a:xfrm>
          <a:prstGeom prst="rect">
            <a:avLst/>
          </a:prstGeom>
        </p:spPr>
        <p:txBody>
          <a:bodyPr lIns="0" tIns="0" rIns="0" bIns="0" rtlCol="0" anchor="t">
            <a:spAutoFit/>
          </a:bodyPr>
          <a:lstStyle/>
          <a:p>
            <a:pPr algn="ctr">
              <a:lnSpc>
                <a:spcPts val="2400"/>
              </a:lnSpc>
            </a:pPr>
            <a:r>
              <a:rPr lang="en-US" sz="2000" b="1" spc="-26">
                <a:solidFill>
                  <a:srgbClr val="0E387C"/>
                </a:solidFill>
                <a:latin typeface="Inter Bold"/>
                <a:ea typeface="Inter Bold"/>
                <a:cs typeface="Inter Bold"/>
                <a:sym typeface="Inter Bold"/>
              </a:rPr>
              <a:t>Links that may help you understand exceptions</a:t>
            </a:r>
          </a:p>
        </p:txBody>
      </p:sp>
      <p:sp>
        <p:nvSpPr>
          <p:cNvPr id="13" name="Freeform 13">
            <a:extLst>
              <a:ext uri="{C183D7F6-B498-43B3-948B-1728B52AA6E4}">
                <adec:decorative xmlns:adec="http://schemas.microsoft.com/office/drawing/2017/decorative" val="1"/>
              </a:ext>
            </a:extLst>
          </p:cNvPr>
          <p:cNvSpPr/>
          <p:nvPr/>
        </p:nvSpPr>
        <p:spPr>
          <a:xfrm>
            <a:off x="13554062" y="4650748"/>
            <a:ext cx="688210" cy="683908"/>
          </a:xfrm>
          <a:custGeom>
            <a:avLst/>
            <a:gdLst/>
            <a:ahLst/>
            <a:cxnLst/>
            <a:rect l="l" t="t" r="r" b="b"/>
            <a:pathLst>
              <a:path w="688210" h="683908">
                <a:moveTo>
                  <a:pt x="0" y="0"/>
                </a:moveTo>
                <a:lnTo>
                  <a:pt x="688210" y="0"/>
                </a:lnTo>
                <a:lnTo>
                  <a:pt x="688210" y="683908"/>
                </a:lnTo>
                <a:lnTo>
                  <a:pt x="0" y="6839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4" name="TextBox 14"/>
          <p:cNvSpPr txBox="1"/>
          <p:nvPr/>
        </p:nvSpPr>
        <p:spPr>
          <a:xfrm>
            <a:off x="14349041" y="4737575"/>
            <a:ext cx="2910259" cy="549910"/>
          </a:xfrm>
          <a:prstGeom prst="rect">
            <a:avLst/>
          </a:prstGeom>
        </p:spPr>
        <p:txBody>
          <a:bodyPr lIns="0" tIns="0" rIns="0" bIns="0" rtlCol="0" anchor="t">
            <a:spAutoFit/>
          </a:bodyPr>
          <a:lstStyle/>
          <a:p>
            <a:pPr algn="l">
              <a:lnSpc>
                <a:spcPts val="2240"/>
              </a:lnSpc>
            </a:pPr>
            <a:r>
              <a:rPr lang="en-US" sz="1600" u="sng" spc="-20">
                <a:solidFill>
                  <a:srgbClr val="000000"/>
                </a:solidFill>
                <a:latin typeface="Inter"/>
                <a:ea typeface="Inter"/>
                <a:cs typeface="Inter"/>
                <a:sym typeface="Inter"/>
                <a:hlinkClick r:id="rId5" tooltip="https://help.blackboard.com/Learn/Instructor/Ultra/Course_Content/Create_Content/Create_Course_Materials/Work_With_Text/Rich_Content_Editor_Conversion"/>
              </a:rPr>
              <a:t>Help with understanding formatting changes</a:t>
            </a:r>
          </a:p>
        </p:txBody>
      </p:sp>
      <p:sp>
        <p:nvSpPr>
          <p:cNvPr id="15" name="Freeform 15">
            <a:extLst>
              <a:ext uri="{C183D7F6-B498-43B3-948B-1728B52AA6E4}">
                <adec:decorative xmlns:adec="http://schemas.microsoft.com/office/drawing/2017/decorative" val="1"/>
              </a:ext>
            </a:extLst>
          </p:cNvPr>
          <p:cNvSpPr/>
          <p:nvPr/>
        </p:nvSpPr>
        <p:spPr>
          <a:xfrm>
            <a:off x="13677836" y="5515631"/>
            <a:ext cx="410345" cy="683908"/>
          </a:xfrm>
          <a:custGeom>
            <a:avLst/>
            <a:gdLst/>
            <a:ahLst/>
            <a:cxnLst/>
            <a:rect l="l" t="t" r="r" b="b"/>
            <a:pathLst>
              <a:path w="410345" h="683908">
                <a:moveTo>
                  <a:pt x="0" y="0"/>
                </a:moveTo>
                <a:lnTo>
                  <a:pt x="410345" y="0"/>
                </a:lnTo>
                <a:lnTo>
                  <a:pt x="410345" y="683909"/>
                </a:lnTo>
                <a:lnTo>
                  <a:pt x="0" y="68390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6" name="TextBox 16"/>
          <p:cNvSpPr txBox="1"/>
          <p:nvPr/>
        </p:nvSpPr>
        <p:spPr>
          <a:xfrm>
            <a:off x="14274334" y="5677880"/>
            <a:ext cx="2679462" cy="273685"/>
          </a:xfrm>
          <a:prstGeom prst="rect">
            <a:avLst/>
          </a:prstGeom>
        </p:spPr>
        <p:txBody>
          <a:bodyPr lIns="0" tIns="0" rIns="0" bIns="0" rtlCol="0" anchor="t">
            <a:spAutoFit/>
          </a:bodyPr>
          <a:lstStyle/>
          <a:p>
            <a:pPr algn="l">
              <a:lnSpc>
                <a:spcPts val="2240"/>
              </a:lnSpc>
            </a:pPr>
            <a:r>
              <a:rPr lang="en-US" sz="1600" u="sng" spc="-20">
                <a:solidFill>
                  <a:srgbClr val="000000"/>
                </a:solidFill>
                <a:latin typeface="Inter"/>
                <a:ea typeface="Inter"/>
                <a:cs typeface="Inter"/>
                <a:sym typeface="Inter"/>
                <a:hlinkClick r:id="rId8" tooltip="https://help.blackboard.com/Learn/Instructor/Ultra/Tests_Pools_Surveys/Question_Types"/>
              </a:rPr>
              <a:t>Supported question types</a:t>
            </a:r>
            <a:r>
              <a:rPr lang="en-US" sz="1600" spc="-20">
                <a:solidFill>
                  <a:srgbClr val="000000"/>
                </a:solidFill>
                <a:latin typeface="Inter"/>
                <a:ea typeface="Inter"/>
                <a:cs typeface="Inter"/>
                <a:sym typeface="Inter"/>
              </a:rPr>
              <a:t> </a:t>
            </a:r>
          </a:p>
        </p:txBody>
      </p:sp>
      <p:sp>
        <p:nvSpPr>
          <p:cNvPr id="17" name="Freeform 17">
            <a:extLst>
              <a:ext uri="{C183D7F6-B498-43B3-948B-1728B52AA6E4}">
                <adec:decorative xmlns:adec="http://schemas.microsoft.com/office/drawing/2017/decorative" val="1"/>
              </a:ext>
            </a:extLst>
          </p:cNvPr>
          <p:cNvSpPr/>
          <p:nvPr/>
        </p:nvSpPr>
        <p:spPr>
          <a:xfrm>
            <a:off x="13603129" y="6380515"/>
            <a:ext cx="553111" cy="683908"/>
          </a:xfrm>
          <a:custGeom>
            <a:avLst/>
            <a:gdLst/>
            <a:ahLst/>
            <a:cxnLst/>
            <a:rect l="l" t="t" r="r" b="b"/>
            <a:pathLst>
              <a:path w="553111" h="683908">
                <a:moveTo>
                  <a:pt x="0" y="0"/>
                </a:moveTo>
                <a:lnTo>
                  <a:pt x="553111" y="0"/>
                </a:lnTo>
                <a:lnTo>
                  <a:pt x="553111" y="683908"/>
                </a:lnTo>
                <a:lnTo>
                  <a:pt x="0" y="6839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18" name="TextBox 18"/>
          <p:cNvSpPr txBox="1"/>
          <p:nvPr/>
        </p:nvSpPr>
        <p:spPr>
          <a:xfrm>
            <a:off x="14260296" y="6566651"/>
            <a:ext cx="2427551" cy="273685"/>
          </a:xfrm>
          <a:prstGeom prst="rect">
            <a:avLst/>
          </a:prstGeom>
        </p:spPr>
        <p:txBody>
          <a:bodyPr lIns="0" tIns="0" rIns="0" bIns="0" rtlCol="0" anchor="t">
            <a:spAutoFit/>
          </a:bodyPr>
          <a:lstStyle/>
          <a:p>
            <a:pPr algn="l">
              <a:lnSpc>
                <a:spcPts val="2240"/>
              </a:lnSpc>
            </a:pPr>
            <a:r>
              <a:rPr lang="en-US" sz="1600" u="sng" spc="-20">
                <a:solidFill>
                  <a:srgbClr val="000000"/>
                </a:solidFill>
                <a:latin typeface="Inter"/>
                <a:ea typeface="Inter"/>
                <a:cs typeface="Inter"/>
                <a:sym typeface="Inter"/>
                <a:hlinkClick r:id="rId11" tooltip="https://help.blackboard.com/Learn/Instructor/Ultra/Grade/Grade_Columns#ultra_overall"/>
              </a:rPr>
              <a:t>Overall grade setup</a:t>
            </a:r>
          </a:p>
        </p:txBody>
      </p:sp>
      <p:sp>
        <p:nvSpPr>
          <p:cNvPr id="19" name="Freeform 19">
            <a:extLst>
              <a:ext uri="{C183D7F6-B498-43B3-948B-1728B52AA6E4}">
                <adec:decorative xmlns:adec="http://schemas.microsoft.com/office/drawing/2017/decorative" val="1"/>
              </a:ext>
            </a:extLst>
          </p:cNvPr>
          <p:cNvSpPr/>
          <p:nvPr/>
        </p:nvSpPr>
        <p:spPr>
          <a:xfrm>
            <a:off x="13554062" y="7245398"/>
            <a:ext cx="683908" cy="683908"/>
          </a:xfrm>
          <a:custGeom>
            <a:avLst/>
            <a:gdLst/>
            <a:ahLst/>
            <a:cxnLst/>
            <a:rect l="l" t="t" r="r" b="b"/>
            <a:pathLst>
              <a:path w="683908" h="683908">
                <a:moveTo>
                  <a:pt x="0" y="0"/>
                </a:moveTo>
                <a:lnTo>
                  <a:pt x="683908" y="0"/>
                </a:lnTo>
                <a:lnTo>
                  <a:pt x="683908" y="683908"/>
                </a:lnTo>
                <a:lnTo>
                  <a:pt x="0" y="6839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20" name="TextBox 20"/>
          <p:cNvSpPr txBox="1"/>
          <p:nvPr/>
        </p:nvSpPr>
        <p:spPr>
          <a:xfrm>
            <a:off x="14344740" y="7262586"/>
            <a:ext cx="2678403" cy="826135"/>
          </a:xfrm>
          <a:prstGeom prst="rect">
            <a:avLst/>
          </a:prstGeom>
        </p:spPr>
        <p:txBody>
          <a:bodyPr lIns="0" tIns="0" rIns="0" bIns="0" rtlCol="0" anchor="t">
            <a:spAutoFit/>
          </a:bodyPr>
          <a:lstStyle/>
          <a:p>
            <a:pPr algn="l">
              <a:lnSpc>
                <a:spcPts val="2240"/>
              </a:lnSpc>
            </a:pPr>
            <a:r>
              <a:rPr lang="en-US" sz="1600" u="sng" spc="-20">
                <a:solidFill>
                  <a:srgbClr val="000000"/>
                </a:solidFill>
                <a:latin typeface="Inter"/>
                <a:ea typeface="Inter"/>
                <a:cs typeface="Inter"/>
                <a:sym typeface="Inter"/>
                <a:hlinkClick r:id="rId14" tooltip="https://help.blackboard.com/Learn/Instructor/Ultra/Course_Content/Reuse_Content/Ultra_Copy_Content#Table"/>
              </a:rPr>
              <a:t>Master table of what does and what does not copy over</a:t>
            </a:r>
          </a:p>
        </p:txBody>
      </p:sp>
      <p:grpSp>
        <p:nvGrpSpPr>
          <p:cNvPr id="21" name="Group 21">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22" name="Freeform 22">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23" name="Freeform 23">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a:p>
          </p:txBody>
        </p:sp>
        <p:sp>
          <p:nvSpPr>
            <p:cNvPr id="24" name="TextBox 24"/>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9" action="ppaction://hlinksldjump">
                    <a:extLst>
                      <a:ext uri="{A12FA001-AC4F-418D-AE19-62706E023703}">
                        <ahyp:hlinkClr xmlns:ahyp="http://schemas.microsoft.com/office/drawing/2018/hyperlinkcolor" val="tx"/>
                      </a:ext>
                    </a:extLst>
                  </a:hlinkClick>
                </a:rPr>
                <a:t>Step 1</a:t>
              </a:r>
            </a:p>
          </p:txBody>
        </p:sp>
        <p:sp>
          <p:nvSpPr>
            <p:cNvPr id="25" name="Freeform 25">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a:p>
          </p:txBody>
        </p:sp>
        <p:sp>
          <p:nvSpPr>
            <p:cNvPr id="26" name="Freeform 26">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27" name="TextBox 27"/>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0" action="ppaction://hlinksldjump"/>
                </a:rPr>
                <a:t>Step 2</a:t>
              </a:r>
            </a:p>
          </p:txBody>
        </p:sp>
        <p:sp>
          <p:nvSpPr>
            <p:cNvPr id="28" name="Freeform 28">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a:p>
          </p:txBody>
        </p:sp>
        <p:sp>
          <p:nvSpPr>
            <p:cNvPr id="29" name="Freeform 29">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30" name="TextBox 30"/>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1" action="ppaction://hlinksldjump"/>
                </a:rPr>
                <a:t>Step 3</a:t>
              </a:r>
            </a:p>
          </p:txBody>
        </p:sp>
        <p:sp>
          <p:nvSpPr>
            <p:cNvPr id="31" name="Freeform 31">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a:p>
          </p:txBody>
        </p:sp>
        <p:sp>
          <p:nvSpPr>
            <p:cNvPr id="32" name="Freeform 32">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33" name="TextBox 33"/>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2" action="ppaction://hlinksldjump"/>
                </a:rPr>
                <a:t>Step 4</a:t>
              </a:r>
            </a:p>
          </p:txBody>
        </p:sp>
        <p:sp>
          <p:nvSpPr>
            <p:cNvPr id="34" name="Freeform 34">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a:p>
          </p:txBody>
        </p:sp>
        <p:sp>
          <p:nvSpPr>
            <p:cNvPr id="35" name="Freeform 35">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36" name="TextBox 36"/>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3" action="ppaction://hlinksldjump"/>
                </a:rPr>
                <a:t>Step 5</a:t>
              </a:r>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1970" y="3756660"/>
            <a:ext cx="2928938" cy="5995987"/>
            <a:chOff x="0" y="0"/>
            <a:chExt cx="823433" cy="1685695"/>
          </a:xfrm>
        </p:grpSpPr>
        <p:sp>
          <p:nvSpPr>
            <p:cNvPr id="3" name="Freeform 3">
              <a:extLst>
                <a:ext uri="{C183D7F6-B498-43B3-948B-1728B52AA6E4}">
                  <adec:decorative xmlns:adec="http://schemas.microsoft.com/office/drawing/2017/decorative" val="1"/>
                </a:ext>
              </a:extLst>
            </p:cNvPr>
            <p:cNvSpPr/>
            <p:nvPr/>
          </p:nvSpPr>
          <p:spPr>
            <a:xfrm>
              <a:off x="0" y="0"/>
              <a:ext cx="823433" cy="1685695"/>
            </a:xfrm>
            <a:custGeom>
              <a:avLst/>
              <a:gdLst/>
              <a:ahLst/>
              <a:cxnLst/>
              <a:rect l="l" t="t" r="r" b="b"/>
              <a:pathLst>
                <a:path w="823433" h="1685695">
                  <a:moveTo>
                    <a:pt x="0" y="0"/>
                  </a:moveTo>
                  <a:lnTo>
                    <a:pt x="823433" y="0"/>
                  </a:lnTo>
                  <a:lnTo>
                    <a:pt x="823433" y="1685695"/>
                  </a:lnTo>
                  <a:lnTo>
                    <a:pt x="0" y="1685695"/>
                  </a:lnTo>
                  <a:close/>
                </a:path>
              </a:pathLst>
            </a:custGeom>
            <a:solidFill>
              <a:srgbClr val="0E387C">
                <a:alpha val="40000"/>
              </a:srgbClr>
            </a:solidFill>
          </p:spPr>
          <p:txBody>
            <a:bodyPr/>
            <a:lstStyle/>
            <a:p>
              <a:endParaRPr lang="en-US"/>
            </a:p>
          </p:txBody>
        </p:sp>
        <p:sp>
          <p:nvSpPr>
            <p:cNvPr id="4" name="TextBox 4"/>
            <p:cNvSpPr txBox="1"/>
            <p:nvPr/>
          </p:nvSpPr>
          <p:spPr>
            <a:xfrm>
              <a:off x="0" y="-38100"/>
              <a:ext cx="823433" cy="1723795"/>
            </a:xfrm>
            <a:prstGeom prst="rect">
              <a:avLst/>
            </a:prstGeom>
          </p:spPr>
          <p:txBody>
            <a:bodyPr lIns="47590" tIns="47590" rIns="47590" bIns="47590" rtlCol="0" anchor="ctr"/>
            <a:lstStyle/>
            <a:p>
              <a:pPr algn="ctr">
                <a:lnSpc>
                  <a:spcPts val="1949"/>
                </a:lnSpc>
              </a:pPr>
              <a:endParaRPr/>
            </a:p>
          </p:txBody>
        </p:sp>
      </p:grpSp>
      <p:grpSp>
        <p:nvGrpSpPr>
          <p:cNvPr id="5" name="Group 5">
            <a:extLst>
              <a:ext uri="{C183D7F6-B498-43B3-948B-1728B52AA6E4}">
                <adec:decorative xmlns:adec="http://schemas.microsoft.com/office/drawing/2017/decorative" val="1"/>
              </a:ext>
            </a:extLst>
          </p:cNvPr>
          <p:cNvGrpSpPr/>
          <p:nvPr/>
        </p:nvGrpSpPr>
        <p:grpSpPr>
          <a:xfrm>
            <a:off x="3242310" y="3275903"/>
            <a:ext cx="5639637" cy="7163497"/>
            <a:chOff x="0" y="0"/>
            <a:chExt cx="1585512" cy="2013925"/>
          </a:xfrm>
        </p:grpSpPr>
        <p:sp>
          <p:nvSpPr>
            <p:cNvPr id="6" name="Freeform 6"/>
            <p:cNvSpPr/>
            <p:nvPr/>
          </p:nvSpPr>
          <p:spPr>
            <a:xfrm>
              <a:off x="0" y="0"/>
              <a:ext cx="1585512" cy="2013926"/>
            </a:xfrm>
            <a:custGeom>
              <a:avLst/>
              <a:gdLst/>
              <a:ahLst/>
              <a:cxnLst/>
              <a:rect l="l" t="t" r="r" b="b"/>
              <a:pathLst>
                <a:path w="1585512" h="2013926">
                  <a:moveTo>
                    <a:pt x="0" y="0"/>
                  </a:moveTo>
                  <a:lnTo>
                    <a:pt x="1585512" y="0"/>
                  </a:lnTo>
                  <a:lnTo>
                    <a:pt x="1585512" y="2013926"/>
                  </a:lnTo>
                  <a:lnTo>
                    <a:pt x="0" y="2013926"/>
                  </a:lnTo>
                  <a:close/>
                </a:path>
              </a:pathLst>
            </a:custGeom>
            <a:solidFill>
              <a:srgbClr val="0E387C">
                <a:alpha val="49804"/>
              </a:srgbClr>
            </a:solidFill>
          </p:spPr>
          <p:txBody>
            <a:bodyPr/>
            <a:lstStyle/>
            <a:p>
              <a:endParaRPr lang="en-US"/>
            </a:p>
          </p:txBody>
        </p:sp>
        <p:sp>
          <p:nvSpPr>
            <p:cNvPr id="7" name="TextBox 7"/>
            <p:cNvSpPr txBox="1"/>
            <p:nvPr/>
          </p:nvSpPr>
          <p:spPr>
            <a:xfrm>
              <a:off x="0" y="-38100"/>
              <a:ext cx="1585512" cy="2052025"/>
            </a:xfrm>
            <a:prstGeom prst="rect">
              <a:avLst/>
            </a:prstGeom>
          </p:spPr>
          <p:txBody>
            <a:bodyPr lIns="47590" tIns="47590" rIns="47590" bIns="47590" rtlCol="0" anchor="ctr"/>
            <a:lstStyle/>
            <a:p>
              <a:pPr algn="ctr">
                <a:lnSpc>
                  <a:spcPts val="1949"/>
                </a:lnSpc>
              </a:pPr>
              <a:endParaRPr/>
            </a:p>
          </p:txBody>
        </p:sp>
      </p:grpSp>
      <p:grpSp>
        <p:nvGrpSpPr>
          <p:cNvPr id="8" name="Group 8">
            <a:extLst>
              <a:ext uri="{C183D7F6-B498-43B3-948B-1728B52AA6E4}">
                <adec:decorative xmlns:adec="http://schemas.microsoft.com/office/drawing/2017/decorative" val="1"/>
              </a:ext>
            </a:extLst>
          </p:cNvPr>
          <p:cNvGrpSpPr/>
          <p:nvPr/>
        </p:nvGrpSpPr>
        <p:grpSpPr>
          <a:xfrm>
            <a:off x="3155568" y="3223260"/>
            <a:ext cx="5625106" cy="7063740"/>
            <a:chOff x="0" y="0"/>
            <a:chExt cx="1581427" cy="1985880"/>
          </a:xfrm>
        </p:grpSpPr>
        <p:sp>
          <p:nvSpPr>
            <p:cNvPr id="9" name="Freeform 9">
              <a:extLst>
                <a:ext uri="{C183D7F6-B498-43B3-948B-1728B52AA6E4}">
                  <adec:decorative xmlns:adec="http://schemas.microsoft.com/office/drawing/2017/decorative" val="1"/>
                </a:ext>
              </a:extLst>
            </p:cNvPr>
            <p:cNvSpPr/>
            <p:nvPr/>
          </p:nvSpPr>
          <p:spPr>
            <a:xfrm>
              <a:off x="0" y="0"/>
              <a:ext cx="1581427" cy="1985880"/>
            </a:xfrm>
            <a:custGeom>
              <a:avLst/>
              <a:gdLst/>
              <a:ahLst/>
              <a:cxnLst/>
              <a:rect l="l" t="t" r="r" b="b"/>
              <a:pathLst>
                <a:path w="1581427" h="1985880">
                  <a:moveTo>
                    <a:pt x="0" y="0"/>
                  </a:moveTo>
                  <a:lnTo>
                    <a:pt x="1581427" y="0"/>
                  </a:lnTo>
                  <a:lnTo>
                    <a:pt x="1581427" y="1985880"/>
                  </a:lnTo>
                  <a:lnTo>
                    <a:pt x="0" y="1985880"/>
                  </a:lnTo>
                  <a:close/>
                </a:path>
              </a:pathLst>
            </a:custGeom>
            <a:solidFill>
              <a:srgbClr val="0054BC"/>
            </a:solidFill>
          </p:spPr>
          <p:txBody>
            <a:bodyPr/>
            <a:lstStyle/>
            <a:p>
              <a:endParaRPr lang="en-US"/>
            </a:p>
          </p:txBody>
        </p:sp>
        <p:sp>
          <p:nvSpPr>
            <p:cNvPr id="10" name="TextBox 10"/>
            <p:cNvSpPr txBox="1"/>
            <p:nvPr/>
          </p:nvSpPr>
          <p:spPr>
            <a:xfrm>
              <a:off x="0" y="-38100"/>
              <a:ext cx="1581427" cy="2023980"/>
            </a:xfrm>
            <a:prstGeom prst="rect">
              <a:avLst/>
            </a:prstGeom>
          </p:spPr>
          <p:txBody>
            <a:bodyPr lIns="47590" tIns="47590" rIns="47590" bIns="47590" rtlCol="0" anchor="ctr"/>
            <a:lstStyle/>
            <a:p>
              <a:pPr algn="ctr">
                <a:lnSpc>
                  <a:spcPts val="1949"/>
                </a:lnSpc>
              </a:pPr>
              <a:endParaRPr/>
            </a:p>
          </p:txBody>
        </p:sp>
      </p:grpSp>
      <p:grpSp>
        <p:nvGrpSpPr>
          <p:cNvPr id="11" name="Group 11">
            <a:extLst>
              <a:ext uri="{C183D7F6-B498-43B3-948B-1728B52AA6E4}">
                <adec:decorative xmlns:adec="http://schemas.microsoft.com/office/drawing/2017/decorative" val="1"/>
              </a:ext>
            </a:extLst>
          </p:cNvPr>
          <p:cNvGrpSpPr/>
          <p:nvPr/>
        </p:nvGrpSpPr>
        <p:grpSpPr>
          <a:xfrm>
            <a:off x="9011439" y="3756660"/>
            <a:ext cx="2928938" cy="5995987"/>
            <a:chOff x="0" y="0"/>
            <a:chExt cx="964632" cy="1974751"/>
          </a:xfrm>
        </p:grpSpPr>
        <p:sp>
          <p:nvSpPr>
            <p:cNvPr id="12" name="Freeform 12">
              <a:extLst>
                <a:ext uri="{C183D7F6-B498-43B3-948B-1728B52AA6E4}">
                  <adec:decorative xmlns:adec="http://schemas.microsoft.com/office/drawing/2017/decorative" val="1"/>
                </a:ext>
              </a:extLst>
            </p:cNvPr>
            <p:cNvSpPr/>
            <p:nvPr/>
          </p:nvSpPr>
          <p:spPr>
            <a:xfrm>
              <a:off x="0" y="0"/>
              <a:ext cx="964632" cy="1974752"/>
            </a:xfrm>
            <a:custGeom>
              <a:avLst/>
              <a:gdLst/>
              <a:ahLst/>
              <a:cxnLst/>
              <a:rect l="l" t="t" r="r" b="b"/>
              <a:pathLst>
                <a:path w="964632" h="1974752">
                  <a:moveTo>
                    <a:pt x="0" y="0"/>
                  </a:moveTo>
                  <a:lnTo>
                    <a:pt x="964632" y="0"/>
                  </a:lnTo>
                  <a:lnTo>
                    <a:pt x="964632" y="1974752"/>
                  </a:lnTo>
                  <a:lnTo>
                    <a:pt x="0" y="1974752"/>
                  </a:lnTo>
                  <a:close/>
                </a:path>
              </a:pathLst>
            </a:custGeom>
            <a:solidFill>
              <a:srgbClr val="0E387C">
                <a:alpha val="40000"/>
              </a:srgbClr>
            </a:solidFill>
          </p:spPr>
          <p:txBody>
            <a:bodyPr/>
            <a:lstStyle/>
            <a:p>
              <a:endParaRPr lang="en-US"/>
            </a:p>
          </p:txBody>
        </p:sp>
        <p:sp>
          <p:nvSpPr>
            <p:cNvPr id="13" name="TextBox 13"/>
            <p:cNvSpPr txBox="1"/>
            <p:nvPr/>
          </p:nvSpPr>
          <p:spPr>
            <a:xfrm>
              <a:off x="0" y="-38100"/>
              <a:ext cx="964632" cy="2012851"/>
            </a:xfrm>
            <a:prstGeom prst="rect">
              <a:avLst/>
            </a:prstGeom>
          </p:spPr>
          <p:txBody>
            <a:bodyPr lIns="40624" tIns="40624" rIns="40624" bIns="40624" rtlCol="0" anchor="ctr"/>
            <a:lstStyle/>
            <a:p>
              <a:pPr algn="ctr">
                <a:lnSpc>
                  <a:spcPts val="1949"/>
                </a:lnSpc>
              </a:pPr>
              <a:endParaRPr/>
            </a:p>
          </p:txBody>
        </p:sp>
      </p:grpSp>
      <p:grpSp>
        <p:nvGrpSpPr>
          <p:cNvPr id="14" name="Group 14">
            <a:extLst>
              <a:ext uri="{C183D7F6-B498-43B3-948B-1728B52AA6E4}">
                <adec:decorative xmlns:adec="http://schemas.microsoft.com/office/drawing/2017/decorative" val="1"/>
              </a:ext>
            </a:extLst>
          </p:cNvPr>
          <p:cNvGrpSpPr/>
          <p:nvPr/>
        </p:nvGrpSpPr>
        <p:grpSpPr>
          <a:xfrm>
            <a:off x="12177258" y="3756660"/>
            <a:ext cx="2928938" cy="5995988"/>
            <a:chOff x="0" y="0"/>
            <a:chExt cx="964632" cy="1974751"/>
          </a:xfrm>
        </p:grpSpPr>
        <p:sp>
          <p:nvSpPr>
            <p:cNvPr id="15" name="Freeform 15">
              <a:extLst>
                <a:ext uri="{C183D7F6-B498-43B3-948B-1728B52AA6E4}">
                  <adec:decorative xmlns:adec="http://schemas.microsoft.com/office/drawing/2017/decorative" val="1"/>
                </a:ext>
              </a:extLst>
            </p:cNvPr>
            <p:cNvSpPr/>
            <p:nvPr/>
          </p:nvSpPr>
          <p:spPr>
            <a:xfrm>
              <a:off x="0" y="0"/>
              <a:ext cx="964632" cy="1974752"/>
            </a:xfrm>
            <a:custGeom>
              <a:avLst/>
              <a:gdLst/>
              <a:ahLst/>
              <a:cxnLst/>
              <a:rect l="l" t="t" r="r" b="b"/>
              <a:pathLst>
                <a:path w="964632" h="1974752">
                  <a:moveTo>
                    <a:pt x="0" y="0"/>
                  </a:moveTo>
                  <a:lnTo>
                    <a:pt x="964632" y="0"/>
                  </a:lnTo>
                  <a:lnTo>
                    <a:pt x="964632" y="1974752"/>
                  </a:lnTo>
                  <a:lnTo>
                    <a:pt x="0" y="1974752"/>
                  </a:lnTo>
                  <a:close/>
                </a:path>
              </a:pathLst>
            </a:custGeom>
            <a:solidFill>
              <a:srgbClr val="0054BC">
                <a:alpha val="40000"/>
              </a:srgbClr>
            </a:solidFill>
          </p:spPr>
          <p:txBody>
            <a:bodyPr/>
            <a:lstStyle/>
            <a:p>
              <a:endParaRPr lang="en-US"/>
            </a:p>
          </p:txBody>
        </p:sp>
        <p:sp>
          <p:nvSpPr>
            <p:cNvPr id="16" name="TextBox 16"/>
            <p:cNvSpPr txBox="1"/>
            <p:nvPr/>
          </p:nvSpPr>
          <p:spPr>
            <a:xfrm>
              <a:off x="0" y="-38100"/>
              <a:ext cx="964632" cy="2012851"/>
            </a:xfrm>
            <a:prstGeom prst="rect">
              <a:avLst/>
            </a:prstGeom>
          </p:spPr>
          <p:txBody>
            <a:bodyPr lIns="40624" tIns="40624" rIns="40624" bIns="40624" rtlCol="0" anchor="ctr"/>
            <a:lstStyle/>
            <a:p>
              <a:pPr algn="ctr">
                <a:lnSpc>
                  <a:spcPts val="1949"/>
                </a:lnSpc>
              </a:pPr>
              <a:endParaRPr/>
            </a:p>
          </p:txBody>
        </p:sp>
      </p:grpSp>
      <p:sp>
        <p:nvSpPr>
          <p:cNvPr id="21" name="TextBox 21"/>
          <p:cNvSpPr txBox="1">
            <a:spLocks noGrp="1"/>
          </p:cNvSpPr>
          <p:nvPr>
            <p:ph type="title" idx="4294967295"/>
          </p:nvPr>
        </p:nvSpPr>
        <p:spPr>
          <a:xfrm>
            <a:off x="3275057" y="4214894"/>
            <a:ext cx="700509" cy="25844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2030"/>
              </a:lnSpc>
              <a:spcBef>
                <a:spcPts val="0"/>
              </a:spcBef>
              <a:spcAft>
                <a:spcPts val="0"/>
              </a:spcAft>
              <a:buClrTx/>
              <a:buSzTx/>
              <a:buFontTx/>
              <a:buNone/>
              <a:tabLst/>
              <a:defRPr/>
            </a:pPr>
            <a:r>
              <a:rPr kumimoji="0" lang="en-US" sz="1450" b="1" i="0" u="none" strike="noStrike" kern="1200" cap="none" spc="2" normalizeH="0" baseline="0" noProof="0" dirty="0">
                <a:ln>
                  <a:noFill/>
                </a:ln>
                <a:solidFill>
                  <a:srgbClr val="FFFFFF"/>
                </a:solidFill>
                <a:effectLst/>
                <a:uLnTx/>
                <a:uFillTx/>
                <a:latin typeface="Inter Bold"/>
                <a:ea typeface="Inter Bold"/>
                <a:cs typeface="Inter Bold"/>
                <a:sym typeface="Inter Bold"/>
              </a:rPr>
              <a:t>STEP 2:</a:t>
            </a:r>
          </a:p>
        </p:txBody>
      </p:sp>
      <p:sp>
        <p:nvSpPr>
          <p:cNvPr id="22" name="TextBox 22"/>
          <p:cNvSpPr txBox="1"/>
          <p:nvPr/>
        </p:nvSpPr>
        <p:spPr>
          <a:xfrm>
            <a:off x="3242310" y="4711639"/>
            <a:ext cx="3119960" cy="870680"/>
          </a:xfrm>
          <a:prstGeom prst="rect">
            <a:avLst/>
          </a:prstGeom>
        </p:spPr>
        <p:txBody>
          <a:bodyPr lIns="0" tIns="0" rIns="0" bIns="0" rtlCol="0" anchor="t">
            <a:spAutoFit/>
          </a:bodyPr>
          <a:lstStyle/>
          <a:p>
            <a:pPr algn="l">
              <a:lnSpc>
                <a:spcPts val="3449"/>
              </a:lnSpc>
            </a:pPr>
            <a:r>
              <a:rPr lang="en-US" sz="3150" b="1" spc="-50">
                <a:solidFill>
                  <a:srgbClr val="FFFFFF"/>
                </a:solidFill>
                <a:latin typeface="Inter Bold"/>
                <a:ea typeface="Inter Bold"/>
                <a:cs typeface="Inter Bold"/>
                <a:sym typeface="Inter Bold"/>
              </a:rPr>
              <a:t>Organize Content</a:t>
            </a:r>
          </a:p>
        </p:txBody>
      </p:sp>
      <p:sp>
        <p:nvSpPr>
          <p:cNvPr id="23" name="TextBox 23"/>
          <p:cNvSpPr txBox="1"/>
          <p:nvPr/>
        </p:nvSpPr>
        <p:spPr>
          <a:xfrm>
            <a:off x="3242310" y="5750122"/>
            <a:ext cx="3322458" cy="283921"/>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 with a new course structure</a:t>
            </a:r>
          </a:p>
        </p:txBody>
      </p:sp>
      <p:sp>
        <p:nvSpPr>
          <p:cNvPr id="20" name="TextBox 20"/>
          <p:cNvSpPr txBox="1"/>
          <p:nvPr/>
        </p:nvSpPr>
        <p:spPr>
          <a:xfrm>
            <a:off x="3288823" y="6677794"/>
            <a:ext cx="5307155" cy="2896972"/>
          </a:xfrm>
          <a:prstGeom prst="rect">
            <a:avLst/>
          </a:prstGeom>
        </p:spPr>
        <p:txBody>
          <a:bodyPr lIns="0" tIns="0" rIns="0" bIns="0" rtlCol="0" anchor="t">
            <a:spAutoFit/>
          </a:bodyPr>
          <a:lstStyle/>
          <a:p>
            <a:pPr marL="388620" lvl="1" indent="-194310" algn="l">
              <a:lnSpc>
                <a:spcPts val="2599"/>
              </a:lnSpc>
              <a:buFont typeface="Arial"/>
              <a:buChar char="•"/>
            </a:pPr>
            <a:r>
              <a:rPr lang="en-US" sz="1800" spc="-28">
                <a:solidFill>
                  <a:srgbClr val="FFFFFF"/>
                </a:solidFill>
                <a:latin typeface="Inter"/>
                <a:ea typeface="Inter"/>
                <a:cs typeface="Inter"/>
                <a:sym typeface="Inter"/>
              </a:rPr>
              <a:t>Setup and gather materials</a:t>
            </a:r>
          </a:p>
          <a:p>
            <a:pPr marL="388620" lvl="1" indent="-194310" algn="l">
              <a:lnSpc>
                <a:spcPts val="2599"/>
              </a:lnSpc>
              <a:buFont typeface="Arial"/>
              <a:buChar char="•"/>
            </a:pPr>
            <a:r>
              <a:rPr lang="en-US" sz="1800" spc="-28">
                <a:solidFill>
                  <a:srgbClr val="FFFFFF"/>
                </a:solidFill>
                <a:latin typeface="Inter"/>
                <a:ea typeface="Inter"/>
                <a:cs typeface="Inter"/>
                <a:sym typeface="Inter"/>
              </a:rPr>
              <a:t>Decide on your desired course structure</a:t>
            </a:r>
          </a:p>
          <a:p>
            <a:pPr marL="388620" lvl="1" indent="-194310" algn="l">
              <a:lnSpc>
                <a:spcPts val="2599"/>
              </a:lnSpc>
              <a:buFont typeface="Arial"/>
              <a:buChar char="•"/>
            </a:pPr>
            <a:r>
              <a:rPr lang="en-US" sz="1800" spc="-28">
                <a:solidFill>
                  <a:srgbClr val="FFFFFF"/>
                </a:solidFill>
                <a:latin typeface="Inter"/>
                <a:ea typeface="Inter"/>
                <a:cs typeface="Inter"/>
                <a:sym typeface="Inter"/>
              </a:rPr>
              <a:t>Create a ‘Start Here’ module</a:t>
            </a:r>
          </a:p>
          <a:p>
            <a:pPr marL="388620" lvl="1" indent="-194310" algn="l">
              <a:lnSpc>
                <a:spcPts val="2599"/>
              </a:lnSpc>
              <a:buFont typeface="Arial"/>
              <a:buChar char="•"/>
            </a:pPr>
            <a:r>
              <a:rPr lang="en-US" sz="1800" spc="-28">
                <a:solidFill>
                  <a:srgbClr val="FFFFFF"/>
                </a:solidFill>
                <a:latin typeface="Inter"/>
                <a:ea typeface="Inter"/>
                <a:cs typeface="Inter"/>
                <a:sym typeface="Inter"/>
              </a:rPr>
              <a:t>Create learning modules and folders</a:t>
            </a:r>
          </a:p>
          <a:p>
            <a:pPr marL="388620" lvl="1" indent="-194310" algn="l">
              <a:lnSpc>
                <a:spcPts val="2599"/>
              </a:lnSpc>
              <a:buFont typeface="Arial"/>
              <a:buChar char="•"/>
            </a:pPr>
            <a:r>
              <a:rPr lang="en-US" sz="1800" spc="-28">
                <a:solidFill>
                  <a:srgbClr val="FFFFFF"/>
                </a:solidFill>
                <a:latin typeface="Inter"/>
                <a:ea typeface="Inter"/>
                <a:cs typeface="Inter"/>
                <a:sym typeface="Inter"/>
              </a:rPr>
              <a:t>Reorder content to match structure</a:t>
            </a:r>
          </a:p>
          <a:p>
            <a:pPr marL="388620" lvl="1" indent="-194310" algn="l">
              <a:lnSpc>
                <a:spcPts val="2599"/>
              </a:lnSpc>
              <a:buFont typeface="Arial"/>
              <a:buChar char="•"/>
            </a:pPr>
            <a:r>
              <a:rPr lang="en-US" sz="1800" spc="-28">
                <a:solidFill>
                  <a:srgbClr val="FFFFFF"/>
                </a:solidFill>
                <a:latin typeface="Inter"/>
                <a:ea typeface="Inter"/>
                <a:cs typeface="Inter"/>
                <a:sym typeface="Inter"/>
              </a:rPr>
              <a:t>Combine documents</a:t>
            </a:r>
          </a:p>
          <a:p>
            <a:pPr marL="388620" lvl="1" indent="-194310" algn="l">
              <a:lnSpc>
                <a:spcPts val="2599"/>
              </a:lnSpc>
              <a:buFont typeface="Arial"/>
              <a:buChar char="•"/>
            </a:pPr>
            <a:r>
              <a:rPr lang="en-US" sz="1800" spc="-28">
                <a:solidFill>
                  <a:srgbClr val="FFFFFF"/>
                </a:solidFill>
                <a:latin typeface="Inter"/>
                <a:ea typeface="Inter"/>
                <a:cs typeface="Inter"/>
                <a:sym typeface="Inter"/>
              </a:rPr>
              <a:t>Ensure desired discussion boards are visible on the course content page and move to desired locations</a:t>
            </a:r>
          </a:p>
        </p:txBody>
      </p:sp>
      <p:sp>
        <p:nvSpPr>
          <p:cNvPr id="24" name="Freeform 24">
            <a:extLst>
              <a:ext uri="{C183D7F6-B498-43B3-948B-1728B52AA6E4}">
                <adec:decorative xmlns:adec="http://schemas.microsoft.com/office/drawing/2017/decorative" val="1"/>
              </a:ext>
            </a:extLst>
          </p:cNvPr>
          <p:cNvSpPr/>
          <p:nvPr/>
        </p:nvSpPr>
        <p:spPr>
          <a:xfrm>
            <a:off x="0" y="0"/>
            <a:ext cx="18537853" cy="3275903"/>
          </a:xfrm>
          <a:custGeom>
            <a:avLst/>
            <a:gdLst/>
            <a:ahLst/>
            <a:cxnLst/>
            <a:rect l="l" t="t" r="r" b="b"/>
            <a:pathLst>
              <a:path w="18537853" h="3275903">
                <a:moveTo>
                  <a:pt x="0" y="0"/>
                </a:moveTo>
                <a:lnTo>
                  <a:pt x="18537853" y="0"/>
                </a:lnTo>
                <a:lnTo>
                  <a:pt x="18537853" y="3275903"/>
                </a:lnTo>
                <a:lnTo>
                  <a:pt x="0" y="3275903"/>
                </a:lnTo>
                <a:lnTo>
                  <a:pt x="0" y="0"/>
                </a:lnTo>
                <a:close/>
              </a:path>
            </a:pathLst>
          </a:custGeom>
          <a:blipFill>
            <a:blip r:embed="rId2"/>
            <a:stretch>
              <a:fillRect t="-36615" r="-78" b="-240939"/>
            </a:stretch>
          </a:blipFill>
        </p:spPr>
        <p:txBody>
          <a:bodyPr/>
          <a:lstStyle/>
          <a:p>
            <a:endParaRPr lang="en-US"/>
          </a:p>
        </p:txBody>
      </p:sp>
      <p:grpSp>
        <p:nvGrpSpPr>
          <p:cNvPr id="25" name="Group 25">
            <a:extLst>
              <a:ext uri="{C183D7F6-B498-43B3-948B-1728B52AA6E4}">
                <adec:decorative xmlns:adec="http://schemas.microsoft.com/office/drawing/2017/decorative" val="1"/>
              </a:ext>
            </a:extLst>
          </p:cNvPr>
          <p:cNvGrpSpPr/>
          <p:nvPr/>
        </p:nvGrpSpPr>
        <p:grpSpPr>
          <a:xfrm>
            <a:off x="5400941" y="4363143"/>
            <a:ext cx="3481006" cy="1159438"/>
            <a:chOff x="0" y="0"/>
            <a:chExt cx="916014" cy="305102"/>
          </a:xfrm>
        </p:grpSpPr>
        <p:sp>
          <p:nvSpPr>
            <p:cNvPr id="26" name="Freeform 26">
              <a:extLst>
                <a:ext uri="{C183D7F6-B498-43B3-948B-1728B52AA6E4}">
                  <adec:decorative xmlns:adec="http://schemas.microsoft.com/office/drawing/2017/decorative" val="1"/>
                </a:ext>
              </a:extLst>
            </p:cNvPr>
            <p:cNvSpPr/>
            <p:nvPr/>
          </p:nvSpPr>
          <p:spPr>
            <a:xfrm>
              <a:off x="0" y="0"/>
              <a:ext cx="916014" cy="305102"/>
            </a:xfrm>
            <a:custGeom>
              <a:avLst/>
              <a:gdLst/>
              <a:ahLst/>
              <a:cxnLst/>
              <a:rect l="l" t="t" r="r" b="b"/>
              <a:pathLst>
                <a:path w="916014" h="305102">
                  <a:moveTo>
                    <a:pt x="77842" y="0"/>
                  </a:moveTo>
                  <a:lnTo>
                    <a:pt x="838173" y="0"/>
                  </a:lnTo>
                  <a:cubicBezTo>
                    <a:pt x="881164" y="0"/>
                    <a:pt x="916014" y="34851"/>
                    <a:pt x="916014" y="77842"/>
                  </a:cubicBezTo>
                  <a:lnTo>
                    <a:pt x="916014" y="227260"/>
                  </a:lnTo>
                  <a:cubicBezTo>
                    <a:pt x="916014" y="270251"/>
                    <a:pt x="881164" y="305102"/>
                    <a:pt x="838173" y="305102"/>
                  </a:cubicBezTo>
                  <a:lnTo>
                    <a:pt x="77842" y="305102"/>
                  </a:lnTo>
                  <a:cubicBezTo>
                    <a:pt x="57197" y="305102"/>
                    <a:pt x="37397" y="296901"/>
                    <a:pt x="22799" y="282303"/>
                  </a:cubicBezTo>
                  <a:cubicBezTo>
                    <a:pt x="8201" y="267704"/>
                    <a:pt x="0" y="247905"/>
                    <a:pt x="0" y="227260"/>
                  </a:cubicBezTo>
                  <a:lnTo>
                    <a:pt x="0" y="77842"/>
                  </a:lnTo>
                  <a:cubicBezTo>
                    <a:pt x="0" y="34851"/>
                    <a:pt x="34851" y="0"/>
                    <a:pt x="77842" y="0"/>
                  </a:cubicBezTo>
                  <a:close/>
                </a:path>
              </a:pathLst>
            </a:custGeom>
            <a:solidFill>
              <a:srgbClr val="0E387C"/>
            </a:solidFill>
          </p:spPr>
          <p:txBody>
            <a:bodyPr/>
            <a:lstStyle/>
            <a:p>
              <a:endParaRPr lang="en-US"/>
            </a:p>
          </p:txBody>
        </p:sp>
        <p:sp>
          <p:nvSpPr>
            <p:cNvPr id="27" name="TextBox 27"/>
            <p:cNvSpPr txBox="1"/>
            <p:nvPr/>
          </p:nvSpPr>
          <p:spPr>
            <a:xfrm>
              <a:off x="0" y="-28575"/>
              <a:ext cx="916014" cy="333677"/>
            </a:xfrm>
            <a:prstGeom prst="rect">
              <a:avLst/>
            </a:prstGeom>
          </p:spPr>
          <p:txBody>
            <a:bodyPr lIns="50800" tIns="50800" rIns="50800" bIns="50800" rtlCol="0" anchor="ctr"/>
            <a:lstStyle/>
            <a:p>
              <a:pPr algn="ctr">
                <a:lnSpc>
                  <a:spcPts val="1960"/>
                </a:lnSpc>
              </a:pPr>
              <a:endParaRPr/>
            </a:p>
          </p:txBody>
        </p:sp>
      </p:grpSp>
      <p:sp>
        <p:nvSpPr>
          <p:cNvPr id="30" name="TextBox 30"/>
          <p:cNvSpPr txBox="1"/>
          <p:nvPr/>
        </p:nvSpPr>
        <p:spPr>
          <a:xfrm>
            <a:off x="6714474" y="4401915"/>
            <a:ext cx="2779261" cy="373051"/>
          </a:xfrm>
          <a:prstGeom prst="rect">
            <a:avLst/>
          </a:prstGeom>
        </p:spPr>
        <p:txBody>
          <a:bodyPr lIns="0" tIns="0" rIns="0" bIns="0" rtlCol="0" anchor="t">
            <a:spAutoFit/>
          </a:bodyPr>
          <a:lstStyle/>
          <a:p>
            <a:pPr algn="l">
              <a:lnSpc>
                <a:spcPts val="3082"/>
              </a:lnSpc>
              <a:spcBef>
                <a:spcPct val="0"/>
              </a:spcBef>
            </a:pPr>
            <a:r>
              <a:rPr lang="en-US" sz="2201" b="1" spc="-28">
                <a:solidFill>
                  <a:srgbClr val="FFFFFF"/>
                </a:solidFill>
                <a:latin typeface="Inter Bold"/>
                <a:ea typeface="Inter Bold"/>
                <a:cs typeface="Inter Bold"/>
                <a:sym typeface="Inter Bold"/>
              </a:rPr>
              <a:t>Select the icon</a:t>
            </a:r>
          </a:p>
        </p:txBody>
      </p:sp>
      <p:sp>
        <p:nvSpPr>
          <p:cNvPr id="29" name="TextBox 29"/>
          <p:cNvSpPr txBox="1"/>
          <p:nvPr/>
        </p:nvSpPr>
        <p:spPr>
          <a:xfrm>
            <a:off x="6745854" y="4736850"/>
            <a:ext cx="1358250" cy="620914"/>
          </a:xfrm>
          <a:prstGeom prst="rect">
            <a:avLst/>
          </a:prstGeom>
        </p:spPr>
        <p:txBody>
          <a:bodyPr lIns="0" tIns="0" rIns="0" bIns="0" rtlCol="0" anchor="t">
            <a:spAutoFit/>
          </a:bodyPr>
          <a:lstStyle/>
          <a:p>
            <a:pPr algn="just">
              <a:lnSpc>
                <a:spcPts val="2526"/>
              </a:lnSpc>
              <a:spcBef>
                <a:spcPct val="0"/>
              </a:spcBef>
            </a:pPr>
            <a:r>
              <a:rPr lang="en-US" sz="1804" spc="-23">
                <a:solidFill>
                  <a:srgbClr val="FFFFFF"/>
                </a:solidFill>
                <a:latin typeface="Inter"/>
                <a:ea typeface="Inter"/>
                <a:cs typeface="Inter"/>
                <a:sym typeface="Inter"/>
              </a:rPr>
              <a:t>to watch the Step 2 video</a:t>
            </a:r>
          </a:p>
        </p:txBody>
      </p:sp>
      <p:sp>
        <p:nvSpPr>
          <p:cNvPr id="28" name="Freeform 28" descr="Play Video Icon">
            <a:hlinkClick r:id="rId3" tooltip="https://vimeo.com/953786592?share=copy"/>
          </p:cNvPr>
          <p:cNvSpPr/>
          <p:nvPr/>
        </p:nvSpPr>
        <p:spPr>
          <a:xfrm>
            <a:off x="5557529" y="4511684"/>
            <a:ext cx="1044052" cy="967053"/>
          </a:xfrm>
          <a:custGeom>
            <a:avLst/>
            <a:gdLst/>
            <a:ahLst/>
            <a:cxnLst/>
            <a:rect l="l" t="t" r="r" b="b"/>
            <a:pathLst>
              <a:path w="1044052" h="967053">
                <a:moveTo>
                  <a:pt x="0" y="0"/>
                </a:moveTo>
                <a:lnTo>
                  <a:pt x="1044051" y="0"/>
                </a:lnTo>
                <a:lnTo>
                  <a:pt x="1044051" y="967053"/>
                </a:lnTo>
                <a:lnTo>
                  <a:pt x="0" y="9670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31" name="Group 31">
            <a:extLst>
              <a:ext uri="{C183D7F6-B498-43B3-948B-1728B52AA6E4}">
                <adec:decorative xmlns:adec="http://schemas.microsoft.com/office/drawing/2017/decorative" val="1"/>
              </a:ext>
            </a:extLst>
          </p:cNvPr>
          <p:cNvGrpSpPr/>
          <p:nvPr/>
        </p:nvGrpSpPr>
        <p:grpSpPr>
          <a:xfrm>
            <a:off x="9144000" y="4493684"/>
            <a:ext cx="5864039" cy="3179403"/>
            <a:chOff x="0" y="0"/>
            <a:chExt cx="7818719" cy="4239204"/>
          </a:xfrm>
        </p:grpSpPr>
        <p:sp>
          <p:nvSpPr>
            <p:cNvPr id="32" name="TextBox 32"/>
            <p:cNvSpPr txBox="1"/>
            <p:nvPr/>
          </p:nvSpPr>
          <p:spPr>
            <a:xfrm>
              <a:off x="4241371" y="-38100"/>
              <a:ext cx="931497" cy="331893"/>
            </a:xfrm>
            <a:prstGeom prst="rect">
              <a:avLst/>
            </a:prstGeom>
          </p:spPr>
          <p:txBody>
            <a:bodyPr lIns="0" tIns="0" rIns="0" bIns="0" rtlCol="0" anchor="t">
              <a:spAutoFit/>
            </a:bodyPr>
            <a:lstStyle/>
            <a:p>
              <a:pPr algn="l">
                <a:lnSpc>
                  <a:spcPts val="2029"/>
                </a:lnSpc>
              </a:pPr>
              <a:r>
                <a:rPr lang="en-US" sz="1449" b="1">
                  <a:solidFill>
                    <a:srgbClr val="FFFFFF"/>
                  </a:solidFill>
                  <a:latin typeface="Inter Bold"/>
                  <a:ea typeface="Inter Bold"/>
                  <a:cs typeface="Inter Bold"/>
                  <a:sym typeface="Inter Bold"/>
                </a:rPr>
                <a:t>STEP</a:t>
              </a:r>
              <a:r>
                <a:rPr lang="en-US" sz="1449" b="1" u="none">
                  <a:solidFill>
                    <a:srgbClr val="FFFFFF"/>
                  </a:solidFill>
                  <a:latin typeface="Inter Bold"/>
                  <a:ea typeface="Inter Bold"/>
                  <a:cs typeface="Inter Bold"/>
                  <a:sym typeface="Inter Bold"/>
                </a:rPr>
                <a:t> 4:</a:t>
              </a:r>
            </a:p>
          </p:txBody>
        </p:sp>
        <p:sp>
          <p:nvSpPr>
            <p:cNvPr id="33" name="TextBox 33"/>
            <p:cNvSpPr txBox="1"/>
            <p:nvPr/>
          </p:nvSpPr>
          <p:spPr>
            <a:xfrm>
              <a:off x="4279471" y="512736"/>
              <a:ext cx="2851023" cy="1170432"/>
            </a:xfrm>
            <a:prstGeom prst="rect">
              <a:avLst/>
            </a:prstGeom>
          </p:spPr>
          <p:txBody>
            <a:bodyPr lIns="0" tIns="0" rIns="0" bIns="0" rtlCol="0" anchor="t">
              <a:spAutoFit/>
            </a:bodyPr>
            <a:lstStyle/>
            <a:p>
              <a:pPr algn="just">
                <a:lnSpc>
                  <a:spcPts val="3449"/>
                </a:lnSpc>
              </a:pPr>
              <a:r>
                <a:rPr lang="en-US" sz="3150" b="1" spc="-50">
                  <a:solidFill>
                    <a:srgbClr val="FFFFFF"/>
                  </a:solidFill>
                  <a:latin typeface="Inter Bold"/>
                  <a:ea typeface="Inter Bold"/>
                  <a:cs typeface="Inter Bold"/>
                  <a:sym typeface="Inter Bold"/>
                </a:rPr>
                <a:t>Adjust  Settings</a:t>
              </a:r>
            </a:p>
          </p:txBody>
        </p:sp>
        <p:sp>
          <p:nvSpPr>
            <p:cNvPr id="34" name="TextBox 34"/>
            <p:cNvSpPr txBox="1"/>
            <p:nvPr/>
          </p:nvSpPr>
          <p:spPr>
            <a:xfrm>
              <a:off x="4279471" y="1898493"/>
              <a:ext cx="3539248" cy="2340712"/>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Although many settings are preserved during conversion, some may change. Review and verify all settings with a structured approach.</a:t>
              </a:r>
            </a:p>
          </p:txBody>
        </p:sp>
        <p:sp>
          <p:nvSpPr>
            <p:cNvPr id="35" name="TextBox 35"/>
            <p:cNvSpPr txBox="1"/>
            <p:nvPr/>
          </p:nvSpPr>
          <p:spPr>
            <a:xfrm>
              <a:off x="43806" y="-38100"/>
              <a:ext cx="930516" cy="331893"/>
            </a:xfrm>
            <a:prstGeom prst="rect">
              <a:avLst/>
            </a:prstGeom>
          </p:spPr>
          <p:txBody>
            <a:bodyPr lIns="0" tIns="0" rIns="0" bIns="0" rtlCol="0" anchor="t">
              <a:spAutoFit/>
            </a:bodyPr>
            <a:lstStyle/>
            <a:p>
              <a:pPr algn="l">
                <a:lnSpc>
                  <a:spcPts val="2029"/>
                </a:lnSpc>
              </a:pPr>
              <a:r>
                <a:rPr lang="en-US" sz="1449" b="1">
                  <a:solidFill>
                    <a:srgbClr val="FFFFFF"/>
                  </a:solidFill>
                  <a:latin typeface="Inter Bold"/>
                  <a:ea typeface="Inter Bold"/>
                  <a:cs typeface="Inter Bold"/>
                  <a:sym typeface="Inter Bold"/>
                </a:rPr>
                <a:t>STEP</a:t>
              </a:r>
              <a:r>
                <a:rPr lang="en-US" sz="1449" b="1" u="none">
                  <a:solidFill>
                    <a:srgbClr val="FFFFFF"/>
                  </a:solidFill>
                  <a:latin typeface="Inter Bold"/>
                  <a:ea typeface="Inter Bold"/>
                  <a:cs typeface="Inter Bold"/>
                  <a:sym typeface="Inter Bold"/>
                </a:rPr>
                <a:t> 3:</a:t>
              </a:r>
            </a:p>
          </p:txBody>
        </p:sp>
        <p:sp>
          <p:nvSpPr>
            <p:cNvPr id="36" name="TextBox 36"/>
            <p:cNvSpPr txBox="1"/>
            <p:nvPr/>
          </p:nvSpPr>
          <p:spPr>
            <a:xfrm>
              <a:off x="0" y="576305"/>
              <a:ext cx="2867872" cy="1170432"/>
            </a:xfrm>
            <a:prstGeom prst="rect">
              <a:avLst/>
            </a:prstGeom>
          </p:spPr>
          <p:txBody>
            <a:bodyPr lIns="0" tIns="0" rIns="0" bIns="0" rtlCol="0" anchor="t">
              <a:spAutoFit/>
            </a:bodyPr>
            <a:lstStyle/>
            <a:p>
              <a:pPr algn="l">
                <a:lnSpc>
                  <a:spcPts val="3449"/>
                </a:lnSpc>
              </a:pPr>
              <a:r>
                <a:rPr lang="en-US" sz="3150" b="1" spc="-50">
                  <a:solidFill>
                    <a:srgbClr val="FFFFFF"/>
                  </a:solidFill>
                  <a:latin typeface="Inter Bold"/>
                  <a:ea typeface="Inter Bold"/>
                  <a:cs typeface="Inter Bold"/>
                  <a:sym typeface="Inter Bold"/>
                </a:rPr>
                <a:t>Refine and Complete</a:t>
              </a:r>
            </a:p>
          </p:txBody>
        </p:sp>
        <p:sp>
          <p:nvSpPr>
            <p:cNvPr id="37" name="TextBox 37"/>
            <p:cNvSpPr txBox="1"/>
            <p:nvPr/>
          </p:nvSpPr>
          <p:spPr>
            <a:xfrm>
              <a:off x="85236" y="1976823"/>
              <a:ext cx="3623520" cy="1553312"/>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Focus on the details and create new content to ensure your course is fully equipped.</a:t>
              </a:r>
            </a:p>
          </p:txBody>
        </p:sp>
      </p:grpSp>
      <p:grpSp>
        <p:nvGrpSpPr>
          <p:cNvPr id="53" name="Group 52">
            <a:extLst>
              <a:ext uri="{FF2B5EF4-FFF2-40B4-BE49-F238E27FC236}">
                <a16:creationId xmlns:a16="http://schemas.microsoft.com/office/drawing/2014/main" id="{13DFBF78-5B96-0D83-47C7-CE87949BE38B}"/>
              </a:ext>
              <a:ext uri="{C183D7F6-B498-43B3-948B-1728B52AA6E4}">
                <adec:decorative xmlns:adec="http://schemas.microsoft.com/office/drawing/2017/decorative" val="1"/>
              </a:ext>
            </a:extLst>
          </p:cNvPr>
          <p:cNvGrpSpPr/>
          <p:nvPr/>
        </p:nvGrpSpPr>
        <p:grpSpPr>
          <a:xfrm>
            <a:off x="15359062" y="3756660"/>
            <a:ext cx="2928938" cy="5995987"/>
            <a:chOff x="15359062" y="3756660"/>
            <a:chExt cx="2928938" cy="5995987"/>
          </a:xfrm>
        </p:grpSpPr>
        <p:grpSp>
          <p:nvGrpSpPr>
            <p:cNvPr id="17" name="Group 17">
              <a:extLst>
                <a:ext uri="{C183D7F6-B498-43B3-948B-1728B52AA6E4}">
                  <adec:decorative xmlns:adec="http://schemas.microsoft.com/office/drawing/2017/decorative" val="1"/>
                </a:ext>
              </a:extLst>
            </p:cNvPr>
            <p:cNvGrpSpPr/>
            <p:nvPr/>
          </p:nvGrpSpPr>
          <p:grpSpPr>
            <a:xfrm>
              <a:off x="15359062" y="3756660"/>
              <a:ext cx="2928938" cy="5995987"/>
              <a:chOff x="0" y="0"/>
              <a:chExt cx="964632" cy="1974751"/>
            </a:xfrm>
          </p:grpSpPr>
          <p:sp>
            <p:nvSpPr>
              <p:cNvPr id="18" name="Freeform 18">
                <a:extLst>
                  <a:ext uri="{C183D7F6-B498-43B3-948B-1728B52AA6E4}">
                    <adec:decorative xmlns:adec="http://schemas.microsoft.com/office/drawing/2017/decorative" val="1"/>
                  </a:ext>
                </a:extLst>
              </p:cNvPr>
              <p:cNvSpPr/>
              <p:nvPr/>
            </p:nvSpPr>
            <p:spPr>
              <a:xfrm>
                <a:off x="0" y="0"/>
                <a:ext cx="964632" cy="1974752"/>
              </a:xfrm>
              <a:custGeom>
                <a:avLst/>
                <a:gdLst/>
                <a:ahLst/>
                <a:cxnLst/>
                <a:rect l="l" t="t" r="r" b="b"/>
                <a:pathLst>
                  <a:path w="964632" h="1974752">
                    <a:moveTo>
                      <a:pt x="0" y="0"/>
                    </a:moveTo>
                    <a:lnTo>
                      <a:pt x="964632" y="0"/>
                    </a:lnTo>
                    <a:lnTo>
                      <a:pt x="964632" y="1974752"/>
                    </a:lnTo>
                    <a:lnTo>
                      <a:pt x="0" y="1974752"/>
                    </a:lnTo>
                    <a:close/>
                  </a:path>
                </a:pathLst>
              </a:custGeom>
              <a:solidFill>
                <a:srgbClr val="0E387C">
                  <a:alpha val="40000"/>
                </a:srgbClr>
              </a:solidFill>
            </p:spPr>
            <p:txBody>
              <a:bodyPr/>
              <a:lstStyle/>
              <a:p>
                <a:endParaRPr lang="en-US"/>
              </a:p>
            </p:txBody>
          </p:sp>
          <p:sp>
            <p:nvSpPr>
              <p:cNvPr id="19" name="TextBox 19"/>
              <p:cNvSpPr txBox="1"/>
              <p:nvPr/>
            </p:nvSpPr>
            <p:spPr>
              <a:xfrm>
                <a:off x="0" y="-38100"/>
                <a:ext cx="964632" cy="2012851"/>
              </a:xfrm>
              <a:prstGeom prst="rect">
                <a:avLst/>
              </a:prstGeom>
            </p:spPr>
            <p:txBody>
              <a:bodyPr lIns="40624" tIns="40624" rIns="40624" bIns="40624" rtlCol="0" anchor="ctr"/>
              <a:lstStyle/>
              <a:p>
                <a:pPr algn="ctr">
                  <a:lnSpc>
                    <a:spcPts val="1949"/>
                  </a:lnSpc>
                </a:pPr>
                <a:endParaRPr/>
              </a:p>
            </p:txBody>
          </p:sp>
        </p:grpSp>
        <p:sp>
          <p:nvSpPr>
            <p:cNvPr id="38" name="TextBox 38"/>
            <p:cNvSpPr txBox="1"/>
            <p:nvPr/>
          </p:nvSpPr>
          <p:spPr>
            <a:xfrm>
              <a:off x="15473202" y="4455584"/>
              <a:ext cx="1264810" cy="258445"/>
            </a:xfrm>
            <a:prstGeom prst="rect">
              <a:avLst/>
            </a:prstGeom>
          </p:spPr>
          <p:txBody>
            <a:bodyPr lIns="0" tIns="0" rIns="0" bIns="0" rtlCol="0" anchor="t">
              <a:spAutoFit/>
            </a:bodyPr>
            <a:lstStyle/>
            <a:p>
              <a:pPr algn="l">
                <a:lnSpc>
                  <a:spcPts val="2029"/>
                </a:lnSpc>
              </a:pPr>
              <a:r>
                <a:rPr lang="en-US" sz="1449" b="1" spc="-2">
                  <a:solidFill>
                    <a:srgbClr val="FFFFFF"/>
                  </a:solidFill>
                  <a:latin typeface="Inter Bold"/>
                  <a:ea typeface="Inter Bold"/>
                  <a:cs typeface="Inter Bold"/>
                  <a:sym typeface="Inter Bold"/>
                </a:rPr>
                <a:t>STEP 5:</a:t>
              </a:r>
            </a:p>
          </p:txBody>
        </p:sp>
        <p:sp>
          <p:nvSpPr>
            <p:cNvPr id="39" name="TextBox 39"/>
            <p:cNvSpPr txBox="1"/>
            <p:nvPr/>
          </p:nvSpPr>
          <p:spPr>
            <a:xfrm>
              <a:off x="15501777" y="4865541"/>
              <a:ext cx="1846836" cy="870680"/>
            </a:xfrm>
            <a:prstGeom prst="rect">
              <a:avLst/>
            </a:prstGeom>
          </p:spPr>
          <p:txBody>
            <a:bodyPr lIns="0" tIns="0" rIns="0" bIns="0" rtlCol="0" anchor="t">
              <a:spAutoFit/>
            </a:bodyPr>
            <a:lstStyle/>
            <a:p>
              <a:pPr algn="l">
                <a:lnSpc>
                  <a:spcPts val="3449"/>
                </a:lnSpc>
              </a:pPr>
              <a:r>
                <a:rPr lang="en-US" sz="3150" b="1" spc="-50">
                  <a:solidFill>
                    <a:srgbClr val="FFFFFF"/>
                  </a:solidFill>
                  <a:latin typeface="Inter Bold"/>
                  <a:ea typeface="Inter Bold"/>
                  <a:cs typeface="Inter Bold"/>
                  <a:sym typeface="Inter Bold"/>
                </a:rPr>
                <a:t>Final Check </a:t>
              </a:r>
            </a:p>
          </p:txBody>
        </p:sp>
        <p:sp>
          <p:nvSpPr>
            <p:cNvPr id="40" name="TextBox 40"/>
            <p:cNvSpPr txBox="1"/>
            <p:nvPr/>
          </p:nvSpPr>
          <p:spPr>
            <a:xfrm>
              <a:off x="15546800" y="5851399"/>
              <a:ext cx="2626900" cy="1169746"/>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Utilize the Student Preview to conduct your final walkthrough and course revision.</a:t>
              </a:r>
            </a:p>
          </p:txBody>
        </p:sp>
      </p:grpSp>
      <p:sp>
        <p:nvSpPr>
          <p:cNvPr id="41" name="TextBox 41">
            <a:extLst>
              <a:ext uri="{C183D7F6-B498-43B3-948B-1728B52AA6E4}">
                <adec:decorative xmlns:adec="http://schemas.microsoft.com/office/drawing/2017/decorative" val="1"/>
              </a:ext>
            </a:extLst>
          </p:cNvPr>
          <p:cNvSpPr txBox="1"/>
          <p:nvPr/>
        </p:nvSpPr>
        <p:spPr>
          <a:xfrm>
            <a:off x="64713" y="4345435"/>
            <a:ext cx="812695" cy="258445"/>
          </a:xfrm>
          <a:prstGeom prst="rect">
            <a:avLst/>
          </a:prstGeom>
        </p:spPr>
        <p:txBody>
          <a:bodyPr lIns="0" tIns="0" rIns="0" bIns="0" rtlCol="0" anchor="t">
            <a:spAutoFit/>
          </a:bodyPr>
          <a:lstStyle/>
          <a:p>
            <a:pPr algn="l">
              <a:lnSpc>
                <a:spcPts val="2029"/>
              </a:lnSpc>
            </a:pPr>
            <a:r>
              <a:rPr lang="en-US" sz="1449" b="1" spc="-2">
                <a:solidFill>
                  <a:srgbClr val="FFFFFF"/>
                </a:solidFill>
                <a:latin typeface="Inter Bold"/>
                <a:ea typeface="Inter Bold"/>
                <a:cs typeface="Inter Bold"/>
                <a:sym typeface="Inter Bold"/>
              </a:rPr>
              <a:t>STEP </a:t>
            </a:r>
            <a:r>
              <a:rPr lang="en-US" sz="1449" b="1" u="none" spc="-2">
                <a:solidFill>
                  <a:srgbClr val="FFFFFF"/>
                </a:solidFill>
                <a:latin typeface="Inter Bold"/>
                <a:ea typeface="Inter Bold"/>
                <a:cs typeface="Inter Bold"/>
                <a:sym typeface="Inter Bold"/>
              </a:rPr>
              <a:t>1:</a:t>
            </a:r>
          </a:p>
        </p:txBody>
      </p:sp>
      <p:sp>
        <p:nvSpPr>
          <p:cNvPr id="42" name="TextBox 42">
            <a:extLst>
              <a:ext uri="{C183D7F6-B498-43B3-948B-1728B52AA6E4}">
                <adec:decorative xmlns:adec="http://schemas.microsoft.com/office/drawing/2017/decorative" val="1"/>
              </a:ext>
            </a:extLst>
          </p:cNvPr>
          <p:cNvSpPr txBox="1"/>
          <p:nvPr/>
        </p:nvSpPr>
        <p:spPr>
          <a:xfrm>
            <a:off x="64713" y="4760083"/>
            <a:ext cx="2551941" cy="870680"/>
          </a:xfrm>
          <a:prstGeom prst="rect">
            <a:avLst/>
          </a:prstGeom>
        </p:spPr>
        <p:txBody>
          <a:bodyPr lIns="0" tIns="0" rIns="0" bIns="0" rtlCol="0" anchor="t">
            <a:spAutoFit/>
          </a:bodyPr>
          <a:lstStyle/>
          <a:p>
            <a:pPr algn="l">
              <a:lnSpc>
                <a:spcPts val="3449"/>
              </a:lnSpc>
            </a:pPr>
            <a:r>
              <a:rPr lang="en-US" sz="3150" b="1" spc="-50">
                <a:solidFill>
                  <a:srgbClr val="FFFFFF"/>
                </a:solidFill>
                <a:latin typeface="Inter Bold"/>
                <a:ea typeface="Inter Bold"/>
                <a:cs typeface="Inter Bold"/>
                <a:sym typeface="Inter Bold"/>
              </a:rPr>
              <a:t>Get </a:t>
            </a:r>
          </a:p>
          <a:p>
            <a:pPr algn="l">
              <a:lnSpc>
                <a:spcPts val="3449"/>
              </a:lnSpc>
            </a:pPr>
            <a:r>
              <a:rPr lang="en-US" sz="3150" b="1" spc="-50">
                <a:solidFill>
                  <a:srgbClr val="FFFFFF"/>
                </a:solidFill>
                <a:latin typeface="Inter Bold"/>
                <a:ea typeface="Inter Bold"/>
                <a:cs typeface="Inter Bold"/>
                <a:sym typeface="Inter Bold"/>
              </a:rPr>
              <a:t>Oriented</a:t>
            </a:r>
          </a:p>
        </p:txBody>
      </p:sp>
      <p:sp>
        <p:nvSpPr>
          <p:cNvPr id="43" name="TextBox 43">
            <a:extLst>
              <a:ext uri="{C183D7F6-B498-43B3-948B-1728B52AA6E4}">
                <adec:decorative xmlns:adec="http://schemas.microsoft.com/office/drawing/2017/decorative" val="1"/>
              </a:ext>
            </a:extLst>
          </p:cNvPr>
          <p:cNvSpPr txBox="1"/>
          <p:nvPr/>
        </p:nvSpPr>
        <p:spPr>
          <a:xfrm>
            <a:off x="165477" y="5851399"/>
            <a:ext cx="2551941" cy="1465021"/>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Explore key changes between Original and Ultra to ensure a smooth and effective transition.</a:t>
            </a:r>
          </a:p>
        </p:txBody>
      </p:sp>
      <p:grpSp>
        <p:nvGrpSpPr>
          <p:cNvPr id="44" name="Group 44">
            <a:extLst>
              <a:ext uri="{C183D7F6-B498-43B3-948B-1728B52AA6E4}">
                <adec:decorative xmlns:adec="http://schemas.microsoft.com/office/drawing/2017/decorative" val="1"/>
              </a:ext>
            </a:extLst>
          </p:cNvPr>
          <p:cNvGrpSpPr/>
          <p:nvPr/>
        </p:nvGrpSpPr>
        <p:grpSpPr>
          <a:xfrm>
            <a:off x="13723077" y="1064466"/>
            <a:ext cx="4028104" cy="1260626"/>
            <a:chOff x="0" y="0"/>
            <a:chExt cx="1101297" cy="344659"/>
          </a:xfrm>
        </p:grpSpPr>
        <p:sp>
          <p:nvSpPr>
            <p:cNvPr id="45" name="Freeform 45">
              <a:extLst>
                <a:ext uri="{C183D7F6-B498-43B3-948B-1728B52AA6E4}">
                  <adec:decorative xmlns:adec="http://schemas.microsoft.com/office/drawing/2017/decorative" val="1"/>
                </a:ext>
              </a:extLst>
            </p:cNvPr>
            <p:cNvSpPr/>
            <p:nvPr/>
          </p:nvSpPr>
          <p:spPr>
            <a:xfrm>
              <a:off x="0" y="0"/>
              <a:ext cx="1101297" cy="344659"/>
            </a:xfrm>
            <a:custGeom>
              <a:avLst/>
              <a:gdLst/>
              <a:ahLst/>
              <a:cxnLst/>
              <a:rect l="l" t="t" r="r" b="b"/>
              <a:pathLst>
                <a:path w="1101297" h="344659">
                  <a:moveTo>
                    <a:pt x="65347" y="0"/>
                  </a:moveTo>
                  <a:lnTo>
                    <a:pt x="1035949" y="0"/>
                  </a:lnTo>
                  <a:cubicBezTo>
                    <a:pt x="1053281" y="0"/>
                    <a:pt x="1069902" y="6885"/>
                    <a:pt x="1082157" y="19140"/>
                  </a:cubicBezTo>
                  <a:cubicBezTo>
                    <a:pt x="1094412" y="31395"/>
                    <a:pt x="1101297" y="48016"/>
                    <a:pt x="1101297" y="65347"/>
                  </a:cubicBezTo>
                  <a:lnTo>
                    <a:pt x="1101297" y="279312"/>
                  </a:lnTo>
                  <a:cubicBezTo>
                    <a:pt x="1101297" y="315402"/>
                    <a:pt x="1072040" y="344659"/>
                    <a:pt x="1035949" y="344659"/>
                  </a:cubicBezTo>
                  <a:lnTo>
                    <a:pt x="65347" y="344659"/>
                  </a:lnTo>
                  <a:cubicBezTo>
                    <a:pt x="48016" y="344659"/>
                    <a:pt x="31395" y="337774"/>
                    <a:pt x="19140" y="325519"/>
                  </a:cubicBezTo>
                  <a:cubicBezTo>
                    <a:pt x="6885" y="313264"/>
                    <a:pt x="0" y="296643"/>
                    <a:pt x="0" y="279312"/>
                  </a:cubicBezTo>
                  <a:lnTo>
                    <a:pt x="0" y="65347"/>
                  </a:lnTo>
                  <a:cubicBezTo>
                    <a:pt x="0" y="48016"/>
                    <a:pt x="6885" y="31395"/>
                    <a:pt x="19140" y="19140"/>
                  </a:cubicBezTo>
                  <a:cubicBezTo>
                    <a:pt x="31395" y="6885"/>
                    <a:pt x="48016" y="0"/>
                    <a:pt x="65347" y="0"/>
                  </a:cubicBezTo>
                  <a:close/>
                </a:path>
              </a:pathLst>
            </a:custGeom>
            <a:solidFill>
              <a:srgbClr val="F0F0F0"/>
            </a:solidFill>
          </p:spPr>
          <p:txBody>
            <a:bodyPr/>
            <a:lstStyle/>
            <a:p>
              <a:endParaRPr lang="en-US"/>
            </a:p>
          </p:txBody>
        </p:sp>
        <p:sp>
          <p:nvSpPr>
            <p:cNvPr id="46" name="TextBox 46"/>
            <p:cNvSpPr txBox="1"/>
            <p:nvPr/>
          </p:nvSpPr>
          <p:spPr>
            <a:xfrm>
              <a:off x="0" y="-28575"/>
              <a:ext cx="1101297" cy="373234"/>
            </a:xfrm>
            <a:prstGeom prst="rect">
              <a:avLst/>
            </a:prstGeom>
          </p:spPr>
          <p:txBody>
            <a:bodyPr lIns="50800" tIns="50800" rIns="50800" bIns="50800" rtlCol="0" anchor="ctr"/>
            <a:lstStyle/>
            <a:p>
              <a:pPr algn="ctr">
                <a:lnSpc>
                  <a:spcPts val="1960"/>
                </a:lnSpc>
              </a:pPr>
              <a:endParaRPr/>
            </a:p>
          </p:txBody>
        </p:sp>
      </p:grpSp>
      <p:grpSp>
        <p:nvGrpSpPr>
          <p:cNvPr id="47" name="Group 47">
            <a:extLst>
              <a:ext uri="{C183D7F6-B498-43B3-948B-1728B52AA6E4}">
                <adec:decorative xmlns:adec="http://schemas.microsoft.com/office/drawing/2017/decorative" val="1"/>
              </a:ext>
            </a:extLst>
          </p:cNvPr>
          <p:cNvGrpSpPr/>
          <p:nvPr/>
        </p:nvGrpSpPr>
        <p:grpSpPr>
          <a:xfrm>
            <a:off x="13829955" y="1169241"/>
            <a:ext cx="3814349" cy="1033717"/>
            <a:chOff x="0" y="0"/>
            <a:chExt cx="850268" cy="230429"/>
          </a:xfrm>
        </p:grpSpPr>
        <p:sp>
          <p:nvSpPr>
            <p:cNvPr id="48" name="Freeform 48">
              <a:extLst>
                <a:ext uri="{C183D7F6-B498-43B3-948B-1728B52AA6E4}">
                  <adec:decorative xmlns:adec="http://schemas.microsoft.com/office/drawing/2017/decorative" val="1"/>
                </a:ext>
              </a:extLst>
            </p:cNvPr>
            <p:cNvSpPr/>
            <p:nvPr/>
          </p:nvSpPr>
          <p:spPr>
            <a:xfrm>
              <a:off x="0" y="0"/>
              <a:ext cx="850268" cy="230429"/>
            </a:xfrm>
            <a:custGeom>
              <a:avLst/>
              <a:gdLst/>
              <a:ahLst/>
              <a:cxnLst/>
              <a:rect l="l" t="t" r="r" b="b"/>
              <a:pathLst>
                <a:path w="850268" h="230429">
                  <a:moveTo>
                    <a:pt x="34505" y="0"/>
                  </a:moveTo>
                  <a:lnTo>
                    <a:pt x="815763" y="0"/>
                  </a:lnTo>
                  <a:cubicBezTo>
                    <a:pt x="834820" y="0"/>
                    <a:pt x="850268" y="15448"/>
                    <a:pt x="850268" y="34505"/>
                  </a:cubicBezTo>
                  <a:lnTo>
                    <a:pt x="850268" y="195924"/>
                  </a:lnTo>
                  <a:cubicBezTo>
                    <a:pt x="850268" y="214981"/>
                    <a:pt x="834820" y="230429"/>
                    <a:pt x="815763" y="230429"/>
                  </a:cubicBezTo>
                  <a:lnTo>
                    <a:pt x="34505" y="230429"/>
                  </a:lnTo>
                  <a:cubicBezTo>
                    <a:pt x="15448" y="230429"/>
                    <a:pt x="0" y="214981"/>
                    <a:pt x="0" y="195924"/>
                  </a:cubicBezTo>
                  <a:lnTo>
                    <a:pt x="0" y="34505"/>
                  </a:lnTo>
                  <a:cubicBezTo>
                    <a:pt x="0" y="15448"/>
                    <a:pt x="15448" y="0"/>
                    <a:pt x="34505" y="0"/>
                  </a:cubicBezTo>
                  <a:close/>
                </a:path>
              </a:pathLst>
            </a:custGeom>
            <a:solidFill>
              <a:srgbClr val="FFFFFF"/>
            </a:solidFill>
            <a:ln w="28575" cap="sq">
              <a:solidFill>
                <a:srgbClr val="0054BC"/>
              </a:solidFill>
              <a:prstDash val="solid"/>
              <a:miter/>
            </a:ln>
          </p:spPr>
          <p:txBody>
            <a:bodyPr/>
            <a:lstStyle/>
            <a:p>
              <a:endParaRPr lang="en-US"/>
            </a:p>
          </p:txBody>
        </p:sp>
        <p:sp>
          <p:nvSpPr>
            <p:cNvPr id="49" name="TextBox 49"/>
            <p:cNvSpPr txBox="1"/>
            <p:nvPr/>
          </p:nvSpPr>
          <p:spPr>
            <a:xfrm>
              <a:off x="0" y="-28575"/>
              <a:ext cx="850268" cy="259004"/>
            </a:xfrm>
            <a:prstGeom prst="rect">
              <a:avLst/>
            </a:prstGeom>
          </p:spPr>
          <p:txBody>
            <a:bodyPr lIns="50800" tIns="50800" rIns="50800" bIns="50800" rtlCol="0" anchor="ctr"/>
            <a:lstStyle/>
            <a:p>
              <a:pPr algn="ctr">
                <a:lnSpc>
                  <a:spcPts val="1960"/>
                </a:lnSpc>
              </a:pPr>
              <a:endParaRPr/>
            </a:p>
          </p:txBody>
        </p:sp>
      </p:grpSp>
      <p:sp>
        <p:nvSpPr>
          <p:cNvPr id="50" name="TextBox 50">
            <a:extLst>
              <a:ext uri="{C183D7F6-B498-43B3-948B-1728B52AA6E4}">
                <adec:decorative xmlns:adec="http://schemas.microsoft.com/office/drawing/2017/decorative" val="0"/>
              </a:ext>
            </a:extLst>
          </p:cNvPr>
          <p:cNvSpPr txBox="1"/>
          <p:nvPr/>
        </p:nvSpPr>
        <p:spPr>
          <a:xfrm>
            <a:off x="14045944" y="1300621"/>
            <a:ext cx="3515852" cy="314325"/>
          </a:xfrm>
          <a:prstGeom prst="rect">
            <a:avLst/>
          </a:prstGeom>
        </p:spPr>
        <p:txBody>
          <a:bodyPr lIns="0" tIns="0" rIns="0" bIns="0" rtlCol="0" anchor="t">
            <a:spAutoFit/>
          </a:bodyPr>
          <a:lstStyle/>
          <a:p>
            <a:pPr algn="ctr">
              <a:lnSpc>
                <a:spcPts val="2400"/>
              </a:lnSpc>
            </a:pPr>
            <a:r>
              <a:rPr lang="en-US" sz="2000" b="1" spc="-26">
                <a:solidFill>
                  <a:srgbClr val="0E387C"/>
                </a:solidFill>
                <a:latin typeface="Inter Bold"/>
                <a:ea typeface="Inter Bold"/>
                <a:cs typeface="Inter Bold"/>
                <a:sym typeface="Inter Bold"/>
              </a:rPr>
              <a:t>Tell us how we’re doing! </a:t>
            </a:r>
          </a:p>
        </p:txBody>
      </p:sp>
      <p:sp>
        <p:nvSpPr>
          <p:cNvPr id="51" name="TextBox 51"/>
          <p:cNvSpPr txBox="1"/>
          <p:nvPr/>
        </p:nvSpPr>
        <p:spPr>
          <a:xfrm>
            <a:off x="15075471" y="1636936"/>
            <a:ext cx="2200703" cy="273685"/>
          </a:xfrm>
          <a:prstGeom prst="rect">
            <a:avLst/>
          </a:prstGeom>
        </p:spPr>
        <p:txBody>
          <a:bodyPr lIns="0" tIns="0" rIns="0" bIns="0" rtlCol="0" anchor="t">
            <a:spAutoFit/>
          </a:bodyPr>
          <a:lstStyle/>
          <a:p>
            <a:pPr algn="l">
              <a:lnSpc>
                <a:spcPts val="2240"/>
              </a:lnSpc>
            </a:pPr>
            <a:r>
              <a:rPr lang="en-US" sz="1600" u="sng" spc="-20">
                <a:solidFill>
                  <a:srgbClr val="0E387C"/>
                </a:solidFill>
                <a:latin typeface="Inter"/>
                <a:ea typeface="Inter"/>
                <a:cs typeface="Inter"/>
                <a:sym typeface="Inter"/>
                <a:hlinkClick r:id="rId6" tooltip="https://forms.office.com/Pages/ResponsePage.aspx?id=hz6FdcqqJUagClp8ov4acmDoOoLgT3BEls86HBxIDq1UN1hBRFNNNFE5V0xVSVFBVzM0M0pZN1IxNS4u"/>
              </a:rPr>
              <a:t>Provide your feedback</a:t>
            </a:r>
          </a:p>
        </p:txBody>
      </p:sp>
      <p:sp>
        <p:nvSpPr>
          <p:cNvPr id="52" name="Freeform 52" descr="Thumbs up and Thumbs down icons">
            <a:hlinkClick r:id="rId7" tooltip="https://forms.office.com/Pages/ResponsePage.aspx?id=hz6FdcqqJUagClp8ov4acmDoOoLgT3BEls86HBxIDq1UNFdERVpTRUIzN05IRU5YSk9WWkhWWUozQi4u"/>
          </p:cNvPr>
          <p:cNvSpPr/>
          <p:nvPr/>
        </p:nvSpPr>
        <p:spPr>
          <a:xfrm>
            <a:off x="14045944" y="1614946"/>
            <a:ext cx="912029" cy="466275"/>
          </a:xfrm>
          <a:custGeom>
            <a:avLst/>
            <a:gdLst/>
            <a:ahLst/>
            <a:cxnLst/>
            <a:rect l="l" t="t" r="r" b="b"/>
            <a:pathLst>
              <a:path w="912029" h="466275">
                <a:moveTo>
                  <a:pt x="0" y="0"/>
                </a:moveTo>
                <a:lnTo>
                  <a:pt x="912028" y="0"/>
                </a:lnTo>
                <a:lnTo>
                  <a:pt x="912028" y="466275"/>
                </a:lnTo>
                <a:lnTo>
                  <a:pt x="0" y="46627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sp>
        <p:nvSpPr>
          <p:cNvPr id="3" name="Freeform 3">
            <a:extLst>
              <a:ext uri="{C183D7F6-B498-43B3-948B-1728B52AA6E4}">
                <adec:decorative xmlns:adec="http://schemas.microsoft.com/office/drawing/2017/decorative" val="1"/>
              </a:ext>
            </a:extLst>
          </p:cNvPr>
          <p:cNvSpPr/>
          <p:nvPr/>
        </p:nvSpPr>
        <p:spPr>
          <a:xfrm rot="2375882">
            <a:off x="3989405" y="8933167"/>
            <a:ext cx="505582" cy="650267"/>
          </a:xfrm>
          <a:custGeom>
            <a:avLst/>
            <a:gdLst/>
            <a:ahLst/>
            <a:cxnLst/>
            <a:rect l="l" t="t" r="r" b="b"/>
            <a:pathLst>
              <a:path w="505582" h="650267">
                <a:moveTo>
                  <a:pt x="0" y="0"/>
                </a:moveTo>
                <a:lnTo>
                  <a:pt x="505582" y="0"/>
                </a:lnTo>
                <a:lnTo>
                  <a:pt x="505582" y="650266"/>
                </a:lnTo>
                <a:lnTo>
                  <a:pt x="0" y="65026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4" name="Freeform 4">
            <a:extLst>
              <a:ext uri="{C183D7F6-B498-43B3-948B-1728B52AA6E4}">
                <adec:decorative xmlns:adec="http://schemas.microsoft.com/office/drawing/2017/decorative" val="1"/>
              </a:ext>
            </a:extLst>
          </p:cNvPr>
          <p:cNvSpPr/>
          <p:nvPr/>
        </p:nvSpPr>
        <p:spPr>
          <a:xfrm>
            <a:off x="4152383" y="9069554"/>
            <a:ext cx="232054" cy="348299"/>
          </a:xfrm>
          <a:custGeom>
            <a:avLst/>
            <a:gdLst/>
            <a:ahLst/>
            <a:cxnLst/>
            <a:rect l="l" t="t" r="r" b="b"/>
            <a:pathLst>
              <a:path w="232054" h="348299">
                <a:moveTo>
                  <a:pt x="0" y="0"/>
                </a:moveTo>
                <a:lnTo>
                  <a:pt x="232054" y="0"/>
                </a:lnTo>
                <a:lnTo>
                  <a:pt x="232054" y="348299"/>
                </a:lnTo>
                <a:lnTo>
                  <a:pt x="0" y="34829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3" name="TextBox 23"/>
          <p:cNvSpPr txBox="1">
            <a:spLocks noGrp="1"/>
          </p:cNvSpPr>
          <p:nvPr>
            <p:ph type="title" idx="4294967295"/>
          </p:nvPr>
        </p:nvSpPr>
        <p:spPr>
          <a:xfrm>
            <a:off x="938440" y="665475"/>
            <a:ext cx="10113152"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Gathering Materials to Begin</a:t>
            </a:r>
          </a:p>
        </p:txBody>
      </p:sp>
      <p:sp>
        <p:nvSpPr>
          <p:cNvPr id="24" name="TextBox 24"/>
          <p:cNvSpPr txBox="1"/>
          <p:nvPr/>
        </p:nvSpPr>
        <p:spPr>
          <a:xfrm>
            <a:off x="938440" y="1389911"/>
            <a:ext cx="14518251" cy="1135075"/>
          </a:xfrm>
          <a:prstGeom prst="rect">
            <a:avLst/>
          </a:prstGeom>
        </p:spPr>
        <p:txBody>
          <a:bodyPr lIns="0" tIns="0" rIns="0" bIns="0" rtlCol="0" anchor="t">
            <a:spAutoFit/>
          </a:bodyPr>
          <a:lstStyle/>
          <a:p>
            <a:pPr algn="just">
              <a:lnSpc>
                <a:spcPts val="3032"/>
              </a:lnSpc>
            </a:pPr>
            <a:r>
              <a:rPr lang="en-US" sz="2100" spc="-27">
                <a:solidFill>
                  <a:srgbClr val="FFFFFF"/>
                </a:solidFill>
                <a:latin typeface="Inter"/>
                <a:ea typeface="Inter"/>
                <a:cs typeface="Inter"/>
                <a:sym typeface="Inter"/>
              </a:rPr>
              <a:t>Although your course has been converted to Ultra and your images and files are in your new course, you may decide that you want to update your course content or perhaps make adjustments so that your items display correctly. Either way, it’s helpful to have your Original course and course files on hand to make the process go smoothly. </a:t>
            </a:r>
          </a:p>
        </p:txBody>
      </p:sp>
      <p:grpSp>
        <p:nvGrpSpPr>
          <p:cNvPr id="6" name="Group 6">
            <a:extLst>
              <a:ext uri="{C183D7F6-B498-43B3-948B-1728B52AA6E4}">
                <adec:decorative xmlns:adec="http://schemas.microsoft.com/office/drawing/2017/decorative" val="1"/>
              </a:ext>
            </a:extLst>
          </p:cNvPr>
          <p:cNvGrpSpPr/>
          <p:nvPr/>
        </p:nvGrpSpPr>
        <p:grpSpPr>
          <a:xfrm>
            <a:off x="1028700" y="3391762"/>
            <a:ext cx="10591938" cy="4965070"/>
            <a:chOff x="0" y="0"/>
            <a:chExt cx="2789646" cy="1307673"/>
          </a:xfrm>
        </p:grpSpPr>
        <p:sp>
          <p:nvSpPr>
            <p:cNvPr id="7" name="Freeform 7">
              <a:extLst>
                <a:ext uri="{C183D7F6-B498-43B3-948B-1728B52AA6E4}">
                  <adec:decorative xmlns:adec="http://schemas.microsoft.com/office/drawing/2017/decorative" val="1"/>
                </a:ext>
              </a:extLst>
            </p:cNvPr>
            <p:cNvSpPr/>
            <p:nvPr/>
          </p:nvSpPr>
          <p:spPr>
            <a:xfrm>
              <a:off x="0" y="0"/>
              <a:ext cx="2789646" cy="1307673"/>
            </a:xfrm>
            <a:custGeom>
              <a:avLst/>
              <a:gdLst/>
              <a:ahLst/>
              <a:cxnLst/>
              <a:rect l="l" t="t" r="r" b="b"/>
              <a:pathLst>
                <a:path w="2789646" h="1307673">
                  <a:moveTo>
                    <a:pt x="25582" y="0"/>
                  </a:moveTo>
                  <a:lnTo>
                    <a:pt x="2764064" y="0"/>
                  </a:lnTo>
                  <a:cubicBezTo>
                    <a:pt x="2778193" y="0"/>
                    <a:pt x="2789646" y="11454"/>
                    <a:pt x="2789646" y="25582"/>
                  </a:cubicBezTo>
                  <a:lnTo>
                    <a:pt x="2789646" y="1282090"/>
                  </a:lnTo>
                  <a:cubicBezTo>
                    <a:pt x="2789646" y="1296219"/>
                    <a:pt x="2778193" y="1307673"/>
                    <a:pt x="2764064" y="1307673"/>
                  </a:cubicBezTo>
                  <a:lnTo>
                    <a:pt x="25582" y="1307673"/>
                  </a:lnTo>
                  <a:cubicBezTo>
                    <a:pt x="11454" y="1307673"/>
                    <a:pt x="0" y="1296219"/>
                    <a:pt x="0" y="1282090"/>
                  </a:cubicBezTo>
                  <a:lnTo>
                    <a:pt x="0" y="25582"/>
                  </a:lnTo>
                  <a:cubicBezTo>
                    <a:pt x="0" y="11454"/>
                    <a:pt x="11454" y="0"/>
                    <a:pt x="25582" y="0"/>
                  </a:cubicBezTo>
                  <a:close/>
                </a:path>
              </a:pathLst>
            </a:custGeom>
            <a:solidFill>
              <a:srgbClr val="0054BC"/>
            </a:solidFill>
          </p:spPr>
          <p:txBody>
            <a:bodyPr/>
            <a:lstStyle/>
            <a:p>
              <a:endParaRPr lang="en-US"/>
            </a:p>
          </p:txBody>
        </p:sp>
        <p:sp>
          <p:nvSpPr>
            <p:cNvPr id="8" name="TextBox 8"/>
            <p:cNvSpPr txBox="1"/>
            <p:nvPr/>
          </p:nvSpPr>
          <p:spPr>
            <a:xfrm>
              <a:off x="0" y="-28575"/>
              <a:ext cx="2789646" cy="1336248"/>
            </a:xfrm>
            <a:prstGeom prst="rect">
              <a:avLst/>
            </a:prstGeom>
          </p:spPr>
          <p:txBody>
            <a:bodyPr lIns="50800" tIns="50800" rIns="50800" bIns="50800" rtlCol="0" anchor="ctr"/>
            <a:lstStyle/>
            <a:p>
              <a:pPr algn="ctr">
                <a:lnSpc>
                  <a:spcPts val="1960"/>
                </a:lnSpc>
              </a:pPr>
              <a:endParaRPr/>
            </a:p>
          </p:txBody>
        </p:sp>
      </p:grpSp>
      <p:grpSp>
        <p:nvGrpSpPr>
          <p:cNvPr id="9" name="Group 9">
            <a:extLst>
              <a:ext uri="{C183D7F6-B498-43B3-948B-1728B52AA6E4}">
                <adec:decorative xmlns:adec="http://schemas.microsoft.com/office/drawing/2017/decorative" val="1"/>
              </a:ext>
            </a:extLst>
          </p:cNvPr>
          <p:cNvGrpSpPr/>
          <p:nvPr/>
        </p:nvGrpSpPr>
        <p:grpSpPr>
          <a:xfrm>
            <a:off x="1260048" y="3582369"/>
            <a:ext cx="10129241" cy="4583855"/>
            <a:chOff x="0" y="0"/>
            <a:chExt cx="2289515" cy="1036090"/>
          </a:xfrm>
        </p:grpSpPr>
        <p:sp>
          <p:nvSpPr>
            <p:cNvPr id="10" name="Freeform 10">
              <a:extLst>
                <a:ext uri="{C183D7F6-B498-43B3-948B-1728B52AA6E4}">
                  <adec:decorative xmlns:adec="http://schemas.microsoft.com/office/drawing/2017/decorative" val="1"/>
                </a:ext>
              </a:extLst>
            </p:cNvPr>
            <p:cNvSpPr/>
            <p:nvPr/>
          </p:nvSpPr>
          <p:spPr>
            <a:xfrm>
              <a:off x="0" y="0"/>
              <a:ext cx="2289515" cy="1036090"/>
            </a:xfrm>
            <a:custGeom>
              <a:avLst/>
              <a:gdLst/>
              <a:ahLst/>
              <a:cxnLst/>
              <a:rect l="l" t="t" r="r" b="b"/>
              <a:pathLst>
                <a:path w="2289515" h="1036090">
                  <a:moveTo>
                    <a:pt x="26751" y="0"/>
                  </a:moveTo>
                  <a:lnTo>
                    <a:pt x="2262764" y="0"/>
                  </a:lnTo>
                  <a:cubicBezTo>
                    <a:pt x="2277539" y="0"/>
                    <a:pt x="2289515" y="11977"/>
                    <a:pt x="2289515" y="26751"/>
                  </a:cubicBezTo>
                  <a:lnTo>
                    <a:pt x="2289515" y="1009339"/>
                  </a:lnTo>
                  <a:cubicBezTo>
                    <a:pt x="2289515" y="1016434"/>
                    <a:pt x="2286697" y="1023238"/>
                    <a:pt x="2281680" y="1028255"/>
                  </a:cubicBezTo>
                  <a:cubicBezTo>
                    <a:pt x="2276663" y="1033272"/>
                    <a:pt x="2269859" y="1036090"/>
                    <a:pt x="2262764" y="1036090"/>
                  </a:cubicBezTo>
                  <a:lnTo>
                    <a:pt x="26751" y="1036090"/>
                  </a:lnTo>
                  <a:cubicBezTo>
                    <a:pt x="19656" y="1036090"/>
                    <a:pt x="12852" y="1033272"/>
                    <a:pt x="7835" y="1028255"/>
                  </a:cubicBezTo>
                  <a:cubicBezTo>
                    <a:pt x="2818" y="1023238"/>
                    <a:pt x="0" y="1016434"/>
                    <a:pt x="0" y="1009339"/>
                  </a:cubicBezTo>
                  <a:lnTo>
                    <a:pt x="0" y="26751"/>
                  </a:lnTo>
                  <a:cubicBezTo>
                    <a:pt x="0" y="19656"/>
                    <a:pt x="2818" y="12852"/>
                    <a:pt x="7835" y="7835"/>
                  </a:cubicBezTo>
                  <a:cubicBezTo>
                    <a:pt x="12852" y="2818"/>
                    <a:pt x="19656" y="0"/>
                    <a:pt x="26751" y="0"/>
                  </a:cubicBezTo>
                  <a:close/>
                </a:path>
              </a:pathLst>
            </a:custGeom>
            <a:solidFill>
              <a:srgbClr val="FFFFFF"/>
            </a:solidFill>
            <a:ln cap="rnd">
              <a:noFill/>
              <a:prstDash val="solid"/>
              <a:round/>
            </a:ln>
          </p:spPr>
          <p:txBody>
            <a:bodyPr/>
            <a:lstStyle/>
            <a:p>
              <a:endParaRPr lang="en-US"/>
            </a:p>
          </p:txBody>
        </p:sp>
        <p:sp>
          <p:nvSpPr>
            <p:cNvPr id="11" name="TextBox 11"/>
            <p:cNvSpPr txBox="1"/>
            <p:nvPr/>
          </p:nvSpPr>
          <p:spPr>
            <a:xfrm>
              <a:off x="0" y="-28575"/>
              <a:ext cx="2289515" cy="1064665"/>
            </a:xfrm>
            <a:prstGeom prst="rect">
              <a:avLst/>
            </a:prstGeom>
          </p:spPr>
          <p:txBody>
            <a:bodyPr lIns="59193" tIns="59193" rIns="59193" bIns="59193" rtlCol="0" anchor="ctr"/>
            <a:lstStyle/>
            <a:p>
              <a:pPr algn="ctr">
                <a:lnSpc>
                  <a:spcPts val="1959"/>
                </a:lnSpc>
              </a:pPr>
              <a:endParaRPr/>
            </a:p>
          </p:txBody>
        </p:sp>
      </p:grpSp>
      <p:sp>
        <p:nvSpPr>
          <p:cNvPr id="13" name="TextBox 13"/>
          <p:cNvSpPr txBox="1"/>
          <p:nvPr/>
        </p:nvSpPr>
        <p:spPr>
          <a:xfrm>
            <a:off x="1598022" y="3870484"/>
            <a:ext cx="9791268" cy="504825"/>
          </a:xfrm>
          <a:prstGeom prst="rect">
            <a:avLst/>
          </a:prstGeom>
        </p:spPr>
        <p:txBody>
          <a:bodyPr lIns="0" tIns="0" rIns="0" bIns="0" rtlCol="0" anchor="t">
            <a:spAutoFit/>
          </a:bodyPr>
          <a:lstStyle/>
          <a:p>
            <a:pPr algn="l">
              <a:lnSpc>
                <a:spcPts val="4199"/>
              </a:lnSpc>
              <a:spcBef>
                <a:spcPct val="0"/>
              </a:spcBef>
            </a:pPr>
            <a:r>
              <a:rPr lang="en-US" sz="2999" b="1" spc="-38">
                <a:solidFill>
                  <a:srgbClr val="0E387C"/>
                </a:solidFill>
                <a:latin typeface="Inter Bold"/>
                <a:ea typeface="Inter Bold"/>
                <a:cs typeface="Inter Bold"/>
                <a:sym typeface="Inter Bold"/>
              </a:rPr>
              <a:t>Items to have on hand: </a:t>
            </a:r>
          </a:p>
        </p:txBody>
      </p:sp>
      <p:sp>
        <p:nvSpPr>
          <p:cNvPr id="12" name="TextBox 12"/>
          <p:cNvSpPr txBox="1"/>
          <p:nvPr/>
        </p:nvSpPr>
        <p:spPr>
          <a:xfrm>
            <a:off x="1518027" y="4455936"/>
            <a:ext cx="9844598" cy="3051175"/>
          </a:xfrm>
          <a:prstGeom prst="rect">
            <a:avLst/>
          </a:prstGeom>
        </p:spPr>
        <p:txBody>
          <a:bodyPr lIns="0" tIns="0" rIns="0" bIns="0" rtlCol="0" anchor="t">
            <a:spAutoFit/>
          </a:bodyPr>
          <a:lstStyle/>
          <a:p>
            <a:pPr marL="539749" lvl="1" indent="-269875" algn="l">
              <a:lnSpc>
                <a:spcPts val="3499"/>
              </a:lnSpc>
              <a:buFont typeface="Arial"/>
              <a:buChar char="•"/>
            </a:pPr>
            <a:r>
              <a:rPr lang="en-US" sz="2499" spc="-32" dirty="0">
                <a:solidFill>
                  <a:srgbClr val="000000"/>
                </a:solidFill>
                <a:latin typeface="Inter"/>
                <a:ea typeface="Inter"/>
                <a:cs typeface="Inter"/>
                <a:sym typeface="Inter"/>
              </a:rPr>
              <a:t>Your Original course </a:t>
            </a:r>
          </a:p>
          <a:p>
            <a:pPr marL="539749" lvl="1" indent="-269875" algn="l">
              <a:lnSpc>
                <a:spcPts val="3499"/>
              </a:lnSpc>
              <a:buFont typeface="Arial"/>
              <a:buChar char="•"/>
            </a:pPr>
            <a:r>
              <a:rPr lang="en-US" sz="2499" spc="-32" dirty="0">
                <a:solidFill>
                  <a:srgbClr val="000000"/>
                </a:solidFill>
                <a:latin typeface="Inter"/>
                <a:ea typeface="Inter"/>
                <a:cs typeface="Inter"/>
                <a:sym typeface="Inter"/>
              </a:rPr>
              <a:t>Your converted to Ultra course </a:t>
            </a:r>
          </a:p>
          <a:p>
            <a:pPr marL="539749" lvl="1" indent="-269875" algn="l">
              <a:lnSpc>
                <a:spcPts val="3499"/>
              </a:lnSpc>
              <a:buFont typeface="Arial"/>
              <a:buChar char="•"/>
            </a:pPr>
            <a:r>
              <a:rPr lang="en-US" sz="2499" spc="-32" dirty="0">
                <a:solidFill>
                  <a:srgbClr val="000000"/>
                </a:solidFill>
                <a:latin typeface="Inter"/>
                <a:ea typeface="Inter"/>
                <a:cs typeface="Inter"/>
                <a:sym typeface="Inter"/>
              </a:rPr>
              <a:t>Course files, images, links, or any other resource that you want to be sure is included in your course. Consider saving these items to a folder for easy access.</a:t>
            </a:r>
          </a:p>
          <a:p>
            <a:pPr marL="539749" lvl="1" indent="-269875" algn="l">
              <a:lnSpc>
                <a:spcPts val="3499"/>
              </a:lnSpc>
              <a:buFont typeface="Arial"/>
              <a:buChar char="•"/>
            </a:pPr>
            <a:r>
              <a:rPr lang="en-US" sz="2499" spc="-32" dirty="0">
                <a:solidFill>
                  <a:srgbClr val="000000"/>
                </a:solidFill>
                <a:latin typeface="Inter"/>
                <a:ea typeface="Inter"/>
                <a:cs typeface="Inter"/>
                <a:sym typeface="Inter"/>
              </a:rPr>
              <a:t>Any templates, settings, or requirements for your institution (may not apply to everyone).  </a:t>
            </a:r>
          </a:p>
        </p:txBody>
      </p:sp>
      <p:grpSp>
        <p:nvGrpSpPr>
          <p:cNvPr id="14" name="Group 14">
            <a:extLst>
              <a:ext uri="{C183D7F6-B498-43B3-948B-1728B52AA6E4}">
                <adec:decorative xmlns:adec="http://schemas.microsoft.com/office/drawing/2017/decorative" val="1"/>
              </a:ext>
            </a:extLst>
          </p:cNvPr>
          <p:cNvGrpSpPr/>
          <p:nvPr/>
        </p:nvGrpSpPr>
        <p:grpSpPr>
          <a:xfrm>
            <a:off x="11992776" y="3545903"/>
            <a:ext cx="3894780" cy="4583855"/>
            <a:chOff x="0" y="0"/>
            <a:chExt cx="1025786" cy="1207271"/>
          </a:xfrm>
        </p:grpSpPr>
        <p:sp>
          <p:nvSpPr>
            <p:cNvPr id="15" name="Freeform 15">
              <a:extLst>
                <a:ext uri="{C183D7F6-B498-43B3-948B-1728B52AA6E4}">
                  <adec:decorative xmlns:adec="http://schemas.microsoft.com/office/drawing/2017/decorative" val="1"/>
                </a:ext>
              </a:extLst>
            </p:cNvPr>
            <p:cNvSpPr/>
            <p:nvPr/>
          </p:nvSpPr>
          <p:spPr>
            <a:xfrm>
              <a:off x="0" y="0"/>
              <a:ext cx="1025786" cy="1207271"/>
            </a:xfrm>
            <a:custGeom>
              <a:avLst/>
              <a:gdLst/>
              <a:ahLst/>
              <a:cxnLst/>
              <a:rect l="l" t="t" r="r" b="b"/>
              <a:pathLst>
                <a:path w="1025786" h="1207271">
                  <a:moveTo>
                    <a:pt x="69572" y="0"/>
                  </a:moveTo>
                  <a:lnTo>
                    <a:pt x="956214" y="0"/>
                  </a:lnTo>
                  <a:cubicBezTo>
                    <a:pt x="994637" y="0"/>
                    <a:pt x="1025786" y="31148"/>
                    <a:pt x="1025786" y="69572"/>
                  </a:cubicBezTo>
                  <a:lnTo>
                    <a:pt x="1025786" y="1137699"/>
                  </a:lnTo>
                  <a:cubicBezTo>
                    <a:pt x="1025786" y="1176122"/>
                    <a:pt x="994637" y="1207271"/>
                    <a:pt x="956214" y="1207271"/>
                  </a:cubicBezTo>
                  <a:lnTo>
                    <a:pt x="69572" y="1207271"/>
                  </a:lnTo>
                  <a:cubicBezTo>
                    <a:pt x="51120" y="1207271"/>
                    <a:pt x="33424" y="1199941"/>
                    <a:pt x="20377" y="1186893"/>
                  </a:cubicBezTo>
                  <a:cubicBezTo>
                    <a:pt x="7330" y="1173846"/>
                    <a:pt x="0" y="1156150"/>
                    <a:pt x="0" y="1137699"/>
                  </a:cubicBezTo>
                  <a:lnTo>
                    <a:pt x="0" y="69572"/>
                  </a:lnTo>
                  <a:cubicBezTo>
                    <a:pt x="0" y="31148"/>
                    <a:pt x="31148" y="0"/>
                    <a:pt x="69572" y="0"/>
                  </a:cubicBezTo>
                  <a:close/>
                </a:path>
              </a:pathLst>
            </a:custGeom>
            <a:solidFill>
              <a:srgbClr val="0054BC"/>
            </a:solidFill>
          </p:spPr>
          <p:txBody>
            <a:bodyPr/>
            <a:lstStyle/>
            <a:p>
              <a:endParaRPr lang="en-US"/>
            </a:p>
          </p:txBody>
        </p:sp>
        <p:sp>
          <p:nvSpPr>
            <p:cNvPr id="16" name="TextBox 16"/>
            <p:cNvSpPr txBox="1"/>
            <p:nvPr/>
          </p:nvSpPr>
          <p:spPr>
            <a:xfrm>
              <a:off x="0" y="-28575"/>
              <a:ext cx="1025786" cy="1235846"/>
            </a:xfrm>
            <a:prstGeom prst="rect">
              <a:avLst/>
            </a:prstGeom>
          </p:spPr>
          <p:txBody>
            <a:bodyPr lIns="50800" tIns="50800" rIns="50800" bIns="50800" rtlCol="0" anchor="ctr"/>
            <a:lstStyle/>
            <a:p>
              <a:pPr algn="ctr">
                <a:lnSpc>
                  <a:spcPts val="1960"/>
                </a:lnSpc>
              </a:pPr>
              <a:endParaRPr/>
            </a:p>
          </p:txBody>
        </p:sp>
      </p:grpSp>
      <p:grpSp>
        <p:nvGrpSpPr>
          <p:cNvPr id="17" name="Group 17">
            <a:extLst>
              <a:ext uri="{C183D7F6-B498-43B3-948B-1728B52AA6E4}">
                <adec:decorative xmlns:adec="http://schemas.microsoft.com/office/drawing/2017/decorative" val="1"/>
              </a:ext>
            </a:extLst>
          </p:cNvPr>
          <p:cNvGrpSpPr/>
          <p:nvPr/>
        </p:nvGrpSpPr>
        <p:grpSpPr>
          <a:xfrm>
            <a:off x="12159057" y="3698440"/>
            <a:ext cx="3530128" cy="4278781"/>
            <a:chOff x="0" y="0"/>
            <a:chExt cx="818753" cy="992391"/>
          </a:xfrm>
        </p:grpSpPr>
        <p:sp>
          <p:nvSpPr>
            <p:cNvPr id="18" name="Freeform 18">
              <a:extLst>
                <a:ext uri="{C183D7F6-B498-43B3-948B-1728B52AA6E4}">
                  <adec:decorative xmlns:adec="http://schemas.microsoft.com/office/drawing/2017/decorative" val="1"/>
                </a:ext>
              </a:extLst>
            </p:cNvPr>
            <p:cNvSpPr/>
            <p:nvPr/>
          </p:nvSpPr>
          <p:spPr>
            <a:xfrm>
              <a:off x="0" y="0"/>
              <a:ext cx="818754" cy="992391"/>
            </a:xfrm>
            <a:custGeom>
              <a:avLst/>
              <a:gdLst/>
              <a:ahLst/>
              <a:cxnLst/>
              <a:rect l="l" t="t" r="r" b="b"/>
              <a:pathLst>
                <a:path w="818754" h="992391">
                  <a:moveTo>
                    <a:pt x="76758" y="0"/>
                  </a:moveTo>
                  <a:lnTo>
                    <a:pt x="741995" y="0"/>
                  </a:lnTo>
                  <a:cubicBezTo>
                    <a:pt x="762353" y="0"/>
                    <a:pt x="781876" y="8087"/>
                    <a:pt x="796272" y="22482"/>
                  </a:cubicBezTo>
                  <a:cubicBezTo>
                    <a:pt x="810667" y="36877"/>
                    <a:pt x="818754" y="56401"/>
                    <a:pt x="818754" y="76758"/>
                  </a:cubicBezTo>
                  <a:lnTo>
                    <a:pt x="818754" y="915632"/>
                  </a:lnTo>
                  <a:cubicBezTo>
                    <a:pt x="818754" y="935990"/>
                    <a:pt x="810667" y="955514"/>
                    <a:pt x="796272" y="969909"/>
                  </a:cubicBezTo>
                  <a:cubicBezTo>
                    <a:pt x="781876" y="984304"/>
                    <a:pt x="762353" y="992391"/>
                    <a:pt x="741995" y="992391"/>
                  </a:cubicBezTo>
                  <a:lnTo>
                    <a:pt x="76758" y="992391"/>
                  </a:lnTo>
                  <a:cubicBezTo>
                    <a:pt x="56401" y="992391"/>
                    <a:pt x="36877" y="984304"/>
                    <a:pt x="22482" y="969909"/>
                  </a:cubicBezTo>
                  <a:cubicBezTo>
                    <a:pt x="8087" y="955514"/>
                    <a:pt x="0" y="935990"/>
                    <a:pt x="0" y="915632"/>
                  </a:cubicBezTo>
                  <a:lnTo>
                    <a:pt x="0" y="76758"/>
                  </a:lnTo>
                  <a:cubicBezTo>
                    <a:pt x="0" y="56401"/>
                    <a:pt x="8087" y="36877"/>
                    <a:pt x="22482" y="22482"/>
                  </a:cubicBezTo>
                  <a:cubicBezTo>
                    <a:pt x="36877" y="8087"/>
                    <a:pt x="56401" y="0"/>
                    <a:pt x="76758" y="0"/>
                  </a:cubicBezTo>
                  <a:close/>
                </a:path>
              </a:pathLst>
            </a:custGeom>
            <a:solidFill>
              <a:srgbClr val="FFFFFF"/>
            </a:solidFill>
            <a:ln cap="rnd">
              <a:noFill/>
              <a:prstDash val="solid"/>
              <a:round/>
            </a:ln>
          </p:spPr>
          <p:txBody>
            <a:bodyPr/>
            <a:lstStyle/>
            <a:p>
              <a:endParaRPr lang="en-US"/>
            </a:p>
          </p:txBody>
        </p:sp>
        <p:sp>
          <p:nvSpPr>
            <p:cNvPr id="19" name="TextBox 19"/>
            <p:cNvSpPr txBox="1"/>
            <p:nvPr/>
          </p:nvSpPr>
          <p:spPr>
            <a:xfrm>
              <a:off x="0" y="-47625"/>
              <a:ext cx="818753" cy="1040016"/>
            </a:xfrm>
            <a:prstGeom prst="rect">
              <a:avLst/>
            </a:prstGeom>
          </p:spPr>
          <p:txBody>
            <a:bodyPr lIns="57687" tIns="57687" rIns="57687" bIns="57687" rtlCol="0" anchor="ctr"/>
            <a:lstStyle/>
            <a:p>
              <a:pPr algn="just">
                <a:lnSpc>
                  <a:spcPts val="2939"/>
                </a:lnSpc>
              </a:pPr>
              <a:endParaRPr/>
            </a:p>
          </p:txBody>
        </p:sp>
      </p:grpSp>
      <p:sp>
        <p:nvSpPr>
          <p:cNvPr id="21" name="TextBox 21"/>
          <p:cNvSpPr txBox="1"/>
          <p:nvPr/>
        </p:nvSpPr>
        <p:spPr>
          <a:xfrm>
            <a:off x="12916497" y="3997330"/>
            <a:ext cx="1921845" cy="372745"/>
          </a:xfrm>
          <a:prstGeom prst="rect">
            <a:avLst/>
          </a:prstGeom>
        </p:spPr>
        <p:txBody>
          <a:bodyPr lIns="0" tIns="0" rIns="0" bIns="0" rtlCol="0" anchor="t">
            <a:spAutoFit/>
          </a:bodyPr>
          <a:lstStyle/>
          <a:p>
            <a:pPr algn="l">
              <a:lnSpc>
                <a:spcPts val="3079"/>
              </a:lnSpc>
              <a:spcBef>
                <a:spcPct val="0"/>
              </a:spcBef>
            </a:pPr>
            <a:r>
              <a:rPr lang="en-US" sz="2199" b="1" spc="-28">
                <a:solidFill>
                  <a:srgbClr val="0DAC41"/>
                </a:solidFill>
                <a:latin typeface="Inter Bold"/>
                <a:ea typeface="Inter Bold"/>
                <a:cs typeface="Inter Bold"/>
                <a:sym typeface="Inter Bold"/>
              </a:rPr>
              <a:t>Helpful Tip:</a:t>
            </a:r>
          </a:p>
        </p:txBody>
      </p:sp>
      <p:sp>
        <p:nvSpPr>
          <p:cNvPr id="20" name="TextBox 20"/>
          <p:cNvSpPr txBox="1"/>
          <p:nvPr/>
        </p:nvSpPr>
        <p:spPr>
          <a:xfrm>
            <a:off x="12475028" y="4513940"/>
            <a:ext cx="2941506" cy="3248025"/>
          </a:xfrm>
          <a:prstGeom prst="rect">
            <a:avLst/>
          </a:prstGeom>
        </p:spPr>
        <p:txBody>
          <a:bodyPr lIns="0" tIns="0" rIns="0" bIns="0" rtlCol="0" anchor="t">
            <a:spAutoFit/>
          </a:bodyPr>
          <a:lstStyle/>
          <a:p>
            <a:pPr algn="just">
              <a:lnSpc>
                <a:spcPts val="2399"/>
              </a:lnSpc>
            </a:pPr>
            <a:r>
              <a:rPr lang="en-US" sz="1999" spc="-25" dirty="0">
                <a:solidFill>
                  <a:srgbClr val="000000"/>
                </a:solidFill>
                <a:latin typeface="Inter"/>
                <a:ea typeface="Inter"/>
                <a:cs typeface="Inter"/>
                <a:sym typeface="Inter"/>
              </a:rPr>
              <a:t>Use two browsers and split the screen or set up a second monitor so that you can view your Original course and your Ultra course at the same time. This makes it easy to compare the course structure and identify any areas that may need your attention. </a:t>
            </a:r>
          </a:p>
        </p:txBody>
      </p:sp>
      <p:sp>
        <p:nvSpPr>
          <p:cNvPr id="5" name="TextBox 5"/>
          <p:cNvSpPr txBox="1"/>
          <p:nvPr/>
        </p:nvSpPr>
        <p:spPr>
          <a:xfrm>
            <a:off x="4644220" y="9091809"/>
            <a:ext cx="9803608" cy="248273"/>
          </a:xfrm>
          <a:prstGeom prst="rect">
            <a:avLst/>
          </a:prstGeom>
        </p:spPr>
        <p:txBody>
          <a:bodyPr lIns="0" tIns="0" rIns="0" bIns="0" rtlCol="0" anchor="t">
            <a:spAutoFit/>
          </a:bodyPr>
          <a:lstStyle/>
          <a:p>
            <a:pPr algn="l">
              <a:lnSpc>
                <a:spcPts val="2148"/>
              </a:lnSpc>
              <a:spcBef>
                <a:spcPct val="0"/>
              </a:spcBef>
            </a:pPr>
            <a:r>
              <a:rPr lang="en-US" sz="1534" spc="-19" dirty="0">
                <a:solidFill>
                  <a:schemeClr val="bg1"/>
                </a:solidFill>
                <a:latin typeface="Inter"/>
                <a:ea typeface="Inter"/>
                <a:cs typeface="Inter"/>
                <a:sym typeface="Inter"/>
              </a:rPr>
              <a:t>Need an easy way to access your course files from Original?  Check out this </a:t>
            </a:r>
            <a:r>
              <a:rPr lang="en-US" sz="1534" b="1" u="sng" spc="-19" dirty="0">
                <a:solidFill>
                  <a:schemeClr val="bg1"/>
                </a:solidFill>
                <a:latin typeface="Inter Bold"/>
                <a:ea typeface="Inter Bold"/>
                <a:cs typeface="Inter Bold"/>
                <a:sym typeface="Inter Bold"/>
                <a:hlinkClick r:id="rId7" tooltip="https://help.blackboard.com/Learn/Instructor/Original/Course_Content/Content_Collection/Create_and_Edit_Content/Upload_and_Download_Packages">
                  <a:extLst>
                    <a:ext uri="{A12FA001-AC4F-418D-AE19-62706E023703}">
                      <ahyp:hlinkClr xmlns:ahyp="http://schemas.microsoft.com/office/drawing/2018/hyperlinkcolor" val="tx"/>
                    </a:ext>
                  </a:extLst>
                </a:hlinkClick>
              </a:rPr>
              <a:t>Blackboard Help page</a:t>
            </a:r>
            <a:r>
              <a:rPr lang="en-US" sz="1534" spc="-19" dirty="0">
                <a:solidFill>
                  <a:schemeClr val="bg1"/>
                </a:solidFill>
                <a:latin typeface="Inter"/>
                <a:ea typeface="Inter"/>
                <a:cs typeface="Inter"/>
                <a:sym typeface="Inter"/>
              </a:rPr>
              <a:t>.</a:t>
            </a:r>
          </a:p>
        </p:txBody>
      </p:sp>
      <p:sp>
        <p:nvSpPr>
          <p:cNvPr id="22" name="Freeform 22">
            <a:extLst>
              <a:ext uri="{C183D7F6-B498-43B3-948B-1728B52AA6E4}">
                <adec:decorative xmlns:adec="http://schemas.microsoft.com/office/drawing/2017/decorative" val="1"/>
              </a:ext>
            </a:extLst>
          </p:cNvPr>
          <p:cNvSpPr/>
          <p:nvPr/>
        </p:nvSpPr>
        <p:spPr>
          <a:xfrm rot="-926011">
            <a:off x="12311316" y="3811825"/>
            <a:ext cx="529122" cy="643309"/>
          </a:xfrm>
          <a:custGeom>
            <a:avLst/>
            <a:gdLst/>
            <a:ahLst/>
            <a:cxnLst/>
            <a:rect l="l" t="t" r="r" b="b"/>
            <a:pathLst>
              <a:path w="529122" h="643309">
                <a:moveTo>
                  <a:pt x="0" y="0"/>
                </a:moveTo>
                <a:lnTo>
                  <a:pt x="529122" y="0"/>
                </a:lnTo>
                <a:lnTo>
                  <a:pt x="529122" y="643309"/>
                </a:lnTo>
                <a:lnTo>
                  <a:pt x="0" y="64330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nvGrpSpPr>
          <p:cNvPr id="25" name="Group 25">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26" name="Freeform 26">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27" name="Freeform 27">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28" name="TextBox 28"/>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4" action="ppaction://hlinksldjump">
                    <a:extLst>
                      <a:ext uri="{A12FA001-AC4F-418D-AE19-62706E023703}">
                        <ahyp:hlinkClr xmlns:ahyp="http://schemas.microsoft.com/office/drawing/2018/hyperlinkcolor" val="tx"/>
                      </a:ext>
                    </a:extLst>
                  </a:hlinkClick>
                </a:rPr>
                <a:t>Step 1</a:t>
              </a:r>
            </a:p>
          </p:txBody>
        </p:sp>
        <p:sp>
          <p:nvSpPr>
            <p:cNvPr id="29" name="Freeform 29">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30" name="Freeform 30">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a:p>
          </p:txBody>
        </p:sp>
        <p:sp>
          <p:nvSpPr>
            <p:cNvPr id="31" name="TextBox 31"/>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9" action="ppaction://hlinksldjump">
                    <a:extLst>
                      <a:ext uri="{A12FA001-AC4F-418D-AE19-62706E023703}">
                        <ahyp:hlinkClr xmlns:ahyp="http://schemas.microsoft.com/office/drawing/2018/hyperlinkcolor" val="tx"/>
                      </a:ext>
                    </a:extLst>
                  </a:hlinkClick>
                </a:rPr>
                <a:t>Step 2</a:t>
              </a:r>
            </a:p>
          </p:txBody>
        </p:sp>
        <p:sp>
          <p:nvSpPr>
            <p:cNvPr id="32" name="Freeform 32">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33" name="Freeform 33">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34" name="TextBox 34"/>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0" action="ppaction://hlinksldjump"/>
                </a:rPr>
                <a:t>Step 3</a:t>
              </a:r>
            </a:p>
          </p:txBody>
        </p:sp>
        <p:sp>
          <p:nvSpPr>
            <p:cNvPr id="35" name="Freeform 35">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36" name="Freeform 36">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37" name="TextBox 37"/>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1" action="ppaction://hlinksldjump"/>
                </a:rPr>
                <a:t>Step 4</a:t>
              </a:r>
            </a:p>
          </p:txBody>
        </p:sp>
        <p:sp>
          <p:nvSpPr>
            <p:cNvPr id="38" name="Freeform 38">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39" name="Freeform 39">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40" name="TextBox 40"/>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2" action="ppaction://hlinksldjump"/>
                </a:rPr>
                <a:t>Step 5</a:t>
              </a:r>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463668"/>
        </a:solidFill>
        <a:effectLst/>
      </p:bgPr>
    </p:bg>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3" name="Group 3">
            <a:extLst>
              <a:ext uri="{C183D7F6-B498-43B3-948B-1728B52AA6E4}">
                <adec:decorative xmlns:adec="http://schemas.microsoft.com/office/drawing/2017/decorative" val="1"/>
              </a:ext>
            </a:extLst>
          </p:cNvPr>
          <p:cNvGrpSpPr>
            <a:grpSpLocks noChangeAspect="1"/>
          </p:cNvGrpSpPr>
          <p:nvPr/>
        </p:nvGrpSpPr>
        <p:grpSpPr>
          <a:xfrm>
            <a:off x="11269837" y="9893450"/>
            <a:ext cx="5989463" cy="7744"/>
            <a:chOff x="0" y="0"/>
            <a:chExt cx="7985951" cy="10325"/>
          </a:xfrm>
        </p:grpSpPr>
        <p:sp>
          <p:nvSpPr>
            <p:cNvPr id="4" name="Freeform 4">
              <a:extLst>
                <a:ext uri="{C183D7F6-B498-43B3-948B-1728B52AA6E4}">
                  <adec:decorative xmlns:adec="http://schemas.microsoft.com/office/drawing/2017/decorative" val="1"/>
                </a:ext>
              </a:extLst>
            </p:cNvPr>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FFFFFF"/>
            </a:solidFill>
          </p:spPr>
          <p:txBody>
            <a:bodyPr/>
            <a:lstStyle/>
            <a:p>
              <a:endParaRPr lang="en-US"/>
            </a:p>
          </p:txBody>
        </p:sp>
      </p:grpSp>
      <p:grpSp>
        <p:nvGrpSpPr>
          <p:cNvPr id="5" name="Group 5">
            <a:extLst>
              <a:ext uri="{C183D7F6-B498-43B3-948B-1728B52AA6E4}">
                <adec:decorative xmlns:adec="http://schemas.microsoft.com/office/drawing/2017/decorative" val="1"/>
              </a:ext>
            </a:extLst>
          </p:cNvPr>
          <p:cNvGrpSpPr>
            <a:grpSpLocks noChangeAspect="1"/>
          </p:cNvGrpSpPr>
          <p:nvPr/>
        </p:nvGrpSpPr>
        <p:grpSpPr>
          <a:xfrm>
            <a:off x="945636" y="3203735"/>
            <a:ext cx="5989463" cy="7744"/>
            <a:chOff x="0" y="0"/>
            <a:chExt cx="7985951" cy="10325"/>
          </a:xfrm>
        </p:grpSpPr>
        <p:sp>
          <p:nvSpPr>
            <p:cNvPr id="6" name="Freeform 6">
              <a:extLst>
                <a:ext uri="{C183D7F6-B498-43B3-948B-1728B52AA6E4}">
                  <adec:decorative xmlns:adec="http://schemas.microsoft.com/office/drawing/2017/decorative" val="1"/>
                </a:ext>
              </a:extLst>
            </p:cNvPr>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FFFFFF"/>
            </a:solidFill>
          </p:spPr>
          <p:txBody>
            <a:bodyPr/>
            <a:lstStyle/>
            <a:p>
              <a:endParaRPr lang="en-US"/>
            </a:p>
          </p:txBody>
        </p:sp>
      </p:grpSp>
      <p:sp>
        <p:nvSpPr>
          <p:cNvPr id="7" name="TextBox 7"/>
          <p:cNvSpPr txBox="1">
            <a:spLocks noGrp="1"/>
          </p:cNvSpPr>
          <p:nvPr>
            <p:ph type="title" idx="4294967295"/>
          </p:nvPr>
        </p:nvSpPr>
        <p:spPr>
          <a:xfrm>
            <a:off x="945636" y="1718310"/>
            <a:ext cx="13768663" cy="1461939"/>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199"/>
              </a:lnSpc>
              <a:spcBef>
                <a:spcPts val="0"/>
              </a:spcBef>
              <a:spcAft>
                <a:spcPts val="0"/>
              </a:spcAft>
              <a:buClrTx/>
              <a:buSzTx/>
              <a:buFontTx/>
              <a:buNone/>
              <a:tabLst/>
              <a:defRPr/>
            </a:pPr>
            <a:r>
              <a:rPr kumimoji="0" lang="en-US" sz="5199" b="1" i="0" u="none" strike="noStrike" kern="1200" cap="none" spc="83" normalizeH="0" baseline="0" noProof="0" dirty="0">
                <a:ln>
                  <a:noFill/>
                </a:ln>
                <a:solidFill>
                  <a:srgbClr val="FFFFFF"/>
                </a:solidFill>
                <a:effectLst/>
                <a:uLnTx/>
                <a:uFillTx/>
                <a:latin typeface="Inter Bold"/>
                <a:ea typeface="Inter Bold"/>
                <a:cs typeface="Inter Bold"/>
                <a:sym typeface="Inter Bold"/>
              </a:rPr>
              <a:t>Course Templates: </a:t>
            </a:r>
          </a:p>
          <a:p>
            <a:pPr marL="0" marR="0" lvl="0" indent="0" algn="l" defTabSz="914400" rtl="0" eaLnBrk="1" fontAlgn="auto" latinLnBrk="0" hangingPunct="1">
              <a:lnSpc>
                <a:spcPts val="6239"/>
              </a:lnSpc>
              <a:spcBef>
                <a:spcPts val="0"/>
              </a:spcBef>
              <a:spcAft>
                <a:spcPts val="0"/>
              </a:spcAft>
              <a:buClrTx/>
              <a:buSzTx/>
              <a:buFontTx/>
              <a:buNone/>
              <a:tabLst/>
              <a:defRPr/>
            </a:pPr>
            <a:r>
              <a:rPr kumimoji="0" lang="en-US" sz="5199" b="1" i="0" u="none" strike="noStrike" kern="1200" cap="none" spc="83" normalizeH="0" baseline="0" noProof="0" dirty="0">
                <a:ln>
                  <a:noFill/>
                </a:ln>
                <a:solidFill>
                  <a:srgbClr val="FFFFFF"/>
                </a:solidFill>
                <a:effectLst/>
                <a:uLnTx/>
                <a:uFillTx/>
                <a:latin typeface="Inter Bold"/>
                <a:ea typeface="Inter Bold"/>
                <a:cs typeface="Inter Bold"/>
                <a:sym typeface="Inter Bold"/>
              </a:rPr>
              <a:t>Ensuring Course-to-Course Consistency</a:t>
            </a:r>
          </a:p>
        </p:txBody>
      </p:sp>
      <p:sp>
        <p:nvSpPr>
          <p:cNvPr id="9" name="TextBox 9"/>
          <p:cNvSpPr txBox="1"/>
          <p:nvPr/>
        </p:nvSpPr>
        <p:spPr>
          <a:xfrm>
            <a:off x="1949809" y="3546475"/>
            <a:ext cx="13852228" cy="1657350"/>
          </a:xfrm>
          <a:prstGeom prst="rect">
            <a:avLst/>
          </a:prstGeom>
        </p:spPr>
        <p:txBody>
          <a:bodyPr lIns="0" tIns="0" rIns="0" bIns="0" rtlCol="0" anchor="t">
            <a:spAutoFit/>
          </a:bodyPr>
          <a:lstStyle/>
          <a:p>
            <a:pPr algn="just">
              <a:lnSpc>
                <a:spcPts val="4499"/>
              </a:lnSpc>
            </a:pPr>
            <a:r>
              <a:rPr lang="en-US" sz="2999" spc="-38">
                <a:solidFill>
                  <a:srgbClr val="FFFFFF"/>
                </a:solidFill>
                <a:latin typeface="Inter"/>
                <a:ea typeface="Inter"/>
                <a:cs typeface="Inter"/>
                <a:sym typeface="Inter"/>
              </a:rPr>
              <a:t>Your institution may have a desired structure already. If there is a course template or guide available to you, or one already in your course, be sure to use that as your guide for re-organizing your material. </a:t>
            </a:r>
          </a:p>
        </p:txBody>
      </p:sp>
      <p:sp>
        <p:nvSpPr>
          <p:cNvPr id="8" name="TextBox 8"/>
          <p:cNvSpPr txBox="1"/>
          <p:nvPr/>
        </p:nvSpPr>
        <p:spPr>
          <a:xfrm>
            <a:off x="1949809" y="5622479"/>
            <a:ext cx="13739046" cy="3240786"/>
          </a:xfrm>
          <a:prstGeom prst="rect">
            <a:avLst/>
          </a:prstGeom>
        </p:spPr>
        <p:txBody>
          <a:bodyPr lIns="0" tIns="0" rIns="0" bIns="0" rtlCol="0" anchor="t">
            <a:spAutoFit/>
          </a:bodyPr>
          <a:lstStyle/>
          <a:p>
            <a:pPr algn="just">
              <a:lnSpc>
                <a:spcPts val="4331"/>
              </a:lnSpc>
            </a:pPr>
            <a:r>
              <a:rPr lang="en-US" sz="2999" spc="-38">
                <a:solidFill>
                  <a:srgbClr val="FFFFFF"/>
                </a:solidFill>
                <a:latin typeface="Inter"/>
                <a:ea typeface="Inter"/>
                <a:cs typeface="Inter"/>
                <a:sym typeface="Inter"/>
              </a:rPr>
              <a:t>If you are not using a template, the following pages will explore a few </a:t>
            </a:r>
            <a:r>
              <a:rPr lang="en-US" sz="2999" b="1" spc="-38">
                <a:solidFill>
                  <a:srgbClr val="FFFFFF"/>
                </a:solidFill>
                <a:latin typeface="Inter Bold"/>
                <a:ea typeface="Inter Bold"/>
                <a:cs typeface="Inter Bold"/>
                <a:sym typeface="Inter Bold"/>
              </a:rPr>
              <a:t>different ways of organizing your content</a:t>
            </a:r>
            <a:r>
              <a:rPr lang="en-US" sz="2999" spc="-38">
                <a:solidFill>
                  <a:srgbClr val="FFFFFF"/>
                </a:solidFill>
                <a:latin typeface="Inter"/>
                <a:ea typeface="Inter"/>
                <a:cs typeface="Inter"/>
                <a:sym typeface="Inter"/>
              </a:rPr>
              <a:t> that we have found to be useful. Ultra can be used in many different ways: simple supplementation for a face-to-face course, a fully online course based on a typical semester schedule, or even as a competency based course. Each of these uses may require a bit of a different layout to be most effective for students. </a:t>
            </a:r>
          </a:p>
        </p:txBody>
      </p:sp>
      <p:grpSp>
        <p:nvGrpSpPr>
          <p:cNvPr id="10" name="Group 10">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11" name="Freeform 11">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2" name="Freeform 12">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3" name="TextBox 13"/>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7" action="ppaction://hlinksldjump">
                    <a:extLst>
                      <a:ext uri="{A12FA001-AC4F-418D-AE19-62706E023703}">
                        <ahyp:hlinkClr xmlns:ahyp="http://schemas.microsoft.com/office/drawing/2018/hyperlinkcolor" val="tx"/>
                      </a:ext>
                    </a:extLst>
                  </a:hlinkClick>
                </a:rPr>
                <a:t>Step 1</a:t>
              </a:r>
            </a:p>
          </p:txBody>
        </p:sp>
        <p:sp>
          <p:nvSpPr>
            <p:cNvPr id="14" name="Freeform 14">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15" name="Freeform 15">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solidFill>
                  <a:schemeClr val="bg1"/>
                </a:solidFill>
              </a:endParaRPr>
            </a:p>
          </p:txBody>
        </p:sp>
        <p:sp>
          <p:nvSpPr>
            <p:cNvPr id="16" name="TextBox 16"/>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dirty="0">
                  <a:solidFill>
                    <a:schemeClr val="bg1"/>
                  </a:solidFill>
                  <a:latin typeface="Inter Bold"/>
                  <a:ea typeface="Inter Bold"/>
                  <a:cs typeface="Inter Bold"/>
                  <a:sym typeface="Inter Bold"/>
                  <a:hlinkClick r:id="rId12" action="ppaction://hlinksldjump">
                    <a:extLst>
                      <a:ext uri="{A12FA001-AC4F-418D-AE19-62706E023703}">
                        <ahyp:hlinkClr xmlns:ahyp="http://schemas.microsoft.com/office/drawing/2018/hyperlinkcolor" val="tx"/>
                      </a:ext>
                    </a:extLst>
                  </a:hlinkClick>
                </a:rPr>
                <a:t>Step 2</a:t>
              </a:r>
            </a:p>
          </p:txBody>
        </p:sp>
        <p:sp>
          <p:nvSpPr>
            <p:cNvPr id="17" name="Freeform 17">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8" name="Freeform 18">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9" name="TextBox 19"/>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3" action="ppaction://hlinksldjump"/>
                </a:rPr>
                <a:t>Step 3</a:t>
              </a:r>
            </a:p>
          </p:txBody>
        </p:sp>
        <p:sp>
          <p:nvSpPr>
            <p:cNvPr id="20" name="Freeform 20">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1" name="Freeform 21">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2" name="TextBox 22"/>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4" action="ppaction://hlinksldjump"/>
                </a:rPr>
                <a:t>Step 4</a:t>
              </a:r>
            </a:p>
          </p:txBody>
        </p:sp>
        <p:sp>
          <p:nvSpPr>
            <p:cNvPr id="23" name="Freeform 23">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4" name="Freeform 24">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5" name="TextBox 25"/>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5" action="ppaction://hlinksldjump"/>
                </a:rPr>
                <a:t>Step 5</a:t>
              </a:r>
            </a:p>
          </p:txBody>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p:nvPr/>
        </p:nvSpPr>
        <p:spPr>
          <a:xfrm>
            <a:off x="0" y="0"/>
            <a:ext cx="18300200" cy="12544580"/>
          </a:xfrm>
          <a:custGeom>
            <a:avLst/>
            <a:gdLst/>
            <a:ahLst/>
            <a:cxnLst/>
            <a:rect l="l" t="t" r="r" b="b"/>
            <a:pathLst>
              <a:path w="18300200" h="12544580">
                <a:moveTo>
                  <a:pt x="0" y="0"/>
                </a:moveTo>
                <a:lnTo>
                  <a:pt x="18300200" y="0"/>
                </a:lnTo>
                <a:lnTo>
                  <a:pt x="18300200" y="12544580"/>
                </a:lnTo>
                <a:lnTo>
                  <a:pt x="0" y="12544580"/>
                </a:lnTo>
                <a:lnTo>
                  <a:pt x="0" y="0"/>
                </a:lnTo>
                <a:close/>
              </a:path>
            </a:pathLst>
          </a:custGeom>
          <a:blipFill>
            <a:blip r:embed="rId3"/>
            <a:stretch>
              <a:fillRect l="-10972" r="-10972"/>
            </a:stretch>
          </a:blipFill>
        </p:spPr>
        <p:txBody>
          <a:bodyPr/>
          <a:lstStyle/>
          <a:p>
            <a:endParaRPr lang="en-US"/>
          </a:p>
        </p:txBody>
      </p:sp>
      <p:grpSp>
        <p:nvGrpSpPr>
          <p:cNvPr id="3" name="Group 3">
            <a:extLst>
              <a:ext uri="{C183D7F6-B498-43B3-948B-1728B52AA6E4}">
                <adec:decorative xmlns:adec="http://schemas.microsoft.com/office/drawing/2017/decorative" val="1"/>
              </a:ext>
            </a:extLst>
          </p:cNvPr>
          <p:cNvGrpSpPr/>
          <p:nvPr/>
        </p:nvGrpSpPr>
        <p:grpSpPr>
          <a:xfrm>
            <a:off x="12874887" y="3103007"/>
            <a:ext cx="4488832" cy="6689998"/>
            <a:chOff x="0" y="0"/>
            <a:chExt cx="1182244" cy="1761975"/>
          </a:xfrm>
        </p:grpSpPr>
        <p:sp>
          <p:nvSpPr>
            <p:cNvPr id="4" name="Freeform 4">
              <a:extLst>
                <a:ext uri="{C183D7F6-B498-43B3-948B-1728B52AA6E4}">
                  <adec:decorative xmlns:adec="http://schemas.microsoft.com/office/drawing/2017/decorative" val="1"/>
                </a:ext>
              </a:extLst>
            </p:cNvPr>
            <p:cNvSpPr/>
            <p:nvPr/>
          </p:nvSpPr>
          <p:spPr>
            <a:xfrm>
              <a:off x="0" y="0"/>
              <a:ext cx="1182244" cy="1761975"/>
            </a:xfrm>
            <a:custGeom>
              <a:avLst/>
              <a:gdLst/>
              <a:ahLst/>
              <a:cxnLst/>
              <a:rect l="l" t="t" r="r" b="b"/>
              <a:pathLst>
                <a:path w="1182244" h="1761975">
                  <a:moveTo>
                    <a:pt x="0" y="0"/>
                  </a:moveTo>
                  <a:lnTo>
                    <a:pt x="1182244" y="0"/>
                  </a:lnTo>
                  <a:lnTo>
                    <a:pt x="1182244" y="1761975"/>
                  </a:lnTo>
                  <a:lnTo>
                    <a:pt x="0" y="1761975"/>
                  </a:lnTo>
                  <a:close/>
                </a:path>
              </a:pathLst>
            </a:custGeom>
            <a:solidFill>
              <a:srgbClr val="0E387C"/>
            </a:solidFill>
            <a:ln w="38100" cap="sq">
              <a:solidFill>
                <a:srgbClr val="0054BC"/>
              </a:solidFill>
              <a:prstDash val="solid"/>
              <a:miter/>
            </a:ln>
          </p:spPr>
          <p:txBody>
            <a:bodyPr/>
            <a:lstStyle/>
            <a:p>
              <a:endParaRPr lang="en-US"/>
            </a:p>
          </p:txBody>
        </p:sp>
        <p:sp>
          <p:nvSpPr>
            <p:cNvPr id="5" name="TextBox 5"/>
            <p:cNvSpPr txBox="1"/>
            <p:nvPr/>
          </p:nvSpPr>
          <p:spPr>
            <a:xfrm>
              <a:off x="0" y="-28575"/>
              <a:ext cx="1182244" cy="1790550"/>
            </a:xfrm>
            <a:prstGeom prst="rect">
              <a:avLst/>
            </a:prstGeom>
          </p:spPr>
          <p:txBody>
            <a:bodyPr lIns="50800" tIns="50800" rIns="50800" bIns="50800" rtlCol="0" anchor="ctr"/>
            <a:lstStyle/>
            <a:p>
              <a:pPr algn="ctr">
                <a:lnSpc>
                  <a:spcPts val="1960"/>
                </a:lnSpc>
              </a:pPr>
              <a:endParaRPr/>
            </a:p>
          </p:txBody>
        </p:sp>
      </p:grpSp>
      <p:sp>
        <p:nvSpPr>
          <p:cNvPr id="6" name="Freeform 6">
            <a:extLst>
              <a:ext uri="{C183D7F6-B498-43B3-948B-1728B52AA6E4}">
                <adec:decorative xmlns:adec="http://schemas.microsoft.com/office/drawing/2017/decorative" val="1"/>
              </a:ext>
            </a:extLst>
          </p:cNvPr>
          <p:cNvSpPr/>
          <p:nvPr/>
        </p:nvSpPr>
        <p:spPr>
          <a:xfrm>
            <a:off x="394406" y="3637711"/>
            <a:ext cx="5405133" cy="5620589"/>
          </a:xfrm>
          <a:custGeom>
            <a:avLst/>
            <a:gdLst/>
            <a:ahLst/>
            <a:cxnLst/>
            <a:rect l="l" t="t" r="r" b="b"/>
            <a:pathLst>
              <a:path w="5405133" h="5620589">
                <a:moveTo>
                  <a:pt x="0" y="0"/>
                </a:moveTo>
                <a:lnTo>
                  <a:pt x="5405133" y="0"/>
                </a:lnTo>
                <a:lnTo>
                  <a:pt x="5405133" y="5620589"/>
                </a:lnTo>
                <a:lnTo>
                  <a:pt x="0" y="5620589"/>
                </a:lnTo>
                <a:lnTo>
                  <a:pt x="0" y="0"/>
                </a:lnTo>
                <a:close/>
              </a:path>
            </a:pathLst>
          </a:custGeom>
          <a:blipFill>
            <a:blip r:embed="rId4"/>
            <a:stretch>
              <a:fillRect/>
            </a:stretch>
          </a:blipFill>
        </p:spPr>
        <p:txBody>
          <a:bodyPr/>
          <a:lstStyle/>
          <a:p>
            <a:endParaRPr lang="en-US"/>
          </a:p>
        </p:txBody>
      </p:sp>
      <p:sp>
        <p:nvSpPr>
          <p:cNvPr id="7" name="TextBox 7"/>
          <p:cNvSpPr txBox="1">
            <a:spLocks noGrp="1"/>
          </p:cNvSpPr>
          <p:nvPr>
            <p:ph type="title" idx="4294967295"/>
          </p:nvPr>
        </p:nvSpPr>
        <p:spPr>
          <a:xfrm>
            <a:off x="945104" y="655522"/>
            <a:ext cx="10113152"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Choose Your Course Structure</a:t>
            </a:r>
          </a:p>
        </p:txBody>
      </p:sp>
      <p:sp>
        <p:nvSpPr>
          <p:cNvPr id="14" name="TextBox 14"/>
          <p:cNvSpPr txBox="1"/>
          <p:nvPr/>
        </p:nvSpPr>
        <p:spPr>
          <a:xfrm>
            <a:off x="1028700" y="1392056"/>
            <a:ext cx="12045084" cy="365760"/>
          </a:xfrm>
          <a:prstGeom prst="rect">
            <a:avLst/>
          </a:prstGeom>
        </p:spPr>
        <p:txBody>
          <a:bodyPr lIns="0" tIns="0" rIns="0" bIns="0" rtlCol="0" anchor="t">
            <a:spAutoFit/>
          </a:bodyPr>
          <a:lstStyle/>
          <a:p>
            <a:pPr algn="just">
              <a:lnSpc>
                <a:spcPts val="2939"/>
              </a:lnSpc>
              <a:spcBef>
                <a:spcPct val="0"/>
              </a:spcBef>
            </a:pPr>
            <a:r>
              <a:rPr lang="en-US" sz="2099" spc="-27">
                <a:solidFill>
                  <a:srgbClr val="FEFEFE"/>
                </a:solidFill>
                <a:latin typeface="Inter"/>
                <a:ea typeface="Inter"/>
                <a:cs typeface="Inter"/>
                <a:sym typeface="Inter"/>
              </a:rPr>
              <a:t>Customize your Ultra course content page. </a:t>
            </a:r>
          </a:p>
        </p:txBody>
      </p:sp>
      <p:sp>
        <p:nvSpPr>
          <p:cNvPr id="8" name="TextBox 8"/>
          <p:cNvSpPr txBox="1"/>
          <p:nvPr/>
        </p:nvSpPr>
        <p:spPr>
          <a:xfrm>
            <a:off x="5900060" y="3561511"/>
            <a:ext cx="3867262" cy="573406"/>
          </a:xfrm>
          <a:prstGeom prst="rect">
            <a:avLst/>
          </a:prstGeom>
        </p:spPr>
        <p:txBody>
          <a:bodyPr lIns="0" tIns="0" rIns="0" bIns="0" rtlCol="0" anchor="t">
            <a:spAutoFit/>
          </a:bodyPr>
          <a:lstStyle/>
          <a:p>
            <a:pPr algn="l">
              <a:lnSpc>
                <a:spcPts val="4619"/>
              </a:lnSpc>
              <a:spcBef>
                <a:spcPct val="0"/>
              </a:spcBef>
            </a:pPr>
            <a:r>
              <a:rPr lang="en-US" sz="3299" b="1" spc="-42">
                <a:solidFill>
                  <a:srgbClr val="0E387C"/>
                </a:solidFill>
                <a:latin typeface="Inter Bold"/>
                <a:ea typeface="Inter Bold"/>
                <a:cs typeface="Inter Bold"/>
                <a:sym typeface="Inter Bold"/>
              </a:rPr>
              <a:t>Decision Point</a:t>
            </a:r>
          </a:p>
        </p:txBody>
      </p:sp>
      <p:sp>
        <p:nvSpPr>
          <p:cNvPr id="9" name="TextBox 9"/>
          <p:cNvSpPr txBox="1"/>
          <p:nvPr/>
        </p:nvSpPr>
        <p:spPr>
          <a:xfrm>
            <a:off x="5900060" y="4381119"/>
            <a:ext cx="6140038" cy="1171575"/>
          </a:xfrm>
          <a:prstGeom prst="rect">
            <a:avLst/>
          </a:prstGeom>
        </p:spPr>
        <p:txBody>
          <a:bodyPr lIns="0" tIns="0" rIns="0" bIns="0" rtlCol="0" anchor="t">
            <a:spAutoFit/>
          </a:bodyPr>
          <a:lstStyle/>
          <a:p>
            <a:pPr algn="just">
              <a:lnSpc>
                <a:spcPts val="3120"/>
              </a:lnSpc>
            </a:pPr>
            <a:r>
              <a:rPr lang="en-US" sz="2600" spc="-33" dirty="0">
                <a:solidFill>
                  <a:srgbClr val="000000"/>
                </a:solidFill>
                <a:latin typeface="Inter"/>
                <a:ea typeface="Inter"/>
                <a:cs typeface="Inter"/>
                <a:sym typeface="Inter"/>
              </a:rPr>
              <a:t>How you organize content is one of the most important decisions you will make in the post-conversion process.</a:t>
            </a:r>
          </a:p>
        </p:txBody>
      </p:sp>
      <p:sp>
        <p:nvSpPr>
          <p:cNvPr id="13" name="TextBox 13"/>
          <p:cNvSpPr txBox="1"/>
          <p:nvPr/>
        </p:nvSpPr>
        <p:spPr>
          <a:xfrm>
            <a:off x="5900060" y="5828275"/>
            <a:ext cx="6106566" cy="1590179"/>
          </a:xfrm>
          <a:prstGeom prst="rect">
            <a:avLst/>
          </a:prstGeom>
        </p:spPr>
        <p:txBody>
          <a:bodyPr wrap="square" lIns="0" tIns="0" rIns="0" bIns="0" rtlCol="0" anchor="t">
            <a:spAutoFit/>
          </a:bodyPr>
          <a:lstStyle/>
          <a:p>
            <a:pPr algn="just">
              <a:lnSpc>
                <a:spcPts val="3119"/>
              </a:lnSpc>
            </a:pPr>
            <a:r>
              <a:rPr lang="en-US" sz="2599" spc="-33" dirty="0">
                <a:solidFill>
                  <a:srgbClr val="000000"/>
                </a:solidFill>
                <a:latin typeface="Inter"/>
                <a:ea typeface="Inter"/>
                <a:cs typeface="Inter"/>
                <a:sym typeface="Inter"/>
              </a:rPr>
              <a:t>While you may no longer have the left-hand menu, you still have lots of options for organizing the content page in Ultra. </a:t>
            </a:r>
          </a:p>
        </p:txBody>
      </p:sp>
      <p:sp>
        <p:nvSpPr>
          <p:cNvPr id="11" name="TextBox 11"/>
          <p:cNvSpPr txBox="1"/>
          <p:nvPr/>
        </p:nvSpPr>
        <p:spPr>
          <a:xfrm>
            <a:off x="5900060" y="7675832"/>
            <a:ext cx="6487880" cy="1571625"/>
          </a:xfrm>
          <a:prstGeom prst="rect">
            <a:avLst/>
          </a:prstGeom>
        </p:spPr>
        <p:txBody>
          <a:bodyPr lIns="0" tIns="0" rIns="0" bIns="0" rtlCol="0" anchor="t">
            <a:spAutoFit/>
          </a:bodyPr>
          <a:lstStyle/>
          <a:p>
            <a:pPr algn="just">
              <a:lnSpc>
                <a:spcPts val="3119"/>
              </a:lnSpc>
            </a:pPr>
            <a:r>
              <a:rPr lang="en-US" sz="2599" b="1" spc="-33">
                <a:solidFill>
                  <a:srgbClr val="000000"/>
                </a:solidFill>
                <a:latin typeface="Inter Bold"/>
                <a:ea typeface="Inter Bold"/>
                <a:cs typeface="Inter Bold"/>
                <a:sym typeface="Inter Bold"/>
              </a:rPr>
              <a:t>The content page is your new menu space!</a:t>
            </a:r>
            <a:r>
              <a:rPr lang="en-US" sz="2599" spc="-33">
                <a:solidFill>
                  <a:srgbClr val="000000"/>
                </a:solidFill>
                <a:latin typeface="Inter"/>
                <a:ea typeface="Inter"/>
                <a:cs typeface="Inter"/>
                <a:sym typeface="Inter"/>
              </a:rPr>
              <a:t> It may take a little trial and error to get it just right so be patient with this step.</a:t>
            </a:r>
          </a:p>
        </p:txBody>
      </p:sp>
      <p:sp>
        <p:nvSpPr>
          <p:cNvPr id="10" name="TextBox 10"/>
          <p:cNvSpPr txBox="1"/>
          <p:nvPr/>
        </p:nvSpPr>
        <p:spPr>
          <a:xfrm>
            <a:off x="13146373" y="3308076"/>
            <a:ext cx="3370680" cy="860426"/>
          </a:xfrm>
          <a:prstGeom prst="rect">
            <a:avLst/>
          </a:prstGeom>
        </p:spPr>
        <p:txBody>
          <a:bodyPr lIns="0" tIns="0" rIns="0" bIns="0" rtlCol="0" anchor="t">
            <a:spAutoFit/>
          </a:bodyPr>
          <a:lstStyle/>
          <a:p>
            <a:pPr algn="l">
              <a:lnSpc>
                <a:spcPts val="3499"/>
              </a:lnSpc>
            </a:pPr>
            <a:r>
              <a:rPr lang="en-US" sz="2499" b="1" spc="-32">
                <a:solidFill>
                  <a:srgbClr val="FFFFFF"/>
                </a:solidFill>
                <a:latin typeface="Inter Bold"/>
                <a:ea typeface="Inter Bold"/>
                <a:cs typeface="Inter Bold"/>
                <a:sym typeface="Inter Bold"/>
              </a:rPr>
              <a:t>No Template? </a:t>
            </a:r>
          </a:p>
          <a:p>
            <a:pPr algn="l">
              <a:lnSpc>
                <a:spcPts val="3499"/>
              </a:lnSpc>
              <a:spcBef>
                <a:spcPct val="0"/>
              </a:spcBef>
            </a:pPr>
            <a:r>
              <a:rPr lang="en-US" sz="2499" b="1" spc="-32">
                <a:solidFill>
                  <a:srgbClr val="FFFFFF"/>
                </a:solidFill>
                <a:latin typeface="Inter Bold"/>
                <a:ea typeface="Inter Bold"/>
                <a:cs typeface="Inter Bold"/>
                <a:sym typeface="Inter Bold"/>
              </a:rPr>
              <a:t>No Problem! </a:t>
            </a:r>
          </a:p>
        </p:txBody>
      </p:sp>
      <p:sp>
        <p:nvSpPr>
          <p:cNvPr id="12" name="TextBox 12"/>
          <p:cNvSpPr txBox="1"/>
          <p:nvPr/>
        </p:nvSpPr>
        <p:spPr>
          <a:xfrm>
            <a:off x="13146373" y="4314814"/>
            <a:ext cx="3978570" cy="5194290"/>
          </a:xfrm>
          <a:prstGeom prst="rect">
            <a:avLst/>
          </a:prstGeom>
        </p:spPr>
        <p:txBody>
          <a:bodyPr lIns="0" tIns="0" rIns="0" bIns="0" rtlCol="0" anchor="t">
            <a:spAutoFit/>
          </a:bodyPr>
          <a:lstStyle/>
          <a:p>
            <a:pPr algn="l">
              <a:lnSpc>
                <a:spcPts val="2975"/>
              </a:lnSpc>
            </a:pPr>
            <a:r>
              <a:rPr lang="en-US" sz="2125" spc="-27" dirty="0">
                <a:solidFill>
                  <a:srgbClr val="FFFFFF"/>
                </a:solidFill>
                <a:latin typeface="Inter"/>
                <a:ea typeface="Inter"/>
                <a:cs typeface="Inter"/>
                <a:sym typeface="Inter"/>
              </a:rPr>
              <a:t>Let's explore three distinct organization methods to optimize your course's effectiveness.</a:t>
            </a:r>
          </a:p>
          <a:p>
            <a:pPr marL="458873" lvl="1" indent="-229436" algn="l">
              <a:lnSpc>
                <a:spcPts val="2975"/>
              </a:lnSpc>
              <a:buFont typeface="Arial"/>
              <a:buChar char="•"/>
            </a:pPr>
            <a:r>
              <a:rPr lang="en-US" sz="2125" spc="-27" dirty="0">
                <a:solidFill>
                  <a:srgbClr val="FFFFFF"/>
                </a:solidFill>
                <a:latin typeface="Inter"/>
                <a:ea typeface="Inter"/>
                <a:cs typeface="Inter"/>
                <a:sym typeface="Inter"/>
              </a:rPr>
              <a:t>Folders</a:t>
            </a:r>
          </a:p>
          <a:p>
            <a:pPr marL="458873" lvl="1" indent="-229436" algn="l">
              <a:lnSpc>
                <a:spcPts val="2975"/>
              </a:lnSpc>
              <a:buFont typeface="Arial"/>
              <a:buChar char="•"/>
            </a:pPr>
            <a:r>
              <a:rPr lang="en-US" sz="2125" spc="-27" dirty="0">
                <a:solidFill>
                  <a:srgbClr val="FFFFFF"/>
                </a:solidFill>
                <a:latin typeface="Inter"/>
                <a:ea typeface="Inter"/>
                <a:cs typeface="Inter"/>
                <a:sym typeface="Inter"/>
              </a:rPr>
              <a:t>Learning modules</a:t>
            </a:r>
          </a:p>
          <a:p>
            <a:pPr marL="458873" lvl="1" indent="-229436" algn="l">
              <a:lnSpc>
                <a:spcPts val="2975"/>
              </a:lnSpc>
              <a:buFont typeface="Arial"/>
              <a:buChar char="•"/>
            </a:pPr>
            <a:r>
              <a:rPr lang="en-US" sz="2125" spc="-27" dirty="0">
                <a:solidFill>
                  <a:srgbClr val="FFFFFF"/>
                </a:solidFill>
                <a:latin typeface="Inter"/>
                <a:ea typeface="Inter"/>
                <a:cs typeface="Inter"/>
                <a:sym typeface="Inter"/>
              </a:rPr>
              <a:t>Subfolders in learning modules</a:t>
            </a:r>
          </a:p>
          <a:p>
            <a:pPr algn="l">
              <a:lnSpc>
                <a:spcPts val="2975"/>
              </a:lnSpc>
              <a:spcBef>
                <a:spcPct val="0"/>
              </a:spcBef>
            </a:pPr>
            <a:r>
              <a:rPr lang="en-US" sz="2125" spc="-27" dirty="0">
                <a:solidFill>
                  <a:srgbClr val="FFFFFF"/>
                </a:solidFill>
                <a:latin typeface="Inter"/>
                <a:ea typeface="Inter"/>
                <a:cs typeface="Inter"/>
                <a:sym typeface="Inter"/>
              </a:rPr>
              <a:t>Detailed examples and guidelines are provided to help you understand and apply each method effectively. Already have a template? Skim or skip this section.</a:t>
            </a:r>
          </a:p>
        </p:txBody>
      </p:sp>
      <p:sp>
        <p:nvSpPr>
          <p:cNvPr id="15" name="AutoShape 15">
            <a:extLst>
              <a:ext uri="{C183D7F6-B498-43B3-948B-1728B52AA6E4}">
                <adec:decorative xmlns:adec="http://schemas.microsoft.com/office/drawing/2017/decorative" val="1"/>
              </a:ext>
            </a:extLst>
          </p:cNvPr>
          <p:cNvSpPr/>
          <p:nvPr/>
        </p:nvSpPr>
        <p:spPr>
          <a:xfrm>
            <a:off x="809095" y="835931"/>
            <a:ext cx="0" cy="988639"/>
          </a:xfrm>
          <a:prstGeom prst="line">
            <a:avLst/>
          </a:prstGeom>
          <a:ln w="38100" cap="flat">
            <a:solidFill>
              <a:srgbClr val="0DAC41"/>
            </a:solidFill>
            <a:prstDash val="solid"/>
            <a:headEnd type="oval" w="lg" len="lg"/>
            <a:tailEnd type="oval" w="lg" len="lg"/>
          </a:ln>
        </p:spPr>
        <p:txBody>
          <a:bodyPr/>
          <a:lstStyle/>
          <a:p>
            <a:endParaRPr lang="en-US"/>
          </a:p>
        </p:txBody>
      </p:sp>
      <p:grpSp>
        <p:nvGrpSpPr>
          <p:cNvPr id="16" name="Group 16">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17" name="Freeform 17">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8" name="Freeform 18">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9" name="TextBox 19"/>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9" action="ppaction://hlinksldjump">
                    <a:extLst>
                      <a:ext uri="{A12FA001-AC4F-418D-AE19-62706E023703}">
                        <ahyp:hlinkClr xmlns:ahyp="http://schemas.microsoft.com/office/drawing/2018/hyperlinkcolor" val="tx"/>
                      </a:ext>
                    </a:extLst>
                  </a:hlinkClick>
                </a:rPr>
                <a:t>Step 1</a:t>
              </a:r>
            </a:p>
          </p:txBody>
        </p:sp>
        <p:sp>
          <p:nvSpPr>
            <p:cNvPr id="20" name="Freeform 20">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21" name="Freeform 21">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22" name="TextBox 22"/>
            <p:cNvSpPr txBox="1"/>
            <p:nvPr/>
          </p:nvSpPr>
          <p:spPr>
            <a:xfrm>
              <a:off x="233119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4" action="ppaction://hlinksldjump">
                    <a:extLst>
                      <a:ext uri="{A12FA001-AC4F-418D-AE19-62706E023703}">
                        <ahyp:hlinkClr xmlns:ahyp="http://schemas.microsoft.com/office/drawing/2018/hyperlinkcolor" val="tx"/>
                      </a:ext>
                    </a:extLst>
                  </a:hlinkClick>
                </a:rPr>
                <a:t>Step 2</a:t>
              </a:r>
            </a:p>
          </p:txBody>
        </p:sp>
        <p:sp>
          <p:nvSpPr>
            <p:cNvPr id="23" name="Freeform 23">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24" name="Freeform 24">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5" name="TextBox 25"/>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5" action="ppaction://hlinksldjump"/>
                </a:rPr>
                <a:t>Step 3</a:t>
              </a:r>
            </a:p>
          </p:txBody>
        </p:sp>
        <p:sp>
          <p:nvSpPr>
            <p:cNvPr id="26" name="Freeform 26">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27" name="Freeform 27">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8" name="TextBox 28"/>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6" action="ppaction://hlinksldjump"/>
                </a:rPr>
                <a:t>Step 4</a:t>
              </a:r>
            </a:p>
          </p:txBody>
        </p:sp>
        <p:sp>
          <p:nvSpPr>
            <p:cNvPr id="29" name="Freeform 29">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30" name="Freeform 30">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31" name="TextBox 31"/>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7" action="ppaction://hlinksldjump"/>
                </a:rPr>
                <a:t>Step 5</a:t>
              </a: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sp>
        <p:nvSpPr>
          <p:cNvPr id="4" name="Freeform 4">
            <a:extLst>
              <a:ext uri="{C183D7F6-B498-43B3-948B-1728B52AA6E4}">
                <adec:decorative xmlns:adec="http://schemas.microsoft.com/office/drawing/2017/decorative" val="1"/>
              </a:ext>
            </a:extLst>
          </p:cNvPr>
          <p:cNvSpPr/>
          <p:nvPr/>
        </p:nvSpPr>
        <p:spPr>
          <a:xfrm>
            <a:off x="11982613" y="2904595"/>
            <a:ext cx="5075117" cy="6955611"/>
          </a:xfrm>
          <a:custGeom>
            <a:avLst/>
            <a:gdLst/>
            <a:ahLst/>
            <a:cxnLst/>
            <a:rect l="l" t="t" r="r" b="b"/>
            <a:pathLst>
              <a:path w="1336656" h="1831930">
                <a:moveTo>
                  <a:pt x="53391" y="0"/>
                </a:moveTo>
                <a:lnTo>
                  <a:pt x="1283265" y="0"/>
                </a:lnTo>
                <a:cubicBezTo>
                  <a:pt x="1297425" y="0"/>
                  <a:pt x="1311006" y="5625"/>
                  <a:pt x="1321018" y="15638"/>
                </a:cubicBezTo>
                <a:cubicBezTo>
                  <a:pt x="1331031" y="25651"/>
                  <a:pt x="1336656" y="39231"/>
                  <a:pt x="1336656" y="53391"/>
                </a:cubicBezTo>
                <a:lnTo>
                  <a:pt x="1336656" y="1778539"/>
                </a:lnTo>
                <a:cubicBezTo>
                  <a:pt x="1336656" y="1792699"/>
                  <a:pt x="1331031" y="1806280"/>
                  <a:pt x="1321018" y="1816292"/>
                </a:cubicBezTo>
                <a:cubicBezTo>
                  <a:pt x="1311006" y="1826305"/>
                  <a:pt x="1297425" y="1831930"/>
                  <a:pt x="1283265" y="1831930"/>
                </a:cubicBezTo>
                <a:lnTo>
                  <a:pt x="53391" y="1831930"/>
                </a:lnTo>
                <a:cubicBezTo>
                  <a:pt x="39231" y="1831930"/>
                  <a:pt x="25651" y="1826305"/>
                  <a:pt x="15638" y="1816292"/>
                </a:cubicBezTo>
                <a:cubicBezTo>
                  <a:pt x="5625" y="1806280"/>
                  <a:pt x="0" y="1792699"/>
                  <a:pt x="0" y="1778539"/>
                </a:cubicBezTo>
                <a:lnTo>
                  <a:pt x="0" y="53391"/>
                </a:lnTo>
                <a:cubicBezTo>
                  <a:pt x="0" y="39231"/>
                  <a:pt x="5625" y="25651"/>
                  <a:pt x="15638" y="15638"/>
                </a:cubicBezTo>
                <a:cubicBezTo>
                  <a:pt x="25651" y="5625"/>
                  <a:pt x="39231" y="0"/>
                  <a:pt x="53391" y="0"/>
                </a:cubicBezTo>
                <a:close/>
              </a:path>
            </a:pathLst>
          </a:custGeom>
          <a:solidFill>
            <a:srgbClr val="0054BC"/>
          </a:solidFill>
          <a:ln w="28575">
            <a:solidFill>
              <a:schemeClr val="bg1"/>
            </a:solidFill>
          </a:ln>
          <a:effectLst>
            <a:outerShdw blurRad="50800" dist="38100" dir="2700000" algn="tl" rotWithShape="0">
              <a:prstClr val="black">
                <a:alpha val="40000"/>
              </a:prstClr>
            </a:outerShdw>
          </a:effectLst>
        </p:spPr>
        <p:txBody>
          <a:bodyPr/>
          <a:lstStyle/>
          <a:p>
            <a:endParaRPr lang="en-US"/>
          </a:p>
        </p:txBody>
      </p:sp>
      <p:sp>
        <p:nvSpPr>
          <p:cNvPr id="5" name="TextBox 5">
            <a:extLst>
              <a:ext uri="{C183D7F6-B498-43B3-948B-1728B52AA6E4}">
                <adec:decorative xmlns:adec="http://schemas.microsoft.com/office/drawing/2017/decorative" val="1"/>
              </a:ext>
            </a:extLst>
          </p:cNvPr>
          <p:cNvSpPr txBox="1"/>
          <p:nvPr/>
        </p:nvSpPr>
        <p:spPr>
          <a:xfrm>
            <a:off x="11982613" y="2796099"/>
            <a:ext cx="5075117" cy="7064107"/>
          </a:xfrm>
          <a:prstGeom prst="rect">
            <a:avLst/>
          </a:prstGeom>
        </p:spPr>
        <p:txBody>
          <a:bodyPr lIns="50800" tIns="50800" rIns="50800" bIns="50800" rtlCol="0" anchor="ctr"/>
          <a:lstStyle/>
          <a:p>
            <a:pPr algn="ctr">
              <a:lnSpc>
                <a:spcPts val="1960"/>
              </a:lnSpc>
            </a:pPr>
            <a:endParaRPr/>
          </a:p>
        </p:txBody>
      </p:sp>
      <p:sp>
        <p:nvSpPr>
          <p:cNvPr id="19" name="TextBox 19"/>
          <p:cNvSpPr txBox="1">
            <a:spLocks noGrp="1"/>
          </p:cNvSpPr>
          <p:nvPr>
            <p:ph type="title" idx="4294967295"/>
          </p:nvPr>
        </p:nvSpPr>
        <p:spPr>
          <a:xfrm>
            <a:off x="971550" y="670807"/>
            <a:ext cx="10113152"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Sample Course Structures</a:t>
            </a:r>
          </a:p>
        </p:txBody>
      </p:sp>
      <p:sp>
        <p:nvSpPr>
          <p:cNvPr id="18" name="TextBox 18"/>
          <p:cNvSpPr txBox="1"/>
          <p:nvPr/>
        </p:nvSpPr>
        <p:spPr>
          <a:xfrm>
            <a:off x="971550" y="1397839"/>
            <a:ext cx="12045084" cy="737235"/>
          </a:xfrm>
          <a:prstGeom prst="rect">
            <a:avLst/>
          </a:prstGeom>
        </p:spPr>
        <p:txBody>
          <a:bodyPr lIns="0" tIns="0" rIns="0" bIns="0" rtlCol="0" anchor="t">
            <a:spAutoFit/>
          </a:bodyPr>
          <a:lstStyle/>
          <a:p>
            <a:pPr algn="just">
              <a:lnSpc>
                <a:spcPts val="2939"/>
              </a:lnSpc>
              <a:spcBef>
                <a:spcPct val="0"/>
              </a:spcBef>
            </a:pPr>
            <a:r>
              <a:rPr lang="en-US" sz="2099" spc="-27">
                <a:solidFill>
                  <a:srgbClr val="FFFFFF"/>
                </a:solidFill>
                <a:latin typeface="Inter"/>
                <a:ea typeface="Inter"/>
                <a:cs typeface="Inter"/>
                <a:sym typeface="Inter"/>
              </a:rPr>
              <a:t>The following pages detail three structuring options in Ultra. As you explore each, consider which approach best suits your content. Don’t be afraid to mix and match to meet your needs.</a:t>
            </a:r>
          </a:p>
        </p:txBody>
      </p:sp>
      <p:grpSp>
        <p:nvGrpSpPr>
          <p:cNvPr id="13" name="Group 13">
            <a:extLst>
              <a:ext uri="{C183D7F6-B498-43B3-948B-1728B52AA6E4}">
                <adec:decorative xmlns:adec="http://schemas.microsoft.com/office/drawing/2017/decorative" val="1"/>
              </a:ext>
            </a:extLst>
          </p:cNvPr>
          <p:cNvGrpSpPr/>
          <p:nvPr/>
        </p:nvGrpSpPr>
        <p:grpSpPr>
          <a:xfrm>
            <a:off x="1403955" y="2904595"/>
            <a:ext cx="5075117" cy="6955611"/>
            <a:chOff x="0" y="0"/>
            <a:chExt cx="1336656" cy="1831930"/>
          </a:xfrm>
          <a:effectLst>
            <a:outerShdw blurRad="50800" dist="38100" dir="2700000" algn="tl" rotWithShape="0">
              <a:prstClr val="black">
                <a:alpha val="40000"/>
              </a:prstClr>
            </a:outerShdw>
          </a:effectLst>
        </p:grpSpPr>
        <p:sp>
          <p:nvSpPr>
            <p:cNvPr id="14" name="Freeform 14">
              <a:extLst>
                <a:ext uri="{C183D7F6-B498-43B3-948B-1728B52AA6E4}">
                  <adec:decorative xmlns:adec="http://schemas.microsoft.com/office/drawing/2017/decorative" val="1"/>
                </a:ext>
              </a:extLst>
            </p:cNvPr>
            <p:cNvSpPr/>
            <p:nvPr/>
          </p:nvSpPr>
          <p:spPr>
            <a:xfrm>
              <a:off x="0" y="0"/>
              <a:ext cx="1336656" cy="1831930"/>
            </a:xfrm>
            <a:custGeom>
              <a:avLst/>
              <a:gdLst/>
              <a:ahLst/>
              <a:cxnLst/>
              <a:rect l="l" t="t" r="r" b="b"/>
              <a:pathLst>
                <a:path w="1336656" h="1831930">
                  <a:moveTo>
                    <a:pt x="53391" y="0"/>
                  </a:moveTo>
                  <a:lnTo>
                    <a:pt x="1283265" y="0"/>
                  </a:lnTo>
                  <a:cubicBezTo>
                    <a:pt x="1297425" y="0"/>
                    <a:pt x="1311006" y="5625"/>
                    <a:pt x="1321018" y="15638"/>
                  </a:cubicBezTo>
                  <a:cubicBezTo>
                    <a:pt x="1331031" y="25651"/>
                    <a:pt x="1336656" y="39231"/>
                    <a:pt x="1336656" y="53391"/>
                  </a:cubicBezTo>
                  <a:lnTo>
                    <a:pt x="1336656" y="1778539"/>
                  </a:lnTo>
                  <a:cubicBezTo>
                    <a:pt x="1336656" y="1792699"/>
                    <a:pt x="1331031" y="1806280"/>
                    <a:pt x="1321018" y="1816292"/>
                  </a:cubicBezTo>
                  <a:cubicBezTo>
                    <a:pt x="1311006" y="1826305"/>
                    <a:pt x="1297425" y="1831930"/>
                    <a:pt x="1283265" y="1831930"/>
                  </a:cubicBezTo>
                  <a:lnTo>
                    <a:pt x="53391" y="1831930"/>
                  </a:lnTo>
                  <a:cubicBezTo>
                    <a:pt x="39231" y="1831930"/>
                    <a:pt x="25651" y="1826305"/>
                    <a:pt x="15638" y="1816292"/>
                  </a:cubicBezTo>
                  <a:cubicBezTo>
                    <a:pt x="5625" y="1806280"/>
                    <a:pt x="0" y="1792699"/>
                    <a:pt x="0" y="1778539"/>
                  </a:cubicBezTo>
                  <a:lnTo>
                    <a:pt x="0" y="53391"/>
                  </a:lnTo>
                  <a:cubicBezTo>
                    <a:pt x="0" y="39231"/>
                    <a:pt x="5625" y="25651"/>
                    <a:pt x="15638" y="15638"/>
                  </a:cubicBezTo>
                  <a:cubicBezTo>
                    <a:pt x="25651" y="5625"/>
                    <a:pt x="39231" y="0"/>
                    <a:pt x="53391" y="0"/>
                  </a:cubicBezTo>
                  <a:close/>
                </a:path>
              </a:pathLst>
            </a:custGeom>
            <a:solidFill>
              <a:srgbClr val="0054BC"/>
            </a:solidFill>
            <a:ln w="28575">
              <a:solidFill>
                <a:schemeClr val="bg1"/>
              </a:solidFill>
            </a:ln>
          </p:spPr>
          <p:txBody>
            <a:bodyPr/>
            <a:lstStyle/>
            <a:p>
              <a:endParaRPr lang="en-US"/>
            </a:p>
          </p:txBody>
        </p:sp>
        <p:sp>
          <p:nvSpPr>
            <p:cNvPr id="15" name="TextBox 15"/>
            <p:cNvSpPr txBox="1"/>
            <p:nvPr/>
          </p:nvSpPr>
          <p:spPr>
            <a:xfrm>
              <a:off x="0" y="-28575"/>
              <a:ext cx="1336656" cy="1860505"/>
            </a:xfrm>
            <a:prstGeom prst="rect">
              <a:avLst/>
            </a:prstGeom>
          </p:spPr>
          <p:txBody>
            <a:bodyPr lIns="50800" tIns="50800" rIns="50800" bIns="50800" rtlCol="0" anchor="ctr"/>
            <a:lstStyle/>
            <a:p>
              <a:pPr algn="ctr">
                <a:lnSpc>
                  <a:spcPts val="1960"/>
                </a:lnSpc>
              </a:pPr>
              <a:endParaRPr/>
            </a:p>
          </p:txBody>
        </p:sp>
      </p:grpSp>
      <p:sp>
        <p:nvSpPr>
          <p:cNvPr id="9" name="Freeform 9">
            <a:extLst>
              <a:ext uri="{C183D7F6-B498-43B3-948B-1728B52AA6E4}">
                <adec:decorative xmlns:adec="http://schemas.microsoft.com/office/drawing/2017/decorative" val="1"/>
              </a:ext>
            </a:extLst>
          </p:cNvPr>
          <p:cNvSpPr/>
          <p:nvPr/>
        </p:nvSpPr>
        <p:spPr>
          <a:xfrm>
            <a:off x="6693284" y="2904595"/>
            <a:ext cx="5075117" cy="6955611"/>
          </a:xfrm>
          <a:custGeom>
            <a:avLst/>
            <a:gdLst/>
            <a:ahLst/>
            <a:cxnLst/>
            <a:rect l="l" t="t" r="r" b="b"/>
            <a:pathLst>
              <a:path w="1336656" h="1831930">
                <a:moveTo>
                  <a:pt x="53391" y="0"/>
                </a:moveTo>
                <a:lnTo>
                  <a:pt x="1283265" y="0"/>
                </a:lnTo>
                <a:cubicBezTo>
                  <a:pt x="1297425" y="0"/>
                  <a:pt x="1311006" y="5625"/>
                  <a:pt x="1321018" y="15638"/>
                </a:cubicBezTo>
                <a:cubicBezTo>
                  <a:pt x="1331031" y="25651"/>
                  <a:pt x="1336656" y="39231"/>
                  <a:pt x="1336656" y="53391"/>
                </a:cubicBezTo>
                <a:lnTo>
                  <a:pt x="1336656" y="1778539"/>
                </a:lnTo>
                <a:cubicBezTo>
                  <a:pt x="1336656" y="1792699"/>
                  <a:pt x="1331031" y="1806280"/>
                  <a:pt x="1321018" y="1816292"/>
                </a:cubicBezTo>
                <a:cubicBezTo>
                  <a:pt x="1311006" y="1826305"/>
                  <a:pt x="1297425" y="1831930"/>
                  <a:pt x="1283265" y="1831930"/>
                </a:cubicBezTo>
                <a:lnTo>
                  <a:pt x="53391" y="1831930"/>
                </a:lnTo>
                <a:cubicBezTo>
                  <a:pt x="39231" y="1831930"/>
                  <a:pt x="25651" y="1826305"/>
                  <a:pt x="15638" y="1816292"/>
                </a:cubicBezTo>
                <a:cubicBezTo>
                  <a:pt x="5625" y="1806280"/>
                  <a:pt x="0" y="1792699"/>
                  <a:pt x="0" y="1778539"/>
                </a:cubicBezTo>
                <a:lnTo>
                  <a:pt x="0" y="53391"/>
                </a:lnTo>
                <a:cubicBezTo>
                  <a:pt x="0" y="39231"/>
                  <a:pt x="5625" y="25651"/>
                  <a:pt x="15638" y="15638"/>
                </a:cubicBezTo>
                <a:cubicBezTo>
                  <a:pt x="25651" y="5625"/>
                  <a:pt x="39231" y="0"/>
                  <a:pt x="53391" y="0"/>
                </a:cubicBezTo>
                <a:close/>
              </a:path>
            </a:pathLst>
          </a:custGeom>
          <a:solidFill>
            <a:srgbClr val="0054BC"/>
          </a:solidFill>
          <a:ln w="28575">
            <a:solidFill>
              <a:schemeClr val="bg1"/>
            </a:solidFill>
          </a:ln>
          <a:effectLst>
            <a:outerShdw blurRad="50800" dist="38100" dir="2700000" algn="tl" rotWithShape="0">
              <a:prstClr val="black">
                <a:alpha val="40000"/>
              </a:prstClr>
            </a:outerShdw>
          </a:effectLst>
        </p:spPr>
        <p:txBody>
          <a:bodyPr/>
          <a:lstStyle/>
          <a:p>
            <a:endParaRPr lang="en-US"/>
          </a:p>
        </p:txBody>
      </p:sp>
      <p:sp>
        <p:nvSpPr>
          <p:cNvPr id="10" name="TextBox 10">
            <a:extLst>
              <a:ext uri="{C183D7F6-B498-43B3-948B-1728B52AA6E4}">
                <adec:decorative xmlns:adec="http://schemas.microsoft.com/office/drawing/2017/decorative" val="1"/>
              </a:ext>
            </a:extLst>
          </p:cNvPr>
          <p:cNvSpPr txBox="1"/>
          <p:nvPr/>
        </p:nvSpPr>
        <p:spPr>
          <a:xfrm>
            <a:off x="6693284" y="2796099"/>
            <a:ext cx="5075117" cy="7064107"/>
          </a:xfrm>
          <a:prstGeom prst="rect">
            <a:avLst/>
          </a:prstGeom>
        </p:spPr>
        <p:txBody>
          <a:bodyPr lIns="50800" tIns="50800" rIns="50800" bIns="50800" rtlCol="0" anchor="ctr"/>
          <a:lstStyle/>
          <a:p>
            <a:pPr algn="ctr">
              <a:lnSpc>
                <a:spcPts val="1960"/>
              </a:lnSpc>
            </a:pPr>
            <a:endParaRPr/>
          </a:p>
        </p:txBody>
      </p:sp>
      <p:sp>
        <p:nvSpPr>
          <p:cNvPr id="17" name="TextBox 17"/>
          <p:cNvSpPr txBox="1"/>
          <p:nvPr/>
        </p:nvSpPr>
        <p:spPr>
          <a:xfrm>
            <a:off x="1913903" y="3007474"/>
            <a:ext cx="4055222" cy="590550"/>
          </a:xfrm>
          <a:prstGeom prst="rect">
            <a:avLst/>
          </a:prstGeom>
        </p:spPr>
        <p:txBody>
          <a:bodyPr lIns="0" tIns="0" rIns="0" bIns="0" rtlCol="0" anchor="t">
            <a:spAutoFit/>
          </a:bodyPr>
          <a:lstStyle/>
          <a:p>
            <a:pPr algn="l">
              <a:lnSpc>
                <a:spcPts val="2399"/>
              </a:lnSpc>
            </a:pPr>
            <a:r>
              <a:rPr lang="en-US" sz="1999" b="1">
                <a:solidFill>
                  <a:srgbClr val="FFFFFF"/>
                </a:solidFill>
                <a:latin typeface="Inter Bold"/>
                <a:ea typeface="Inter Bold"/>
                <a:cs typeface="Inter Bold"/>
                <a:sym typeface="Inter Bold"/>
              </a:rPr>
              <a:t>Sample 1: </a:t>
            </a:r>
          </a:p>
          <a:p>
            <a:pPr algn="l">
              <a:lnSpc>
                <a:spcPts val="2399"/>
              </a:lnSpc>
            </a:pPr>
            <a:r>
              <a:rPr lang="en-US" sz="1999">
                <a:solidFill>
                  <a:srgbClr val="FFFFFF"/>
                </a:solidFill>
                <a:latin typeface="Inter"/>
                <a:ea typeface="Inter"/>
                <a:cs typeface="Inter"/>
                <a:sym typeface="Inter"/>
              </a:rPr>
              <a:t>Folders</a:t>
            </a:r>
          </a:p>
        </p:txBody>
      </p:sp>
      <p:sp>
        <p:nvSpPr>
          <p:cNvPr id="16" name="Freeform 16" descr="A screenshot of an Ultra course where all items on the main course content page are folders."/>
          <p:cNvSpPr/>
          <p:nvPr/>
        </p:nvSpPr>
        <p:spPr>
          <a:xfrm>
            <a:off x="1590524" y="3655099"/>
            <a:ext cx="4701979" cy="6040951"/>
          </a:xfrm>
          <a:custGeom>
            <a:avLst/>
            <a:gdLst/>
            <a:ahLst/>
            <a:cxnLst/>
            <a:rect l="l" t="t" r="r" b="b"/>
            <a:pathLst>
              <a:path w="4701979" h="6040951">
                <a:moveTo>
                  <a:pt x="0" y="0"/>
                </a:moveTo>
                <a:lnTo>
                  <a:pt x="4701980" y="0"/>
                </a:lnTo>
                <a:lnTo>
                  <a:pt x="4701980" y="6040951"/>
                </a:lnTo>
                <a:lnTo>
                  <a:pt x="0" y="6040951"/>
                </a:lnTo>
                <a:lnTo>
                  <a:pt x="0" y="0"/>
                </a:lnTo>
                <a:close/>
              </a:path>
            </a:pathLst>
          </a:custGeom>
          <a:blipFill>
            <a:blip r:embed="rId3"/>
            <a:stretch>
              <a:fillRect l="-2121" r="-3645"/>
            </a:stretch>
          </a:blipFill>
        </p:spPr>
        <p:txBody>
          <a:bodyPr/>
          <a:lstStyle/>
          <a:p>
            <a:endParaRPr lang="en-US"/>
          </a:p>
        </p:txBody>
      </p:sp>
      <p:sp>
        <p:nvSpPr>
          <p:cNvPr id="12" name="TextBox 12"/>
          <p:cNvSpPr txBox="1"/>
          <p:nvPr/>
        </p:nvSpPr>
        <p:spPr>
          <a:xfrm>
            <a:off x="7225704" y="3007548"/>
            <a:ext cx="4355909" cy="590550"/>
          </a:xfrm>
          <a:prstGeom prst="rect">
            <a:avLst/>
          </a:prstGeom>
        </p:spPr>
        <p:txBody>
          <a:bodyPr lIns="0" tIns="0" rIns="0" bIns="0" rtlCol="0" anchor="t">
            <a:spAutoFit/>
          </a:bodyPr>
          <a:lstStyle/>
          <a:p>
            <a:pPr algn="l">
              <a:lnSpc>
                <a:spcPts val="2399"/>
              </a:lnSpc>
            </a:pPr>
            <a:r>
              <a:rPr lang="en-US" sz="1999" b="1" spc="-31">
                <a:solidFill>
                  <a:srgbClr val="FFFFFF"/>
                </a:solidFill>
                <a:latin typeface="Inter Bold"/>
                <a:ea typeface="Inter Bold"/>
                <a:cs typeface="Inter Bold"/>
                <a:sym typeface="Inter Bold"/>
              </a:rPr>
              <a:t>Sample 2: </a:t>
            </a:r>
          </a:p>
          <a:p>
            <a:pPr algn="l">
              <a:lnSpc>
                <a:spcPts val="2399"/>
              </a:lnSpc>
            </a:pPr>
            <a:r>
              <a:rPr lang="en-US" sz="1999" spc="-31">
                <a:solidFill>
                  <a:srgbClr val="FFFFFF"/>
                </a:solidFill>
                <a:latin typeface="Inter"/>
                <a:ea typeface="Inter"/>
                <a:cs typeface="Inter"/>
                <a:sym typeface="Inter"/>
              </a:rPr>
              <a:t>Learning Modules </a:t>
            </a:r>
          </a:p>
        </p:txBody>
      </p:sp>
      <p:sp>
        <p:nvSpPr>
          <p:cNvPr id="11" name="Freeform 11" descr="A screenshot of an Ultra course with a learning module, inside the learning module are documents, a discussion, and an assignment."/>
          <p:cNvSpPr/>
          <p:nvPr/>
        </p:nvSpPr>
        <p:spPr>
          <a:xfrm>
            <a:off x="6880073" y="3655099"/>
            <a:ext cx="4701540" cy="6040951"/>
          </a:xfrm>
          <a:custGeom>
            <a:avLst/>
            <a:gdLst/>
            <a:ahLst/>
            <a:cxnLst/>
            <a:rect l="l" t="t" r="r" b="b"/>
            <a:pathLst>
              <a:path w="4701540" h="6040951">
                <a:moveTo>
                  <a:pt x="0" y="0"/>
                </a:moveTo>
                <a:lnTo>
                  <a:pt x="4701540" y="0"/>
                </a:lnTo>
                <a:lnTo>
                  <a:pt x="4701540" y="6040951"/>
                </a:lnTo>
                <a:lnTo>
                  <a:pt x="0" y="6040951"/>
                </a:lnTo>
                <a:lnTo>
                  <a:pt x="0" y="0"/>
                </a:lnTo>
                <a:close/>
              </a:path>
            </a:pathLst>
          </a:custGeom>
          <a:blipFill>
            <a:blip r:embed="rId4"/>
            <a:stretch>
              <a:fillRect l="-83513" t="-39809" r="-135911"/>
            </a:stretch>
          </a:blipFill>
        </p:spPr>
        <p:txBody>
          <a:bodyPr/>
          <a:lstStyle/>
          <a:p>
            <a:endParaRPr lang="en-US"/>
          </a:p>
        </p:txBody>
      </p:sp>
      <p:sp>
        <p:nvSpPr>
          <p:cNvPr id="7" name="TextBox 7"/>
          <p:cNvSpPr txBox="1"/>
          <p:nvPr/>
        </p:nvSpPr>
        <p:spPr>
          <a:xfrm>
            <a:off x="12511352" y="3007548"/>
            <a:ext cx="4078996" cy="590550"/>
          </a:xfrm>
          <a:prstGeom prst="rect">
            <a:avLst/>
          </a:prstGeom>
        </p:spPr>
        <p:txBody>
          <a:bodyPr lIns="0" tIns="0" rIns="0" bIns="0" rtlCol="0" anchor="t">
            <a:spAutoFit/>
          </a:bodyPr>
          <a:lstStyle/>
          <a:p>
            <a:pPr algn="l">
              <a:lnSpc>
                <a:spcPts val="2399"/>
              </a:lnSpc>
            </a:pPr>
            <a:r>
              <a:rPr lang="en-US" sz="1999" b="1" spc="-25" dirty="0">
                <a:solidFill>
                  <a:srgbClr val="FFFFFF"/>
                </a:solidFill>
                <a:latin typeface="Inter Bold"/>
                <a:ea typeface="Inter Bold"/>
                <a:cs typeface="Inter Bold"/>
                <a:sym typeface="Inter Bold"/>
              </a:rPr>
              <a:t>Sample 3: </a:t>
            </a:r>
          </a:p>
          <a:p>
            <a:pPr algn="l">
              <a:lnSpc>
                <a:spcPts val="2399"/>
              </a:lnSpc>
            </a:pPr>
            <a:r>
              <a:rPr lang="en-US" sz="1999" spc="-25" dirty="0">
                <a:solidFill>
                  <a:srgbClr val="FFFFFF"/>
                </a:solidFill>
                <a:latin typeface="Inter"/>
                <a:ea typeface="Inter"/>
                <a:cs typeface="Inter"/>
                <a:sym typeface="Inter"/>
              </a:rPr>
              <a:t>Subfolders in Learning Modules</a:t>
            </a:r>
          </a:p>
        </p:txBody>
      </p:sp>
      <p:sp>
        <p:nvSpPr>
          <p:cNvPr id="6" name="Freeform 6" descr="A screenshot of an Ultra course with a learning module, inside the learning module are three sub folders a discussion and an assignment."/>
          <p:cNvSpPr/>
          <p:nvPr/>
        </p:nvSpPr>
        <p:spPr>
          <a:xfrm>
            <a:off x="12169402" y="3643267"/>
            <a:ext cx="4701540" cy="6015604"/>
          </a:xfrm>
          <a:custGeom>
            <a:avLst/>
            <a:gdLst/>
            <a:ahLst/>
            <a:cxnLst/>
            <a:rect l="l" t="t" r="r" b="b"/>
            <a:pathLst>
              <a:path w="4701540" h="6015604">
                <a:moveTo>
                  <a:pt x="0" y="0"/>
                </a:moveTo>
                <a:lnTo>
                  <a:pt x="4701540" y="0"/>
                </a:lnTo>
                <a:lnTo>
                  <a:pt x="4701540" y="6015604"/>
                </a:lnTo>
                <a:lnTo>
                  <a:pt x="0" y="6015604"/>
                </a:lnTo>
                <a:lnTo>
                  <a:pt x="0" y="0"/>
                </a:lnTo>
                <a:close/>
              </a:path>
            </a:pathLst>
          </a:custGeom>
          <a:blipFill>
            <a:blip r:embed="rId5"/>
            <a:stretch>
              <a:fillRect l="-88266" t="-44284" r="-139931"/>
            </a:stretch>
          </a:blipFill>
        </p:spPr>
        <p:txBody>
          <a:bodyPr/>
          <a:lstStyle/>
          <a:p>
            <a:endParaRPr lang="en-US"/>
          </a:p>
        </p:txBody>
      </p:sp>
      <p:grpSp>
        <p:nvGrpSpPr>
          <p:cNvPr id="20" name="Group 20">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21" name="Freeform 21">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2" name="Freeform 22">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23" name="TextBox 23"/>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0" action="ppaction://hlinksldjump">
                    <a:extLst>
                      <a:ext uri="{A12FA001-AC4F-418D-AE19-62706E023703}">
                        <ahyp:hlinkClr xmlns:ahyp="http://schemas.microsoft.com/office/drawing/2018/hyperlinkcolor" val="tx"/>
                      </a:ext>
                    </a:extLst>
                  </a:hlinkClick>
                </a:rPr>
                <a:t>Step 1</a:t>
              </a:r>
            </a:p>
          </p:txBody>
        </p:sp>
        <p:sp>
          <p:nvSpPr>
            <p:cNvPr id="24" name="Freeform 24">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25" name="Freeform 25">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26" name="TextBox 26"/>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5" action="ppaction://hlinksldjump">
                    <a:extLst>
                      <a:ext uri="{A12FA001-AC4F-418D-AE19-62706E023703}">
                        <ahyp:hlinkClr xmlns:ahyp="http://schemas.microsoft.com/office/drawing/2018/hyperlinkcolor" val="tx"/>
                      </a:ext>
                    </a:extLst>
                  </a:hlinkClick>
                </a:rPr>
                <a:t>Step 2</a:t>
              </a:r>
            </a:p>
          </p:txBody>
        </p:sp>
        <p:sp>
          <p:nvSpPr>
            <p:cNvPr id="27" name="Freeform 27">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28" name="Freeform 28">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9" name="TextBox 29"/>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6" action="ppaction://hlinksldjump"/>
                </a:rPr>
                <a:t>Step 3</a:t>
              </a:r>
            </a:p>
          </p:txBody>
        </p:sp>
        <p:sp>
          <p:nvSpPr>
            <p:cNvPr id="30" name="Freeform 30">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31" name="Freeform 31">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32" name="TextBox 32"/>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7" action="ppaction://hlinksldjump"/>
                </a:rPr>
                <a:t>Step 4</a:t>
              </a:r>
            </a:p>
          </p:txBody>
        </p:sp>
        <p:sp>
          <p:nvSpPr>
            <p:cNvPr id="33" name="Freeform 33">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34" name="Freeform 34">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35" name="TextBox 35"/>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8" action="ppaction://hlinksldjump"/>
                </a:rPr>
                <a:t>Step 5</a:t>
              </a:r>
            </a:p>
          </p:txBody>
        </p:sp>
      </p:gr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3" name="Group 3">
            <a:extLst>
              <a:ext uri="{C183D7F6-B498-43B3-948B-1728B52AA6E4}">
                <adec:decorative xmlns:adec="http://schemas.microsoft.com/office/drawing/2017/decorative" val="1"/>
              </a:ext>
            </a:extLst>
          </p:cNvPr>
          <p:cNvGrpSpPr>
            <a:grpSpLocks noChangeAspect="1"/>
          </p:cNvGrpSpPr>
          <p:nvPr/>
        </p:nvGrpSpPr>
        <p:grpSpPr>
          <a:xfrm>
            <a:off x="11269837" y="9893450"/>
            <a:ext cx="5989463" cy="7744"/>
            <a:chOff x="0" y="0"/>
            <a:chExt cx="7985951" cy="10325"/>
          </a:xfrm>
        </p:grpSpPr>
        <p:sp>
          <p:nvSpPr>
            <p:cNvPr id="4" name="Freeform 4">
              <a:extLst>
                <a:ext uri="{C183D7F6-B498-43B3-948B-1728B52AA6E4}">
                  <adec:decorative xmlns:adec="http://schemas.microsoft.com/office/drawing/2017/decorative" val="1"/>
                </a:ext>
              </a:extLst>
            </p:cNvPr>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FFFFFF"/>
            </a:solidFill>
          </p:spPr>
          <p:txBody>
            <a:bodyPr/>
            <a:lstStyle/>
            <a:p>
              <a:endParaRPr lang="en-US"/>
            </a:p>
          </p:txBody>
        </p:sp>
      </p:grpSp>
      <p:grpSp>
        <p:nvGrpSpPr>
          <p:cNvPr id="5" name="Group 5">
            <a:extLst>
              <a:ext uri="{C183D7F6-B498-43B3-948B-1728B52AA6E4}">
                <adec:decorative xmlns:adec="http://schemas.microsoft.com/office/drawing/2017/decorative" val="1"/>
              </a:ext>
            </a:extLst>
          </p:cNvPr>
          <p:cNvGrpSpPr>
            <a:grpSpLocks noChangeAspect="1"/>
          </p:cNvGrpSpPr>
          <p:nvPr/>
        </p:nvGrpSpPr>
        <p:grpSpPr>
          <a:xfrm>
            <a:off x="956775" y="2262048"/>
            <a:ext cx="5989463" cy="7744"/>
            <a:chOff x="0" y="0"/>
            <a:chExt cx="7985951" cy="10325"/>
          </a:xfrm>
        </p:grpSpPr>
        <p:sp>
          <p:nvSpPr>
            <p:cNvPr id="6" name="Freeform 6">
              <a:extLst>
                <a:ext uri="{C183D7F6-B498-43B3-948B-1728B52AA6E4}">
                  <adec:decorative xmlns:adec="http://schemas.microsoft.com/office/drawing/2017/decorative" val="1"/>
                </a:ext>
              </a:extLst>
            </p:cNvPr>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FFFFFF"/>
            </a:solidFill>
          </p:spPr>
          <p:txBody>
            <a:bodyPr/>
            <a:lstStyle/>
            <a:p>
              <a:endParaRPr lang="en-US"/>
            </a:p>
          </p:txBody>
        </p:sp>
      </p:grpSp>
      <p:sp>
        <p:nvSpPr>
          <p:cNvPr id="9" name="TextBox 9">
            <a:extLst>
              <a:ext uri="{C183D7F6-B498-43B3-948B-1728B52AA6E4}">
                <adec:decorative xmlns:adec="http://schemas.microsoft.com/office/drawing/2017/decorative" val="1"/>
              </a:ext>
            </a:extLst>
          </p:cNvPr>
          <p:cNvSpPr txBox="1"/>
          <p:nvPr/>
        </p:nvSpPr>
        <p:spPr>
          <a:xfrm>
            <a:off x="3552549" y="786860"/>
            <a:ext cx="6396054" cy="8155867"/>
          </a:xfrm>
          <a:prstGeom prst="rect">
            <a:avLst/>
          </a:prstGeom>
        </p:spPr>
        <p:txBody>
          <a:bodyPr lIns="50800" tIns="50800" rIns="50800" bIns="50800" rtlCol="0" anchor="ctr"/>
          <a:lstStyle/>
          <a:p>
            <a:pPr algn="ctr">
              <a:lnSpc>
                <a:spcPts val="1960"/>
              </a:lnSpc>
            </a:pPr>
            <a:endParaRPr/>
          </a:p>
        </p:txBody>
      </p:sp>
      <p:sp>
        <p:nvSpPr>
          <p:cNvPr id="11" name="TextBox 11"/>
          <p:cNvSpPr txBox="1">
            <a:spLocks noGrp="1"/>
          </p:cNvSpPr>
          <p:nvPr>
            <p:ph type="title" idx="4294967295"/>
          </p:nvPr>
        </p:nvSpPr>
        <p:spPr>
          <a:xfrm>
            <a:off x="956775" y="1344273"/>
            <a:ext cx="9922094" cy="890397"/>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7253"/>
              </a:lnSpc>
              <a:spcBef>
                <a:spcPts val="0"/>
              </a:spcBef>
              <a:spcAft>
                <a:spcPts val="0"/>
              </a:spcAft>
              <a:buClrTx/>
              <a:buSzTx/>
              <a:buFontTx/>
              <a:buNone/>
              <a:tabLst/>
              <a:defRPr/>
            </a:pPr>
            <a:r>
              <a:rPr kumimoji="0" lang="en-US" sz="5199" b="1" i="0" u="none" strike="noStrike" kern="1200" cap="none" spc="83" normalizeH="0" baseline="0" noProof="0" dirty="0">
                <a:ln>
                  <a:noFill/>
                </a:ln>
                <a:solidFill>
                  <a:srgbClr val="FFFFFF"/>
                </a:solidFill>
                <a:effectLst/>
                <a:uLnTx/>
                <a:uFillTx/>
                <a:latin typeface="Inter Bold"/>
                <a:ea typeface="Inter Bold"/>
                <a:cs typeface="Inter Bold"/>
                <a:sym typeface="Inter Bold"/>
              </a:rPr>
              <a:t>Organize with Folders</a:t>
            </a:r>
          </a:p>
        </p:txBody>
      </p:sp>
      <p:sp>
        <p:nvSpPr>
          <p:cNvPr id="12" name="TextBox 12"/>
          <p:cNvSpPr txBox="1"/>
          <p:nvPr/>
        </p:nvSpPr>
        <p:spPr>
          <a:xfrm>
            <a:off x="945367" y="2782276"/>
            <a:ext cx="8955690" cy="1671320"/>
          </a:xfrm>
          <a:prstGeom prst="rect">
            <a:avLst/>
          </a:prstGeom>
        </p:spPr>
        <p:txBody>
          <a:bodyPr lIns="0" tIns="0" rIns="0" bIns="0" rtlCol="0" anchor="t">
            <a:spAutoFit/>
          </a:bodyPr>
          <a:lstStyle/>
          <a:p>
            <a:pPr algn="l">
              <a:lnSpc>
                <a:spcPts val="4480"/>
              </a:lnSpc>
            </a:pPr>
            <a:r>
              <a:rPr lang="en-US" sz="3200" b="1" spc="-51">
                <a:solidFill>
                  <a:srgbClr val="FFFFFF"/>
                </a:solidFill>
                <a:latin typeface="Inter Bold"/>
                <a:ea typeface="Inter Bold"/>
                <a:cs typeface="Inter Bold"/>
                <a:sym typeface="Inter Bold"/>
              </a:rPr>
              <a:t>Sample 1: Synchronous Course with Folders for Course Information, Assignments, Tests, and Discussion Boards</a:t>
            </a:r>
          </a:p>
        </p:txBody>
      </p:sp>
      <p:sp>
        <p:nvSpPr>
          <p:cNvPr id="13" name="TextBox 13"/>
          <p:cNvSpPr txBox="1"/>
          <p:nvPr/>
        </p:nvSpPr>
        <p:spPr>
          <a:xfrm>
            <a:off x="956775" y="4740889"/>
            <a:ext cx="8604735" cy="3981450"/>
          </a:xfrm>
          <a:prstGeom prst="rect">
            <a:avLst/>
          </a:prstGeom>
        </p:spPr>
        <p:txBody>
          <a:bodyPr lIns="0" tIns="0" rIns="0" bIns="0" rtlCol="0" anchor="t">
            <a:spAutoFit/>
          </a:bodyPr>
          <a:lstStyle/>
          <a:p>
            <a:pPr algn="just">
              <a:lnSpc>
                <a:spcPts val="2879"/>
              </a:lnSpc>
            </a:pPr>
            <a:r>
              <a:rPr lang="en-US" sz="2400" spc="-31">
                <a:solidFill>
                  <a:srgbClr val="FFFFFF"/>
                </a:solidFill>
                <a:latin typeface="Inter"/>
                <a:ea typeface="Inter"/>
                <a:cs typeface="Inter"/>
                <a:sym typeface="Inter"/>
              </a:rPr>
              <a:t>This course is using a simple folder structure to organize course content. This layout can work well for courses that are synchronous; using Ultra to house rarely accessed content that is better organized by topic than by a timeline. The content is well organized through the use of containers to manage the vertical space of the course. This course could also be organized using learning modules instead of folders, that choice is up to you, try both and see which you prefer. You can also forgo a container, placing individual items(not pictured) at the top level. Great for vital links, virtual office discussion boards, or final assessments. </a:t>
            </a:r>
          </a:p>
        </p:txBody>
      </p:sp>
      <p:sp>
        <p:nvSpPr>
          <p:cNvPr id="10" name="Freeform 10" descr="A screenshot of the course content page where all items are folders."/>
          <p:cNvSpPr/>
          <p:nvPr/>
        </p:nvSpPr>
        <p:spPr>
          <a:xfrm>
            <a:off x="10426990" y="1225104"/>
            <a:ext cx="6215537" cy="7836793"/>
          </a:xfrm>
          <a:custGeom>
            <a:avLst/>
            <a:gdLst/>
            <a:ahLst/>
            <a:cxnLst/>
            <a:rect l="l" t="t" r="r" b="b"/>
            <a:pathLst>
              <a:path w="6215537" h="7836793">
                <a:moveTo>
                  <a:pt x="0" y="0"/>
                </a:moveTo>
                <a:lnTo>
                  <a:pt x="6215537" y="0"/>
                </a:lnTo>
                <a:lnTo>
                  <a:pt x="6215537" y="7836792"/>
                </a:lnTo>
                <a:lnTo>
                  <a:pt x="0" y="7836792"/>
                </a:lnTo>
                <a:lnTo>
                  <a:pt x="0" y="0"/>
                </a:lnTo>
                <a:close/>
              </a:path>
            </a:pathLst>
          </a:custGeom>
          <a:blipFill>
            <a:blip r:embed="rId3"/>
            <a:stretch>
              <a:fillRect r="-3797"/>
            </a:stretch>
          </a:blipFill>
          <a:ln w="57150" cap="sq">
            <a:solidFill>
              <a:srgbClr val="0D3A7E"/>
            </a:solidFill>
            <a:prstDash val="solid"/>
            <a:miter/>
          </a:ln>
          <a:effectLst>
            <a:outerShdw blurRad="50800" dist="38100" dir="2700000" algn="tl" rotWithShape="0">
              <a:prstClr val="black">
                <a:alpha val="40000"/>
              </a:prstClr>
            </a:outerShdw>
          </a:effectLst>
        </p:spPr>
        <p:txBody>
          <a:bodyPr/>
          <a:lstStyle/>
          <a:p>
            <a:endParaRPr lang="en-US"/>
          </a:p>
        </p:txBody>
      </p:sp>
      <p:grpSp>
        <p:nvGrpSpPr>
          <p:cNvPr id="14" name="Group 14">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15" name="Freeform 15">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6" name="Freeform 16">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7" name="TextBox 17"/>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8" action="ppaction://hlinksldjump">
                    <a:extLst>
                      <a:ext uri="{A12FA001-AC4F-418D-AE19-62706E023703}">
                        <ahyp:hlinkClr xmlns:ahyp="http://schemas.microsoft.com/office/drawing/2018/hyperlinkcolor" val="tx"/>
                      </a:ext>
                    </a:extLst>
                  </a:hlinkClick>
                </a:rPr>
                <a:t>Step 1</a:t>
              </a:r>
            </a:p>
          </p:txBody>
        </p:sp>
        <p:sp>
          <p:nvSpPr>
            <p:cNvPr id="18" name="Freeform 18">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19" name="Freeform 19">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20" name="TextBox 20"/>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3" action="ppaction://hlinksldjump">
                    <a:extLst>
                      <a:ext uri="{A12FA001-AC4F-418D-AE19-62706E023703}">
                        <ahyp:hlinkClr xmlns:ahyp="http://schemas.microsoft.com/office/drawing/2018/hyperlinkcolor" val="tx"/>
                      </a:ext>
                    </a:extLst>
                  </a:hlinkClick>
                </a:rPr>
                <a:t>Step 2</a:t>
              </a:r>
            </a:p>
          </p:txBody>
        </p:sp>
        <p:sp>
          <p:nvSpPr>
            <p:cNvPr id="21" name="Freeform 21">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2" name="Freeform 22">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3" name="TextBox 23"/>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4" action="ppaction://hlinksldjump"/>
                </a:rPr>
                <a:t>Step 3</a:t>
              </a:r>
            </a:p>
          </p:txBody>
        </p:sp>
        <p:sp>
          <p:nvSpPr>
            <p:cNvPr id="24" name="Freeform 24">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5" name="Freeform 25">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6" name="TextBox 26"/>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5" action="ppaction://hlinksldjump"/>
                </a:rPr>
                <a:t>Step 4</a:t>
              </a:r>
            </a:p>
          </p:txBody>
        </p:sp>
        <p:sp>
          <p:nvSpPr>
            <p:cNvPr id="27" name="Freeform 27">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8" name="Freeform 28">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9" name="TextBox 29"/>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6" action="ppaction://hlinksldjump"/>
                </a:rPr>
                <a:t>Step 5</a:t>
              </a:r>
            </a:p>
          </p:txBody>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3" name="Group 3">
            <a:extLst>
              <a:ext uri="{C183D7F6-B498-43B3-948B-1728B52AA6E4}">
                <adec:decorative xmlns:adec="http://schemas.microsoft.com/office/drawing/2017/decorative" val="1"/>
              </a:ext>
            </a:extLst>
          </p:cNvPr>
          <p:cNvGrpSpPr>
            <a:grpSpLocks noChangeAspect="1"/>
          </p:cNvGrpSpPr>
          <p:nvPr/>
        </p:nvGrpSpPr>
        <p:grpSpPr>
          <a:xfrm>
            <a:off x="11269837" y="9893450"/>
            <a:ext cx="5989463" cy="7744"/>
            <a:chOff x="0" y="0"/>
            <a:chExt cx="7985951" cy="10325"/>
          </a:xfrm>
        </p:grpSpPr>
        <p:sp>
          <p:nvSpPr>
            <p:cNvPr id="4" name="Freeform 4">
              <a:extLst>
                <a:ext uri="{C183D7F6-B498-43B3-948B-1728B52AA6E4}">
                  <adec:decorative xmlns:adec="http://schemas.microsoft.com/office/drawing/2017/decorative" val="1"/>
                </a:ext>
              </a:extLst>
            </p:cNvPr>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FFFFFF"/>
            </a:solidFill>
          </p:spPr>
          <p:txBody>
            <a:bodyPr/>
            <a:lstStyle/>
            <a:p>
              <a:endParaRPr lang="en-US"/>
            </a:p>
          </p:txBody>
        </p:sp>
      </p:grpSp>
      <p:grpSp>
        <p:nvGrpSpPr>
          <p:cNvPr id="5" name="Group 5">
            <a:extLst>
              <a:ext uri="{C183D7F6-B498-43B3-948B-1728B52AA6E4}">
                <adec:decorative xmlns:adec="http://schemas.microsoft.com/office/drawing/2017/decorative" val="1"/>
              </a:ext>
            </a:extLst>
          </p:cNvPr>
          <p:cNvGrpSpPr>
            <a:grpSpLocks noChangeAspect="1"/>
          </p:cNvGrpSpPr>
          <p:nvPr/>
        </p:nvGrpSpPr>
        <p:grpSpPr>
          <a:xfrm>
            <a:off x="938796" y="3022600"/>
            <a:ext cx="5989463" cy="7744"/>
            <a:chOff x="0" y="0"/>
            <a:chExt cx="7985951" cy="10325"/>
          </a:xfrm>
        </p:grpSpPr>
        <p:sp>
          <p:nvSpPr>
            <p:cNvPr id="6" name="Freeform 6"/>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FFFFFF"/>
            </a:solidFill>
          </p:spPr>
          <p:txBody>
            <a:bodyPr/>
            <a:lstStyle/>
            <a:p>
              <a:endParaRPr lang="en-US"/>
            </a:p>
          </p:txBody>
        </p:sp>
      </p:grpSp>
      <p:sp>
        <p:nvSpPr>
          <p:cNvPr id="8" name="TextBox 8"/>
          <p:cNvSpPr txBox="1">
            <a:spLocks noGrp="1"/>
          </p:cNvSpPr>
          <p:nvPr>
            <p:ph type="title" idx="4294967295"/>
          </p:nvPr>
        </p:nvSpPr>
        <p:spPr>
          <a:xfrm>
            <a:off x="938796" y="1422623"/>
            <a:ext cx="8503351" cy="15906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6239"/>
              </a:lnSpc>
              <a:spcBef>
                <a:spcPts val="0"/>
              </a:spcBef>
              <a:spcAft>
                <a:spcPts val="0"/>
              </a:spcAft>
              <a:buClrTx/>
              <a:buSzTx/>
              <a:buFontTx/>
              <a:buNone/>
              <a:tabLst/>
              <a:defRPr/>
            </a:pPr>
            <a:r>
              <a:rPr kumimoji="0" lang="en-US" sz="5199" b="1" i="0" u="none" strike="noStrike" kern="1200" cap="none" spc="83" normalizeH="0" baseline="0" noProof="0" dirty="0">
                <a:ln>
                  <a:noFill/>
                </a:ln>
                <a:solidFill>
                  <a:srgbClr val="FFFFFF"/>
                </a:solidFill>
                <a:effectLst/>
                <a:uLnTx/>
                <a:uFillTx/>
                <a:latin typeface="Inter Bold"/>
                <a:ea typeface="Inter Bold"/>
                <a:cs typeface="Inter Bold"/>
                <a:sym typeface="Inter Bold"/>
              </a:rPr>
              <a:t>Organize with Learning </a:t>
            </a:r>
          </a:p>
          <a:p>
            <a:pPr marL="0" marR="0" lvl="0" indent="0" algn="l" defTabSz="914400" rtl="0" eaLnBrk="1" fontAlgn="auto" latinLnBrk="0" hangingPunct="1">
              <a:lnSpc>
                <a:spcPts val="6239"/>
              </a:lnSpc>
              <a:spcBef>
                <a:spcPts val="0"/>
              </a:spcBef>
              <a:spcAft>
                <a:spcPts val="0"/>
              </a:spcAft>
              <a:buClrTx/>
              <a:buSzTx/>
              <a:buFontTx/>
              <a:buNone/>
              <a:tabLst/>
              <a:defRPr/>
            </a:pPr>
            <a:r>
              <a:rPr kumimoji="0" lang="en-US" sz="5199" b="1" i="0" u="none" strike="noStrike" kern="1200" cap="none" spc="83" normalizeH="0" baseline="0" noProof="0" dirty="0">
                <a:ln>
                  <a:noFill/>
                </a:ln>
                <a:solidFill>
                  <a:srgbClr val="FFFFFF"/>
                </a:solidFill>
                <a:effectLst/>
                <a:uLnTx/>
                <a:uFillTx/>
                <a:latin typeface="Inter Bold"/>
                <a:ea typeface="Inter Bold"/>
                <a:cs typeface="Inter Bold"/>
                <a:sym typeface="Inter Bold"/>
              </a:rPr>
              <a:t>Modules</a:t>
            </a:r>
          </a:p>
        </p:txBody>
      </p:sp>
      <p:sp>
        <p:nvSpPr>
          <p:cNvPr id="9" name="TextBox 9"/>
          <p:cNvSpPr txBox="1"/>
          <p:nvPr/>
        </p:nvSpPr>
        <p:spPr>
          <a:xfrm>
            <a:off x="938796" y="3238868"/>
            <a:ext cx="8955690" cy="1109345"/>
          </a:xfrm>
          <a:prstGeom prst="rect">
            <a:avLst/>
          </a:prstGeom>
        </p:spPr>
        <p:txBody>
          <a:bodyPr lIns="0" tIns="0" rIns="0" bIns="0" rtlCol="0" anchor="t">
            <a:spAutoFit/>
          </a:bodyPr>
          <a:lstStyle/>
          <a:p>
            <a:pPr algn="l">
              <a:lnSpc>
                <a:spcPts val="4480"/>
              </a:lnSpc>
            </a:pPr>
            <a:r>
              <a:rPr lang="en-US" sz="3200" b="1" spc="-51">
                <a:solidFill>
                  <a:srgbClr val="FFFFFF"/>
                </a:solidFill>
                <a:latin typeface="Inter Bold"/>
                <a:ea typeface="Inter Bold"/>
                <a:cs typeface="Inter Bold"/>
                <a:sym typeface="Inter Bold"/>
              </a:rPr>
              <a:t>Sample 2: Structured Learning Modules to Sequentially Guide Learners Through Content</a:t>
            </a:r>
          </a:p>
        </p:txBody>
      </p:sp>
      <p:sp>
        <p:nvSpPr>
          <p:cNvPr id="10" name="TextBox 10"/>
          <p:cNvSpPr txBox="1"/>
          <p:nvPr/>
        </p:nvSpPr>
        <p:spPr>
          <a:xfrm>
            <a:off x="938796" y="4794830"/>
            <a:ext cx="8616620" cy="3257550"/>
          </a:xfrm>
          <a:prstGeom prst="rect">
            <a:avLst/>
          </a:prstGeom>
        </p:spPr>
        <p:txBody>
          <a:bodyPr lIns="0" tIns="0" rIns="0" bIns="0" rtlCol="0" anchor="t">
            <a:spAutoFit/>
          </a:bodyPr>
          <a:lstStyle/>
          <a:p>
            <a:pPr algn="just">
              <a:lnSpc>
                <a:spcPts val="2879"/>
              </a:lnSpc>
            </a:pPr>
            <a:r>
              <a:rPr lang="en-US" sz="2400" spc="-31">
                <a:solidFill>
                  <a:srgbClr val="FFFFFF"/>
                </a:solidFill>
                <a:latin typeface="Inter"/>
                <a:ea typeface="Inter"/>
                <a:cs typeface="Inter"/>
                <a:sym typeface="Inter"/>
              </a:rPr>
              <a:t>This course utilizes learning modules to organize all the content for a week. The content within the module is meant to be consumed in order. The students start with an overview, then explore learning content before moving on to assignments for that week. This chronological layout helps to ensure that students don’t need to go searching for what they need elsewhere in the course. Using the learning module allows for students to use the previous and next buttons to navigate content.</a:t>
            </a:r>
          </a:p>
        </p:txBody>
      </p:sp>
      <p:sp>
        <p:nvSpPr>
          <p:cNvPr id="7" name="Freeform 7" descr="A screenshot of an Ultra course that utilizes a module learning structure."/>
          <p:cNvSpPr/>
          <p:nvPr/>
        </p:nvSpPr>
        <p:spPr>
          <a:xfrm>
            <a:off x="10686517" y="1388393"/>
            <a:ext cx="6493677" cy="7510213"/>
          </a:xfrm>
          <a:custGeom>
            <a:avLst/>
            <a:gdLst/>
            <a:ahLst/>
            <a:cxnLst/>
            <a:rect l="l" t="t" r="r" b="b"/>
            <a:pathLst>
              <a:path w="6493677" h="7510213">
                <a:moveTo>
                  <a:pt x="0" y="0"/>
                </a:moveTo>
                <a:lnTo>
                  <a:pt x="6493677" y="0"/>
                </a:lnTo>
                <a:lnTo>
                  <a:pt x="6493677" y="7510214"/>
                </a:lnTo>
                <a:lnTo>
                  <a:pt x="0" y="7510214"/>
                </a:lnTo>
                <a:lnTo>
                  <a:pt x="0" y="0"/>
                </a:lnTo>
                <a:close/>
              </a:path>
            </a:pathLst>
          </a:custGeom>
          <a:blipFill>
            <a:blip r:embed="rId3"/>
            <a:stretch>
              <a:fillRect l="-2321" r="-73913"/>
            </a:stretch>
          </a:blipFill>
          <a:ln w="95250" cap="sq">
            <a:solidFill>
              <a:srgbClr val="0054BC"/>
            </a:solidFill>
            <a:prstDash val="solid"/>
            <a:miter/>
          </a:ln>
          <a:effectLst>
            <a:outerShdw blurRad="50800" dist="38100" dir="2700000" algn="tl" rotWithShape="0">
              <a:prstClr val="black">
                <a:alpha val="40000"/>
              </a:prstClr>
            </a:outerShdw>
          </a:effectLst>
        </p:spPr>
        <p:txBody>
          <a:bodyPr/>
          <a:lstStyle/>
          <a:p>
            <a:endParaRPr lang="en-US"/>
          </a:p>
        </p:txBody>
      </p:sp>
      <p:grpSp>
        <p:nvGrpSpPr>
          <p:cNvPr id="11" name="Group 11">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12" name="Freeform 12">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3" name="Freeform 13">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4" name="TextBox 14"/>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8" action="ppaction://hlinksldjump">
                    <a:extLst>
                      <a:ext uri="{A12FA001-AC4F-418D-AE19-62706E023703}">
                        <ahyp:hlinkClr xmlns:ahyp="http://schemas.microsoft.com/office/drawing/2018/hyperlinkcolor" val="tx"/>
                      </a:ext>
                    </a:extLst>
                  </a:hlinkClick>
                </a:rPr>
                <a:t>Step 1</a:t>
              </a:r>
            </a:p>
          </p:txBody>
        </p:sp>
        <p:sp>
          <p:nvSpPr>
            <p:cNvPr id="15" name="Freeform 15">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16" name="Freeform 16">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17" name="TextBox 17"/>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3" action="ppaction://hlinksldjump">
                    <a:extLst>
                      <a:ext uri="{A12FA001-AC4F-418D-AE19-62706E023703}">
                        <ahyp:hlinkClr xmlns:ahyp="http://schemas.microsoft.com/office/drawing/2018/hyperlinkcolor" val="tx"/>
                      </a:ext>
                    </a:extLst>
                  </a:hlinkClick>
                </a:rPr>
                <a:t>Step 2</a:t>
              </a:r>
            </a:p>
          </p:txBody>
        </p:sp>
        <p:sp>
          <p:nvSpPr>
            <p:cNvPr id="18" name="Freeform 18">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9" name="Freeform 19">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0" name="TextBox 20"/>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4" action="ppaction://hlinksldjump"/>
                </a:rPr>
                <a:t>Step 3</a:t>
              </a:r>
            </a:p>
          </p:txBody>
        </p:sp>
        <p:sp>
          <p:nvSpPr>
            <p:cNvPr id="21" name="Freeform 21">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2" name="Freeform 22">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3" name="TextBox 23"/>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5" action="ppaction://hlinksldjump"/>
                </a:rPr>
                <a:t>Step 4</a:t>
              </a:r>
            </a:p>
          </p:txBody>
        </p:sp>
        <p:sp>
          <p:nvSpPr>
            <p:cNvPr id="24" name="Freeform 24">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5" name="Freeform 25">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6" name="TextBox 26"/>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6" action="ppaction://hlinksldjump"/>
                </a:rPr>
                <a:t>Step 5</a:t>
              </a:r>
            </a:p>
          </p:txBody>
        </p:sp>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3" name="Group 3">
            <a:extLst>
              <a:ext uri="{C183D7F6-B498-43B3-948B-1728B52AA6E4}">
                <adec:decorative xmlns:adec="http://schemas.microsoft.com/office/drawing/2017/decorative" val="1"/>
              </a:ext>
            </a:extLst>
          </p:cNvPr>
          <p:cNvGrpSpPr>
            <a:grpSpLocks noChangeAspect="1"/>
          </p:cNvGrpSpPr>
          <p:nvPr/>
        </p:nvGrpSpPr>
        <p:grpSpPr>
          <a:xfrm>
            <a:off x="11269837" y="9893450"/>
            <a:ext cx="5989463" cy="7744"/>
            <a:chOff x="0" y="0"/>
            <a:chExt cx="7985951" cy="10325"/>
          </a:xfrm>
        </p:grpSpPr>
        <p:sp>
          <p:nvSpPr>
            <p:cNvPr id="4" name="Freeform 4">
              <a:extLst>
                <a:ext uri="{C183D7F6-B498-43B3-948B-1728B52AA6E4}">
                  <adec:decorative xmlns:adec="http://schemas.microsoft.com/office/drawing/2017/decorative" val="1"/>
                </a:ext>
              </a:extLst>
            </p:cNvPr>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FFFFFF"/>
            </a:solidFill>
          </p:spPr>
          <p:txBody>
            <a:bodyPr/>
            <a:lstStyle/>
            <a:p>
              <a:endParaRPr lang="en-US"/>
            </a:p>
          </p:txBody>
        </p:sp>
      </p:grpSp>
      <p:grpSp>
        <p:nvGrpSpPr>
          <p:cNvPr id="5" name="Group 5">
            <a:extLst>
              <a:ext uri="{C183D7F6-B498-43B3-948B-1728B52AA6E4}">
                <adec:decorative xmlns:adec="http://schemas.microsoft.com/office/drawing/2017/decorative" val="1"/>
              </a:ext>
            </a:extLst>
          </p:cNvPr>
          <p:cNvGrpSpPr/>
          <p:nvPr/>
        </p:nvGrpSpPr>
        <p:grpSpPr>
          <a:xfrm>
            <a:off x="10411517" y="1159857"/>
            <a:ext cx="6619231" cy="8344662"/>
            <a:chOff x="0" y="0"/>
            <a:chExt cx="1664497" cy="2098380"/>
          </a:xfrm>
        </p:grpSpPr>
        <p:sp>
          <p:nvSpPr>
            <p:cNvPr id="6" name="Freeform 6">
              <a:extLst>
                <a:ext uri="{C183D7F6-B498-43B3-948B-1728B52AA6E4}">
                  <adec:decorative xmlns:adec="http://schemas.microsoft.com/office/drawing/2017/decorative" val="1"/>
                </a:ext>
              </a:extLst>
            </p:cNvPr>
            <p:cNvSpPr/>
            <p:nvPr/>
          </p:nvSpPr>
          <p:spPr>
            <a:xfrm>
              <a:off x="0" y="0"/>
              <a:ext cx="1664496" cy="2098380"/>
            </a:xfrm>
            <a:custGeom>
              <a:avLst/>
              <a:gdLst/>
              <a:ahLst/>
              <a:cxnLst/>
              <a:rect l="l" t="t" r="r" b="b"/>
              <a:pathLst>
                <a:path w="1664496" h="2098380">
                  <a:moveTo>
                    <a:pt x="0" y="0"/>
                  </a:moveTo>
                  <a:lnTo>
                    <a:pt x="1664496" y="0"/>
                  </a:lnTo>
                  <a:lnTo>
                    <a:pt x="1664496" y="2098380"/>
                  </a:lnTo>
                  <a:lnTo>
                    <a:pt x="0" y="2098380"/>
                  </a:lnTo>
                  <a:close/>
                </a:path>
              </a:pathLst>
            </a:custGeom>
            <a:solidFill>
              <a:srgbClr val="0054BC"/>
            </a:solidFill>
          </p:spPr>
          <p:txBody>
            <a:bodyPr/>
            <a:lstStyle/>
            <a:p>
              <a:endParaRPr lang="en-US"/>
            </a:p>
          </p:txBody>
        </p:sp>
        <p:sp>
          <p:nvSpPr>
            <p:cNvPr id="7" name="TextBox 7"/>
            <p:cNvSpPr txBox="1"/>
            <p:nvPr/>
          </p:nvSpPr>
          <p:spPr>
            <a:xfrm>
              <a:off x="0" y="-28575"/>
              <a:ext cx="1664497" cy="2126955"/>
            </a:xfrm>
            <a:prstGeom prst="rect">
              <a:avLst/>
            </a:prstGeom>
          </p:spPr>
          <p:txBody>
            <a:bodyPr lIns="53206" tIns="53206" rIns="53206" bIns="53206" rtlCol="0" anchor="ctr"/>
            <a:lstStyle/>
            <a:p>
              <a:pPr algn="ctr">
                <a:lnSpc>
                  <a:spcPts val="1959"/>
                </a:lnSpc>
              </a:pPr>
              <a:endParaRPr/>
            </a:p>
          </p:txBody>
        </p:sp>
      </p:grpSp>
      <p:sp>
        <p:nvSpPr>
          <p:cNvPr id="11" name="TextBox 11"/>
          <p:cNvSpPr txBox="1">
            <a:spLocks noGrp="1"/>
          </p:cNvSpPr>
          <p:nvPr>
            <p:ph type="title" idx="4294967295"/>
          </p:nvPr>
        </p:nvSpPr>
        <p:spPr>
          <a:xfrm>
            <a:off x="956296" y="1418689"/>
            <a:ext cx="9922094" cy="15906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6239"/>
              </a:lnSpc>
              <a:spcBef>
                <a:spcPts val="0"/>
              </a:spcBef>
              <a:spcAft>
                <a:spcPts val="0"/>
              </a:spcAft>
              <a:buClrTx/>
              <a:buSzTx/>
              <a:buFontTx/>
              <a:buNone/>
              <a:tabLst/>
              <a:defRPr/>
            </a:pPr>
            <a:r>
              <a:rPr kumimoji="0" lang="en-US" sz="5199" b="1" i="0" u="none" strike="noStrike" kern="1200" cap="none" spc="83" normalizeH="0" baseline="0" noProof="0" dirty="0">
                <a:ln>
                  <a:noFill/>
                </a:ln>
                <a:solidFill>
                  <a:srgbClr val="FFFFFF"/>
                </a:solidFill>
                <a:effectLst/>
                <a:uLnTx/>
                <a:uFillTx/>
                <a:latin typeface="Inter Bold"/>
                <a:ea typeface="Inter Bold"/>
                <a:cs typeface="Inter Bold"/>
                <a:sym typeface="Inter Bold"/>
              </a:rPr>
              <a:t>Organize with Learning Modules &amp; Subfolders</a:t>
            </a:r>
          </a:p>
        </p:txBody>
      </p:sp>
      <p:sp>
        <p:nvSpPr>
          <p:cNvPr id="12" name="TextBox 12"/>
          <p:cNvSpPr txBox="1"/>
          <p:nvPr/>
        </p:nvSpPr>
        <p:spPr>
          <a:xfrm>
            <a:off x="956296" y="3256791"/>
            <a:ext cx="8955690" cy="1109345"/>
          </a:xfrm>
          <a:prstGeom prst="rect">
            <a:avLst/>
          </a:prstGeom>
        </p:spPr>
        <p:txBody>
          <a:bodyPr lIns="0" tIns="0" rIns="0" bIns="0" rtlCol="0" anchor="t">
            <a:spAutoFit/>
          </a:bodyPr>
          <a:lstStyle/>
          <a:p>
            <a:pPr algn="l">
              <a:lnSpc>
                <a:spcPts val="4480"/>
              </a:lnSpc>
            </a:pPr>
            <a:r>
              <a:rPr lang="en-US" sz="3200" b="1" spc="-51">
                <a:solidFill>
                  <a:srgbClr val="FFFFFF"/>
                </a:solidFill>
                <a:latin typeface="Inter Bold"/>
                <a:ea typeface="Inter Bold"/>
                <a:cs typeface="Inter Bold"/>
                <a:sym typeface="Inter Bold"/>
              </a:rPr>
              <a:t>Sample 3: Modules with Subfolders to Organize and Sequence Content</a:t>
            </a:r>
          </a:p>
        </p:txBody>
      </p:sp>
      <p:sp>
        <p:nvSpPr>
          <p:cNvPr id="13" name="TextBox 13"/>
          <p:cNvSpPr txBox="1"/>
          <p:nvPr/>
        </p:nvSpPr>
        <p:spPr>
          <a:xfrm>
            <a:off x="956296" y="4764646"/>
            <a:ext cx="8579583" cy="1809750"/>
          </a:xfrm>
          <a:prstGeom prst="rect">
            <a:avLst/>
          </a:prstGeom>
        </p:spPr>
        <p:txBody>
          <a:bodyPr lIns="0" tIns="0" rIns="0" bIns="0" rtlCol="0" anchor="t">
            <a:spAutoFit/>
          </a:bodyPr>
          <a:lstStyle/>
          <a:p>
            <a:pPr algn="just">
              <a:lnSpc>
                <a:spcPts val="2879"/>
              </a:lnSpc>
            </a:pPr>
            <a:r>
              <a:rPr lang="en-US" sz="2400" spc="-31">
                <a:solidFill>
                  <a:srgbClr val="FFFFFF"/>
                </a:solidFill>
                <a:latin typeface="Inter"/>
                <a:ea typeface="Inter"/>
                <a:cs typeface="Inter"/>
                <a:sym typeface="Inter"/>
              </a:rPr>
              <a:t>If you have a course that has a lot of content that needs to be grouped together, consider adding subfolders within your modules. This allows your students to progress through the content in the order that you determine, and provides a way for content to be grouped under a common heading. </a:t>
            </a:r>
          </a:p>
        </p:txBody>
      </p:sp>
      <p:sp>
        <p:nvSpPr>
          <p:cNvPr id="14" name="TextBox 14"/>
          <p:cNvSpPr txBox="1"/>
          <p:nvPr/>
        </p:nvSpPr>
        <p:spPr>
          <a:xfrm>
            <a:off x="956296" y="6792912"/>
            <a:ext cx="8579583" cy="1809750"/>
          </a:xfrm>
          <a:prstGeom prst="rect">
            <a:avLst/>
          </a:prstGeom>
        </p:spPr>
        <p:txBody>
          <a:bodyPr lIns="0" tIns="0" rIns="0" bIns="0" rtlCol="0" anchor="t">
            <a:spAutoFit/>
          </a:bodyPr>
          <a:lstStyle/>
          <a:p>
            <a:pPr algn="just">
              <a:lnSpc>
                <a:spcPts val="2879"/>
              </a:lnSpc>
            </a:pPr>
            <a:r>
              <a:rPr lang="en-US" sz="2400" spc="-31">
                <a:solidFill>
                  <a:srgbClr val="FFFFFF"/>
                </a:solidFill>
                <a:latin typeface="Inter"/>
                <a:ea typeface="Inter"/>
                <a:cs typeface="Inter"/>
                <a:sym typeface="Inter"/>
              </a:rPr>
              <a:t>In this sample, the unit contains three different chapters utilizing subfolders. Subfolders will inherit the previous and next button navigation from the learning module. This unit also includes an assignment and discussion that live outside of the subfolder structure but still within the unit.</a:t>
            </a:r>
          </a:p>
        </p:txBody>
      </p:sp>
      <p:sp>
        <p:nvSpPr>
          <p:cNvPr id="8" name="Freeform 8" descr="A screenshot of an Ultra course that utilizes subfolders inside of a learning module."/>
          <p:cNvSpPr/>
          <p:nvPr/>
        </p:nvSpPr>
        <p:spPr>
          <a:xfrm>
            <a:off x="10491398" y="1224780"/>
            <a:ext cx="6459470" cy="8207988"/>
          </a:xfrm>
          <a:custGeom>
            <a:avLst/>
            <a:gdLst/>
            <a:ahLst/>
            <a:cxnLst/>
            <a:rect l="l" t="t" r="r" b="b"/>
            <a:pathLst>
              <a:path w="6459470" h="8207988">
                <a:moveTo>
                  <a:pt x="0" y="0"/>
                </a:moveTo>
                <a:lnTo>
                  <a:pt x="6459470" y="0"/>
                </a:lnTo>
                <a:lnTo>
                  <a:pt x="6459470" y="8207988"/>
                </a:lnTo>
                <a:lnTo>
                  <a:pt x="0" y="8207988"/>
                </a:lnTo>
                <a:lnTo>
                  <a:pt x="0" y="0"/>
                </a:lnTo>
                <a:close/>
              </a:path>
            </a:pathLst>
          </a:custGeom>
          <a:blipFill>
            <a:blip r:embed="rId3"/>
            <a:stretch>
              <a:fillRect l="-89872" t="-44284" r="-136066"/>
            </a:stretch>
          </a:blipFill>
          <a:ln cap="sq">
            <a:noFill/>
            <a:prstDash val="solid"/>
            <a:miter/>
          </a:ln>
          <a:effectLst>
            <a:outerShdw blurRad="50800" dist="38100" dir="2700000" algn="tl" rotWithShape="0">
              <a:prstClr val="black">
                <a:alpha val="40000"/>
              </a:prstClr>
            </a:outerShdw>
          </a:effectLst>
        </p:spPr>
        <p:txBody>
          <a:bodyPr/>
          <a:lstStyle/>
          <a:p>
            <a:endParaRPr lang="en-US"/>
          </a:p>
        </p:txBody>
      </p:sp>
      <p:grpSp>
        <p:nvGrpSpPr>
          <p:cNvPr id="9" name="Group 9">
            <a:extLst>
              <a:ext uri="{C183D7F6-B498-43B3-948B-1728B52AA6E4}">
                <adec:decorative xmlns:adec="http://schemas.microsoft.com/office/drawing/2017/decorative" val="1"/>
              </a:ext>
            </a:extLst>
          </p:cNvPr>
          <p:cNvGrpSpPr>
            <a:grpSpLocks noChangeAspect="1"/>
          </p:cNvGrpSpPr>
          <p:nvPr/>
        </p:nvGrpSpPr>
        <p:grpSpPr>
          <a:xfrm>
            <a:off x="956296" y="2991872"/>
            <a:ext cx="5989463" cy="7744"/>
            <a:chOff x="0" y="0"/>
            <a:chExt cx="7985951" cy="10325"/>
          </a:xfrm>
        </p:grpSpPr>
        <p:sp>
          <p:nvSpPr>
            <p:cNvPr id="10" name="Freeform 10">
              <a:extLst>
                <a:ext uri="{C183D7F6-B498-43B3-948B-1728B52AA6E4}">
                  <adec:decorative xmlns:adec="http://schemas.microsoft.com/office/drawing/2017/decorative" val="1"/>
                </a:ext>
              </a:extLst>
            </p:cNvPr>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FFFFFF"/>
            </a:solidFill>
          </p:spPr>
          <p:txBody>
            <a:bodyPr/>
            <a:lstStyle/>
            <a:p>
              <a:endParaRPr lang="en-US"/>
            </a:p>
          </p:txBody>
        </p:sp>
      </p:grpSp>
      <p:grpSp>
        <p:nvGrpSpPr>
          <p:cNvPr id="15" name="Group 15">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16" name="Freeform 16">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7" name="Freeform 17">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8" name="TextBox 18"/>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8" action="ppaction://hlinksldjump">
                    <a:extLst>
                      <a:ext uri="{A12FA001-AC4F-418D-AE19-62706E023703}">
                        <ahyp:hlinkClr xmlns:ahyp="http://schemas.microsoft.com/office/drawing/2018/hyperlinkcolor" val="tx"/>
                      </a:ext>
                    </a:extLst>
                  </a:hlinkClick>
                </a:rPr>
                <a:t>Step 1</a:t>
              </a:r>
            </a:p>
          </p:txBody>
        </p:sp>
        <p:sp>
          <p:nvSpPr>
            <p:cNvPr id="19" name="Freeform 19">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20" name="Freeform 20">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21" name="TextBox 21"/>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3" action="ppaction://hlinksldjump">
                    <a:extLst>
                      <a:ext uri="{A12FA001-AC4F-418D-AE19-62706E023703}">
                        <ahyp:hlinkClr xmlns:ahyp="http://schemas.microsoft.com/office/drawing/2018/hyperlinkcolor" val="tx"/>
                      </a:ext>
                    </a:extLst>
                  </a:hlinkClick>
                </a:rPr>
                <a:t>Step 2</a:t>
              </a:r>
            </a:p>
          </p:txBody>
        </p:sp>
        <p:sp>
          <p:nvSpPr>
            <p:cNvPr id="22" name="Freeform 22">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3" name="Freeform 23">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4" name="TextBox 24"/>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4" action="ppaction://hlinksldjump"/>
                </a:rPr>
                <a:t>Step 3</a:t>
              </a:r>
            </a:p>
          </p:txBody>
        </p:sp>
        <p:sp>
          <p:nvSpPr>
            <p:cNvPr id="25" name="Freeform 25">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6" name="Freeform 26">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7" name="TextBox 27"/>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5" action="ppaction://hlinksldjump"/>
                </a:rPr>
                <a:t>Step 4</a:t>
              </a:r>
            </a:p>
          </p:txBody>
        </p:sp>
        <p:sp>
          <p:nvSpPr>
            <p:cNvPr id="28" name="Freeform 28">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9" name="Freeform 29">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30" name="TextBox 30"/>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6" action="ppaction://hlinksldjump"/>
                </a:rPr>
                <a:t>Step 5</a:t>
              </a:r>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sp>
        <p:nvSpPr>
          <p:cNvPr id="13" name="TextBox 13"/>
          <p:cNvSpPr txBox="1">
            <a:spLocks noGrp="1"/>
          </p:cNvSpPr>
          <p:nvPr>
            <p:ph type="title" idx="4294967295"/>
          </p:nvPr>
        </p:nvSpPr>
        <p:spPr>
          <a:xfrm>
            <a:off x="990600" y="651193"/>
            <a:ext cx="12457206" cy="68199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7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Summarizing the Sample Course Structures</a:t>
            </a:r>
          </a:p>
        </p:txBody>
      </p:sp>
      <p:sp>
        <p:nvSpPr>
          <p:cNvPr id="14" name="TextBox 14"/>
          <p:cNvSpPr txBox="1"/>
          <p:nvPr/>
        </p:nvSpPr>
        <p:spPr>
          <a:xfrm>
            <a:off x="990600" y="1385719"/>
            <a:ext cx="13777117" cy="709549"/>
          </a:xfrm>
          <a:prstGeom prst="rect">
            <a:avLst/>
          </a:prstGeom>
        </p:spPr>
        <p:txBody>
          <a:bodyPr lIns="0" tIns="0" rIns="0" bIns="0" rtlCol="0" anchor="t">
            <a:spAutoFit/>
          </a:bodyPr>
          <a:lstStyle/>
          <a:p>
            <a:pPr algn="l">
              <a:lnSpc>
                <a:spcPts val="2887"/>
              </a:lnSpc>
            </a:pPr>
            <a:r>
              <a:rPr lang="en-US" sz="1999" spc="-25">
                <a:solidFill>
                  <a:srgbClr val="FFFFFF"/>
                </a:solidFill>
                <a:latin typeface="Inter"/>
                <a:ea typeface="Inter"/>
                <a:cs typeface="Inter"/>
                <a:sym typeface="Inter"/>
              </a:rPr>
              <a:t>As you evaluate your organizational options, know that there are endless combinations you can create using these three structure strategies. Here are some common use cases we’ve seen for each of the samples we explored. </a:t>
            </a:r>
          </a:p>
        </p:txBody>
      </p:sp>
      <p:graphicFrame>
        <p:nvGraphicFramePr>
          <p:cNvPr id="3" name="Table 3"/>
          <p:cNvGraphicFramePr>
            <a:graphicFrameLocks noGrp="1"/>
          </p:cNvGraphicFramePr>
          <p:nvPr>
            <p:extLst>
              <p:ext uri="{D42A27DB-BD31-4B8C-83A1-F6EECF244321}">
                <p14:modId xmlns:p14="http://schemas.microsoft.com/office/powerpoint/2010/main" val="849489358"/>
              </p:ext>
            </p:extLst>
          </p:nvPr>
        </p:nvGraphicFramePr>
        <p:xfrm>
          <a:off x="1028700" y="2693432"/>
          <a:ext cx="11815422" cy="6673080"/>
        </p:xfrm>
        <a:graphic>
          <a:graphicData uri="http://schemas.openxmlformats.org/drawingml/2006/table">
            <a:tbl>
              <a:tblPr firstRow="1">
                <a:effectLst>
                  <a:outerShdw blurRad="50800" dist="38100" dir="2700000" algn="tl" rotWithShape="0">
                    <a:prstClr val="black">
                      <a:alpha val="40000"/>
                    </a:prstClr>
                  </a:outerShdw>
                </a:effectLst>
              </a:tblPr>
              <a:tblGrid>
                <a:gridCol w="3111603">
                  <a:extLst>
                    <a:ext uri="{9D8B030D-6E8A-4147-A177-3AD203B41FA5}">
                      <a16:colId xmlns:a16="http://schemas.microsoft.com/office/drawing/2014/main" val="20000"/>
                    </a:ext>
                  </a:extLst>
                </a:gridCol>
                <a:gridCol w="8703819">
                  <a:extLst>
                    <a:ext uri="{9D8B030D-6E8A-4147-A177-3AD203B41FA5}">
                      <a16:colId xmlns:a16="http://schemas.microsoft.com/office/drawing/2014/main" val="20001"/>
                    </a:ext>
                  </a:extLst>
                </a:gridCol>
              </a:tblGrid>
              <a:tr h="906168">
                <a:tc>
                  <a:txBody>
                    <a:bodyPr/>
                    <a:lstStyle/>
                    <a:p>
                      <a:pPr algn="ctr">
                        <a:lnSpc>
                          <a:spcPts val="3359"/>
                        </a:lnSpc>
                        <a:defRPr/>
                      </a:pPr>
                      <a:r>
                        <a:rPr lang="en-US" sz="2399" b="1">
                          <a:solidFill>
                            <a:srgbClr val="FFFFFF"/>
                          </a:solidFill>
                          <a:latin typeface="Inter Bold"/>
                          <a:ea typeface="Inter Bold"/>
                          <a:cs typeface="Inter Bold"/>
                          <a:sym typeface="Inter Bold"/>
                        </a:rPr>
                        <a:t>Sample</a:t>
                      </a:r>
                      <a:endParaRPr lang="en-US" sz="1100"/>
                    </a:p>
                  </a:txBody>
                  <a:tcPr marL="190500" marR="190500" marT="190500" marB="190500" anchor="ctr">
                    <a:lnL w="38100" cap="flat" cmpd="sng" algn="ctr">
                      <a:solidFill>
                        <a:schemeClr val="bg1"/>
                      </a:solidFill>
                      <a:prstDash val="solid"/>
                      <a:round/>
                      <a:headEnd type="none" w="med" len="med"/>
                      <a:tailEnd type="none" w="med" len="med"/>
                    </a:lnL>
                    <a:lnR w="9525" cap="flat" cmpd="sng" algn="ctr">
                      <a:solidFill>
                        <a:srgbClr val="0E387C"/>
                      </a:solidFill>
                      <a:prstDash val="solid"/>
                      <a:round/>
                      <a:headEnd type="none" w="med" len="med"/>
                      <a:tailEnd type="none" w="med" len="med"/>
                    </a:lnR>
                    <a:lnT w="38100" cap="flat" cmpd="sng" algn="ctr">
                      <a:solidFill>
                        <a:schemeClr val="bg1"/>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0054BC"/>
                    </a:solidFill>
                  </a:tcPr>
                </a:tc>
                <a:tc>
                  <a:txBody>
                    <a:bodyPr/>
                    <a:lstStyle/>
                    <a:p>
                      <a:pPr algn="ctr">
                        <a:lnSpc>
                          <a:spcPts val="3359"/>
                        </a:lnSpc>
                        <a:defRPr/>
                      </a:pPr>
                      <a:r>
                        <a:rPr lang="en-US" sz="2399" b="1" dirty="0">
                          <a:solidFill>
                            <a:srgbClr val="FFFFFF"/>
                          </a:solidFill>
                          <a:latin typeface="Inter Bold"/>
                          <a:ea typeface="Inter Bold"/>
                          <a:cs typeface="Inter Bold"/>
                          <a:sym typeface="Inter Bold"/>
                        </a:rPr>
                        <a:t>Use Cases</a:t>
                      </a:r>
                      <a:endParaRPr lang="en-US" sz="1100" dirty="0"/>
                    </a:p>
                  </a:txBody>
                  <a:tcPr marL="190500" marR="190500" marT="190500" marB="190500" anchor="ctr">
                    <a:lnL w="9525" cap="flat" cmpd="sng" algn="ctr">
                      <a:solidFill>
                        <a:srgbClr val="0E387C"/>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0054BC"/>
                    </a:solidFill>
                  </a:tcPr>
                </a:tc>
                <a:extLst>
                  <a:ext uri="{0D108BD9-81ED-4DB2-BD59-A6C34878D82A}">
                    <a16:rowId xmlns:a16="http://schemas.microsoft.com/office/drawing/2014/main" val="10000"/>
                  </a:ext>
                </a:extLst>
              </a:tr>
              <a:tr h="1620312">
                <a:tc>
                  <a:txBody>
                    <a:bodyPr/>
                    <a:lstStyle/>
                    <a:p>
                      <a:pPr algn="ctr">
                        <a:lnSpc>
                          <a:spcPts val="3079"/>
                        </a:lnSpc>
                        <a:defRPr/>
                      </a:pPr>
                      <a:r>
                        <a:rPr lang="en-US" sz="2199" b="1">
                          <a:solidFill>
                            <a:srgbClr val="0054BC"/>
                          </a:solidFill>
                          <a:latin typeface="Inter Bold"/>
                          <a:ea typeface="Inter Bold"/>
                          <a:cs typeface="Inter Bold"/>
                          <a:sym typeface="Inter Bold"/>
                        </a:rPr>
                        <a:t>Folders Only</a:t>
                      </a:r>
                      <a:endParaRPr lang="en-US" sz="1100"/>
                    </a:p>
                  </a:txBody>
                  <a:tcPr marL="190500" marR="190500" marT="190500" marB="190500" anchor="ctr">
                    <a:lnL w="38100" cap="flat" cmpd="sng" algn="ctr">
                      <a:solidFill>
                        <a:schemeClr val="bg1"/>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tc>
                  <a:txBody>
                    <a:bodyPr/>
                    <a:lstStyle/>
                    <a:p>
                      <a:pPr marL="431799" lvl="1" indent="-215899" algn="just">
                        <a:lnSpc>
                          <a:spcPts val="2799"/>
                        </a:lnSpc>
                        <a:buFont typeface="Arial"/>
                        <a:buChar char="•"/>
                        <a:defRPr/>
                      </a:pPr>
                      <a:r>
                        <a:rPr lang="en-US" sz="1999" spc="-25">
                          <a:solidFill>
                            <a:srgbClr val="000000"/>
                          </a:solidFill>
                          <a:latin typeface="Inter"/>
                          <a:ea typeface="Inter"/>
                          <a:cs typeface="Inter"/>
                          <a:sym typeface="Inter"/>
                        </a:rPr>
                        <a:t>Synchronous courses with limited content</a:t>
                      </a:r>
                      <a:endParaRPr lang="en-US" sz="1100"/>
                    </a:p>
                    <a:p>
                      <a:pPr marL="431799" lvl="1" indent="-215899" algn="just">
                        <a:lnSpc>
                          <a:spcPts val="2799"/>
                        </a:lnSpc>
                        <a:buFont typeface="Arial"/>
                        <a:buChar char="•"/>
                      </a:pPr>
                      <a:r>
                        <a:rPr lang="en-US" sz="1999" spc="-25">
                          <a:solidFill>
                            <a:srgbClr val="000000"/>
                          </a:solidFill>
                          <a:latin typeface="Inter"/>
                          <a:ea typeface="Inter"/>
                          <a:cs typeface="Inter"/>
                          <a:sym typeface="Inter"/>
                        </a:rPr>
                        <a:t>Content organized by assignment type (tests, discussions, assignments)</a:t>
                      </a:r>
                    </a:p>
                  </a:txBody>
                  <a:tcPr marL="190500" marR="190500" marT="190500" marB="190500" anchor="ctr">
                    <a:lnL w="9525" cap="flat" cmpd="sng" algn="ctr">
                      <a:solidFill>
                        <a:srgbClr val="0E387C"/>
                      </a:solidFill>
                      <a:prstDash val="solid"/>
                      <a:round/>
                      <a:headEnd type="none" w="med" len="med"/>
                      <a:tailEnd type="none" w="med" len="med"/>
                    </a:lnL>
                    <a:lnR w="38100" cap="flat" cmpd="sng" algn="ctr">
                      <a:solidFill>
                        <a:schemeClr val="bg1"/>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241575">
                <a:tc>
                  <a:txBody>
                    <a:bodyPr/>
                    <a:lstStyle/>
                    <a:p>
                      <a:pPr algn="ctr">
                        <a:lnSpc>
                          <a:spcPts val="3079"/>
                        </a:lnSpc>
                        <a:defRPr/>
                      </a:pPr>
                      <a:r>
                        <a:rPr lang="en-US" sz="2199" b="1">
                          <a:solidFill>
                            <a:srgbClr val="0054BC"/>
                          </a:solidFill>
                          <a:latin typeface="Inter Bold"/>
                          <a:ea typeface="Inter Bold"/>
                          <a:cs typeface="Inter Bold"/>
                          <a:sym typeface="Inter Bold"/>
                        </a:rPr>
                        <a:t>Learning Modules without Subfolders</a:t>
                      </a:r>
                      <a:endParaRPr lang="en-US" sz="1100"/>
                    </a:p>
                  </a:txBody>
                  <a:tcPr marL="190500" marR="190500" marT="190500" marB="190500" anchor="ctr">
                    <a:lnL w="38100" cap="flat" cmpd="sng" algn="ctr">
                      <a:solidFill>
                        <a:schemeClr val="bg1"/>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tc>
                  <a:txBody>
                    <a:bodyPr/>
                    <a:lstStyle/>
                    <a:p>
                      <a:pPr marL="431799" lvl="1" indent="-215899" algn="just">
                        <a:lnSpc>
                          <a:spcPts val="2799"/>
                        </a:lnSpc>
                        <a:buFont typeface="Arial"/>
                        <a:buChar char="•"/>
                        <a:defRPr/>
                      </a:pPr>
                      <a:r>
                        <a:rPr lang="en-US" sz="1999" spc="-25">
                          <a:solidFill>
                            <a:srgbClr val="000000"/>
                          </a:solidFill>
                          <a:latin typeface="Inter"/>
                          <a:ea typeface="Inter"/>
                          <a:cs typeface="Inter"/>
                          <a:sym typeface="Inter"/>
                        </a:rPr>
                        <a:t>Course can be organized well chronologically</a:t>
                      </a:r>
                      <a:endParaRPr lang="en-US" sz="1100"/>
                    </a:p>
                    <a:p>
                      <a:pPr marL="431799" lvl="1" indent="-215899" algn="just">
                        <a:lnSpc>
                          <a:spcPts val="2799"/>
                        </a:lnSpc>
                        <a:buFont typeface="Arial"/>
                        <a:buChar char="•"/>
                      </a:pPr>
                      <a:r>
                        <a:rPr lang="en-US" sz="1999" spc="-25">
                          <a:solidFill>
                            <a:srgbClr val="000000"/>
                          </a:solidFill>
                          <a:latin typeface="Inter"/>
                          <a:ea typeface="Inter"/>
                          <a:cs typeface="Inter"/>
                          <a:sym typeface="Inter"/>
                        </a:rPr>
                        <a:t>A small amount of content in each module</a:t>
                      </a:r>
                    </a:p>
                    <a:p>
                      <a:pPr marL="431799" lvl="1" indent="-215899" algn="just">
                        <a:lnSpc>
                          <a:spcPts val="2799"/>
                        </a:lnSpc>
                        <a:buFont typeface="Arial"/>
                        <a:buChar char="•"/>
                      </a:pPr>
                      <a:r>
                        <a:rPr lang="en-US" sz="1999" spc="-25">
                          <a:solidFill>
                            <a:srgbClr val="000000"/>
                          </a:solidFill>
                          <a:latin typeface="Inter"/>
                          <a:ea typeface="Inter"/>
                          <a:cs typeface="Inter"/>
                          <a:sym typeface="Inter"/>
                        </a:rPr>
                        <a:t>Content in each module is centered around a single topic</a:t>
                      </a:r>
                    </a:p>
                    <a:p>
                      <a:pPr marL="431799" lvl="1" indent="-215899" algn="just">
                        <a:lnSpc>
                          <a:spcPts val="2799"/>
                        </a:lnSpc>
                        <a:buFont typeface="Arial"/>
                        <a:buChar char="•"/>
                      </a:pPr>
                      <a:r>
                        <a:rPr lang="en-US" sz="1999" spc="-25">
                          <a:solidFill>
                            <a:srgbClr val="000000"/>
                          </a:solidFill>
                          <a:latin typeface="Inter"/>
                          <a:ea typeface="Inter"/>
                          <a:cs typeface="Inter"/>
                          <a:sym typeface="Inter"/>
                        </a:rPr>
                        <a:t>Course with a shorter-term (6-10 weeks)</a:t>
                      </a:r>
                    </a:p>
                    <a:p>
                      <a:pPr algn="just">
                        <a:lnSpc>
                          <a:spcPts val="2799"/>
                        </a:lnSpc>
                      </a:pPr>
                      <a:endParaRPr lang="en-US" sz="1999" spc="-25">
                        <a:solidFill>
                          <a:srgbClr val="000000"/>
                        </a:solidFill>
                        <a:latin typeface="Inter"/>
                        <a:ea typeface="Inter"/>
                        <a:cs typeface="Inter"/>
                        <a:sym typeface="Inter"/>
                      </a:endParaRPr>
                    </a:p>
                  </a:txBody>
                  <a:tcPr marL="190500" marR="190500" marT="190500" marB="190500" anchor="ctr">
                    <a:lnL w="9525" cap="flat" cmpd="sng" algn="ctr">
                      <a:solidFill>
                        <a:srgbClr val="0E387C"/>
                      </a:solidFill>
                      <a:prstDash val="solid"/>
                      <a:round/>
                      <a:headEnd type="none" w="med" len="med"/>
                      <a:tailEnd type="none" w="med" len="med"/>
                    </a:lnL>
                    <a:lnR w="38100" cap="flat" cmpd="sng" algn="ctr">
                      <a:solidFill>
                        <a:schemeClr val="bg1"/>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1905025">
                <a:tc>
                  <a:txBody>
                    <a:bodyPr/>
                    <a:lstStyle/>
                    <a:p>
                      <a:pPr algn="ctr">
                        <a:lnSpc>
                          <a:spcPts val="3079"/>
                        </a:lnSpc>
                        <a:defRPr/>
                      </a:pPr>
                      <a:r>
                        <a:rPr lang="en-US" sz="2199" b="1">
                          <a:solidFill>
                            <a:srgbClr val="0054BC"/>
                          </a:solidFill>
                          <a:latin typeface="Inter Bold"/>
                          <a:ea typeface="Inter Bold"/>
                          <a:cs typeface="Inter Bold"/>
                          <a:sym typeface="Inter Bold"/>
                        </a:rPr>
                        <a:t>Learning Modules with Subfolders</a:t>
                      </a:r>
                      <a:endParaRPr lang="en-US" sz="1100"/>
                    </a:p>
                  </a:txBody>
                  <a:tcPr marL="190500" marR="190500" marT="190500" marB="190500" anchor="ctr">
                    <a:lnL w="38100" cap="flat" cmpd="sng" algn="ctr">
                      <a:solidFill>
                        <a:schemeClr val="bg1"/>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FFFFFF"/>
                    </a:solidFill>
                  </a:tcPr>
                </a:tc>
                <a:tc>
                  <a:txBody>
                    <a:bodyPr/>
                    <a:lstStyle/>
                    <a:p>
                      <a:pPr marL="431799" lvl="1" indent="-215899" algn="just">
                        <a:lnSpc>
                          <a:spcPts val="2799"/>
                        </a:lnSpc>
                        <a:buFont typeface="Arial"/>
                        <a:buChar char="•"/>
                        <a:defRPr/>
                      </a:pPr>
                      <a:r>
                        <a:rPr lang="en-US" sz="1999" spc="-25" dirty="0">
                          <a:solidFill>
                            <a:srgbClr val="000000"/>
                          </a:solidFill>
                          <a:latin typeface="Inter"/>
                          <a:ea typeface="Inter"/>
                          <a:cs typeface="Inter"/>
                          <a:sym typeface="Inter"/>
                        </a:rPr>
                        <a:t>Course contains subtopics within each module (Unit with multiple chapters)</a:t>
                      </a:r>
                      <a:endParaRPr lang="en-US" sz="1100" dirty="0"/>
                    </a:p>
                    <a:p>
                      <a:pPr marL="431799" lvl="1" indent="-215899" algn="just">
                        <a:lnSpc>
                          <a:spcPts val="2799"/>
                        </a:lnSpc>
                        <a:buFont typeface="Arial"/>
                        <a:buChar char="•"/>
                      </a:pPr>
                      <a:r>
                        <a:rPr lang="en-US" sz="1999" spc="-25" dirty="0">
                          <a:solidFill>
                            <a:srgbClr val="000000"/>
                          </a:solidFill>
                          <a:latin typeface="Inter"/>
                          <a:ea typeface="Inter"/>
                          <a:cs typeface="Inter"/>
                          <a:sym typeface="Inter"/>
                        </a:rPr>
                        <a:t>Course with a longer-term (10+ weeks) with logical organization points</a:t>
                      </a:r>
                    </a:p>
                  </a:txBody>
                  <a:tcPr marL="190500" marR="190500" marT="190500" marB="190500" anchor="ctr">
                    <a:lnL w="9525" cap="flat" cmpd="sng" algn="ctr">
                      <a:solidFill>
                        <a:srgbClr val="0E387C"/>
                      </a:solidFill>
                      <a:prstDash val="solid"/>
                      <a:round/>
                      <a:headEnd type="none" w="med" len="med"/>
                      <a:tailEnd type="none" w="med" len="med"/>
                    </a:lnL>
                    <a:lnR w="38100" cap="flat" cmpd="sng" algn="ctr">
                      <a:solidFill>
                        <a:schemeClr val="bg1"/>
                      </a:solidFill>
                      <a:prstDash val="solid"/>
                      <a:round/>
                      <a:headEnd type="none" w="med" len="med"/>
                      <a:tailEnd type="none" w="med" len="med"/>
                    </a:lnR>
                    <a:lnT w="9525" cap="flat" cmpd="sng" algn="ctr">
                      <a:solidFill>
                        <a:srgbClr val="0E387C"/>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bl>
          </a:graphicData>
        </a:graphic>
      </p:graphicFrame>
      <p:grpSp>
        <p:nvGrpSpPr>
          <p:cNvPr id="4" name="Group 4">
            <a:extLst>
              <a:ext uri="{C183D7F6-B498-43B3-948B-1728B52AA6E4}">
                <adec:decorative xmlns:adec="http://schemas.microsoft.com/office/drawing/2017/decorative" val="1"/>
              </a:ext>
            </a:extLst>
          </p:cNvPr>
          <p:cNvGrpSpPr/>
          <p:nvPr/>
        </p:nvGrpSpPr>
        <p:grpSpPr>
          <a:xfrm>
            <a:off x="13439637" y="3787253"/>
            <a:ext cx="3561731" cy="4456865"/>
            <a:chOff x="0" y="0"/>
            <a:chExt cx="938069" cy="1173824"/>
          </a:xfrm>
        </p:grpSpPr>
        <p:sp>
          <p:nvSpPr>
            <p:cNvPr id="5" name="Freeform 5">
              <a:extLst>
                <a:ext uri="{C183D7F6-B498-43B3-948B-1728B52AA6E4}">
                  <adec:decorative xmlns:adec="http://schemas.microsoft.com/office/drawing/2017/decorative" val="1"/>
                </a:ext>
              </a:extLst>
            </p:cNvPr>
            <p:cNvSpPr/>
            <p:nvPr/>
          </p:nvSpPr>
          <p:spPr>
            <a:xfrm>
              <a:off x="0" y="0"/>
              <a:ext cx="938069" cy="1173824"/>
            </a:xfrm>
            <a:custGeom>
              <a:avLst/>
              <a:gdLst/>
              <a:ahLst/>
              <a:cxnLst/>
              <a:rect l="l" t="t" r="r" b="b"/>
              <a:pathLst>
                <a:path w="938069" h="1173824">
                  <a:moveTo>
                    <a:pt x="76077" y="0"/>
                  </a:moveTo>
                  <a:lnTo>
                    <a:pt x="861992" y="0"/>
                  </a:lnTo>
                  <a:cubicBezTo>
                    <a:pt x="882169" y="0"/>
                    <a:pt x="901519" y="8015"/>
                    <a:pt x="915787" y="22283"/>
                  </a:cubicBezTo>
                  <a:cubicBezTo>
                    <a:pt x="930054" y="36550"/>
                    <a:pt x="938069" y="55900"/>
                    <a:pt x="938069" y="76077"/>
                  </a:cubicBezTo>
                  <a:lnTo>
                    <a:pt x="938069" y="1097747"/>
                  </a:lnTo>
                  <a:cubicBezTo>
                    <a:pt x="938069" y="1117924"/>
                    <a:pt x="930054" y="1137275"/>
                    <a:pt x="915787" y="1151542"/>
                  </a:cubicBezTo>
                  <a:cubicBezTo>
                    <a:pt x="901519" y="1165809"/>
                    <a:pt x="882169" y="1173824"/>
                    <a:pt x="861992" y="1173824"/>
                  </a:cubicBezTo>
                  <a:lnTo>
                    <a:pt x="76077" y="1173824"/>
                  </a:lnTo>
                  <a:cubicBezTo>
                    <a:pt x="55900" y="1173824"/>
                    <a:pt x="36550" y="1165809"/>
                    <a:pt x="22283" y="1151542"/>
                  </a:cubicBezTo>
                  <a:cubicBezTo>
                    <a:pt x="8015" y="1137275"/>
                    <a:pt x="0" y="1117924"/>
                    <a:pt x="0" y="1097747"/>
                  </a:cubicBezTo>
                  <a:lnTo>
                    <a:pt x="0" y="76077"/>
                  </a:lnTo>
                  <a:cubicBezTo>
                    <a:pt x="0" y="55900"/>
                    <a:pt x="8015" y="36550"/>
                    <a:pt x="22283" y="22283"/>
                  </a:cubicBezTo>
                  <a:cubicBezTo>
                    <a:pt x="36550" y="8015"/>
                    <a:pt x="55900" y="0"/>
                    <a:pt x="76077" y="0"/>
                  </a:cubicBezTo>
                  <a:close/>
                </a:path>
              </a:pathLst>
            </a:custGeom>
            <a:solidFill>
              <a:srgbClr val="0050B6"/>
            </a:solidFill>
            <a:effectLst>
              <a:outerShdw blurRad="50800" dist="38100" dir="2700000" algn="tl" rotWithShape="0">
                <a:prstClr val="black">
                  <a:alpha val="40000"/>
                </a:prstClr>
              </a:outerShdw>
            </a:effectLst>
          </p:spPr>
          <p:txBody>
            <a:bodyPr/>
            <a:lstStyle/>
            <a:p>
              <a:endParaRPr lang="en-US"/>
            </a:p>
          </p:txBody>
        </p:sp>
        <p:sp>
          <p:nvSpPr>
            <p:cNvPr id="6" name="TextBox 6"/>
            <p:cNvSpPr txBox="1"/>
            <p:nvPr/>
          </p:nvSpPr>
          <p:spPr>
            <a:xfrm>
              <a:off x="0" y="-28575"/>
              <a:ext cx="938069" cy="1202399"/>
            </a:xfrm>
            <a:prstGeom prst="rect">
              <a:avLst/>
            </a:prstGeom>
          </p:spPr>
          <p:txBody>
            <a:bodyPr lIns="50800" tIns="50800" rIns="50800" bIns="50800" rtlCol="0" anchor="ctr"/>
            <a:lstStyle/>
            <a:p>
              <a:pPr algn="ctr">
                <a:lnSpc>
                  <a:spcPts val="1960"/>
                </a:lnSpc>
              </a:pPr>
              <a:endParaRPr/>
            </a:p>
          </p:txBody>
        </p:sp>
      </p:grpSp>
      <p:grpSp>
        <p:nvGrpSpPr>
          <p:cNvPr id="7" name="Group 7">
            <a:extLst>
              <a:ext uri="{C183D7F6-B498-43B3-948B-1728B52AA6E4}">
                <adec:decorative xmlns:adec="http://schemas.microsoft.com/office/drawing/2017/decorative" val="1"/>
              </a:ext>
            </a:extLst>
          </p:cNvPr>
          <p:cNvGrpSpPr/>
          <p:nvPr/>
        </p:nvGrpSpPr>
        <p:grpSpPr>
          <a:xfrm>
            <a:off x="13529558" y="3903183"/>
            <a:ext cx="3381889" cy="4225004"/>
            <a:chOff x="0" y="0"/>
            <a:chExt cx="784372" cy="979918"/>
          </a:xfrm>
        </p:grpSpPr>
        <p:sp>
          <p:nvSpPr>
            <p:cNvPr id="8" name="Freeform 8">
              <a:extLst>
                <a:ext uri="{C183D7F6-B498-43B3-948B-1728B52AA6E4}">
                  <adec:decorative xmlns:adec="http://schemas.microsoft.com/office/drawing/2017/decorative" val="1"/>
                </a:ext>
              </a:extLst>
            </p:cNvPr>
            <p:cNvSpPr/>
            <p:nvPr/>
          </p:nvSpPr>
          <p:spPr>
            <a:xfrm>
              <a:off x="0" y="0"/>
              <a:ext cx="784372" cy="979918"/>
            </a:xfrm>
            <a:custGeom>
              <a:avLst/>
              <a:gdLst/>
              <a:ahLst/>
              <a:cxnLst/>
              <a:rect l="l" t="t" r="r" b="b"/>
              <a:pathLst>
                <a:path w="784372" h="979918">
                  <a:moveTo>
                    <a:pt x="80123" y="0"/>
                  </a:moveTo>
                  <a:lnTo>
                    <a:pt x="704249" y="0"/>
                  </a:lnTo>
                  <a:cubicBezTo>
                    <a:pt x="748499" y="0"/>
                    <a:pt x="784372" y="35872"/>
                    <a:pt x="784372" y="80123"/>
                  </a:cubicBezTo>
                  <a:lnTo>
                    <a:pt x="784372" y="899795"/>
                  </a:lnTo>
                  <a:cubicBezTo>
                    <a:pt x="784372" y="944046"/>
                    <a:pt x="748499" y="979918"/>
                    <a:pt x="704249" y="979918"/>
                  </a:cubicBezTo>
                  <a:lnTo>
                    <a:pt x="80123" y="979918"/>
                  </a:lnTo>
                  <a:cubicBezTo>
                    <a:pt x="35872" y="979918"/>
                    <a:pt x="0" y="944046"/>
                    <a:pt x="0" y="899795"/>
                  </a:cubicBezTo>
                  <a:lnTo>
                    <a:pt x="0" y="80123"/>
                  </a:lnTo>
                  <a:cubicBezTo>
                    <a:pt x="0" y="35872"/>
                    <a:pt x="35872" y="0"/>
                    <a:pt x="80123" y="0"/>
                  </a:cubicBezTo>
                  <a:close/>
                </a:path>
              </a:pathLst>
            </a:custGeom>
            <a:solidFill>
              <a:srgbClr val="FEFEFE"/>
            </a:solidFill>
            <a:ln w="19050" cap="rnd">
              <a:solidFill>
                <a:srgbClr val="0E387C"/>
              </a:solidFill>
              <a:prstDash val="solid"/>
              <a:round/>
            </a:ln>
          </p:spPr>
          <p:txBody>
            <a:bodyPr/>
            <a:lstStyle/>
            <a:p>
              <a:endParaRPr lang="en-US"/>
            </a:p>
          </p:txBody>
        </p:sp>
        <p:sp>
          <p:nvSpPr>
            <p:cNvPr id="9" name="TextBox 9"/>
            <p:cNvSpPr txBox="1"/>
            <p:nvPr/>
          </p:nvSpPr>
          <p:spPr>
            <a:xfrm>
              <a:off x="0" y="-38100"/>
              <a:ext cx="784372" cy="1018018"/>
            </a:xfrm>
            <a:prstGeom prst="rect">
              <a:avLst/>
            </a:prstGeom>
          </p:spPr>
          <p:txBody>
            <a:bodyPr lIns="57687" tIns="57687" rIns="57687" bIns="57687" rtlCol="0" anchor="ctr"/>
            <a:lstStyle/>
            <a:p>
              <a:pPr algn="just">
                <a:lnSpc>
                  <a:spcPts val="2939"/>
                </a:lnSpc>
              </a:pPr>
              <a:endParaRPr/>
            </a:p>
          </p:txBody>
        </p:sp>
      </p:grpSp>
      <p:sp>
        <p:nvSpPr>
          <p:cNvPr id="11" name="TextBox 11"/>
          <p:cNvSpPr txBox="1"/>
          <p:nvPr/>
        </p:nvSpPr>
        <p:spPr>
          <a:xfrm>
            <a:off x="14306047" y="4192548"/>
            <a:ext cx="2605400" cy="389300"/>
          </a:xfrm>
          <a:prstGeom prst="rect">
            <a:avLst/>
          </a:prstGeom>
        </p:spPr>
        <p:txBody>
          <a:bodyPr lIns="0" tIns="0" rIns="0" bIns="0" rtlCol="0" anchor="t">
            <a:spAutoFit/>
          </a:bodyPr>
          <a:lstStyle/>
          <a:p>
            <a:pPr algn="l">
              <a:lnSpc>
                <a:spcPts val="3217"/>
              </a:lnSpc>
              <a:spcBef>
                <a:spcPct val="0"/>
              </a:spcBef>
            </a:pPr>
            <a:r>
              <a:rPr lang="en-US" sz="2298" b="1" spc="-29">
                <a:solidFill>
                  <a:srgbClr val="0DAC41"/>
                </a:solidFill>
                <a:latin typeface="Inter Bold"/>
                <a:ea typeface="Inter Bold"/>
                <a:cs typeface="Inter Bold"/>
                <a:sym typeface="Inter Bold"/>
              </a:rPr>
              <a:t>Helpful Tip:</a:t>
            </a:r>
          </a:p>
        </p:txBody>
      </p:sp>
      <p:sp>
        <p:nvSpPr>
          <p:cNvPr id="10" name="TextBox 10"/>
          <p:cNvSpPr txBox="1"/>
          <p:nvPr/>
        </p:nvSpPr>
        <p:spPr>
          <a:xfrm>
            <a:off x="13838258" y="4661533"/>
            <a:ext cx="2906585" cy="3300037"/>
          </a:xfrm>
          <a:prstGeom prst="rect">
            <a:avLst/>
          </a:prstGeom>
        </p:spPr>
        <p:txBody>
          <a:bodyPr lIns="0" tIns="0" rIns="0" bIns="0" rtlCol="0" anchor="t">
            <a:spAutoFit/>
          </a:bodyPr>
          <a:lstStyle/>
          <a:p>
            <a:pPr algn="l">
              <a:lnSpc>
                <a:spcPts val="2910"/>
              </a:lnSpc>
              <a:spcBef>
                <a:spcPct val="0"/>
              </a:spcBef>
            </a:pPr>
            <a:r>
              <a:rPr lang="en-US" sz="2078" spc="-27">
                <a:solidFill>
                  <a:srgbClr val="000000"/>
                </a:solidFill>
                <a:latin typeface="Inter"/>
                <a:ea typeface="Inter"/>
                <a:cs typeface="Inter"/>
                <a:sym typeface="Inter"/>
              </a:rPr>
              <a:t>If you don't add a title, ‘New Folder’ and the date appear in the content list. If you add no content, an empty folder with the placeholder title appears on the Course Content page.</a:t>
            </a:r>
          </a:p>
        </p:txBody>
      </p:sp>
      <p:sp>
        <p:nvSpPr>
          <p:cNvPr id="12" name="Freeform 12">
            <a:extLst>
              <a:ext uri="{C183D7F6-B498-43B3-948B-1728B52AA6E4}">
                <adec:decorative xmlns:adec="http://schemas.microsoft.com/office/drawing/2017/decorative" val="1"/>
              </a:ext>
            </a:extLst>
          </p:cNvPr>
          <p:cNvSpPr/>
          <p:nvPr/>
        </p:nvSpPr>
        <p:spPr>
          <a:xfrm rot="-926011">
            <a:off x="13774367" y="4016567"/>
            <a:ext cx="529122" cy="643309"/>
          </a:xfrm>
          <a:custGeom>
            <a:avLst/>
            <a:gdLst/>
            <a:ahLst/>
            <a:cxnLst/>
            <a:rect l="l" t="t" r="r" b="b"/>
            <a:pathLst>
              <a:path w="529122" h="643309">
                <a:moveTo>
                  <a:pt x="0" y="0"/>
                </a:moveTo>
                <a:lnTo>
                  <a:pt x="529122" y="0"/>
                </a:lnTo>
                <a:lnTo>
                  <a:pt x="529122" y="643310"/>
                </a:lnTo>
                <a:lnTo>
                  <a:pt x="0" y="64331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15" name="Group 15">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16" name="Freeform 16">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7" name="Freeform 17">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8" name="TextBox 18"/>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9" action="ppaction://hlinksldjump">
                    <a:extLst>
                      <a:ext uri="{A12FA001-AC4F-418D-AE19-62706E023703}">
                        <ahyp:hlinkClr xmlns:ahyp="http://schemas.microsoft.com/office/drawing/2018/hyperlinkcolor" val="tx"/>
                      </a:ext>
                    </a:extLst>
                  </a:hlinkClick>
                </a:rPr>
                <a:t>Step 1</a:t>
              </a:r>
            </a:p>
          </p:txBody>
        </p:sp>
        <p:sp>
          <p:nvSpPr>
            <p:cNvPr id="19" name="Freeform 19">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20" name="Freeform 20">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21" name="TextBox 21"/>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4" action="ppaction://hlinksldjump">
                    <a:extLst>
                      <a:ext uri="{A12FA001-AC4F-418D-AE19-62706E023703}">
                        <ahyp:hlinkClr xmlns:ahyp="http://schemas.microsoft.com/office/drawing/2018/hyperlinkcolor" val="tx"/>
                      </a:ext>
                    </a:extLst>
                  </a:hlinkClick>
                </a:rPr>
                <a:t>Step 2</a:t>
              </a:r>
            </a:p>
          </p:txBody>
        </p:sp>
        <p:sp>
          <p:nvSpPr>
            <p:cNvPr id="22" name="Freeform 22">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23" name="Freeform 23">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4" name="TextBox 24"/>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5" action="ppaction://hlinksldjump"/>
                </a:rPr>
                <a:t>Step 3</a:t>
              </a:r>
            </a:p>
          </p:txBody>
        </p:sp>
        <p:sp>
          <p:nvSpPr>
            <p:cNvPr id="25" name="Freeform 25">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26" name="Freeform 26">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7" name="TextBox 27"/>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6" action="ppaction://hlinksldjump"/>
                </a:rPr>
                <a:t>Step 4</a:t>
              </a:r>
            </a:p>
          </p:txBody>
        </p:sp>
        <p:sp>
          <p:nvSpPr>
            <p:cNvPr id="28" name="Freeform 28">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29" name="Freeform 29">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30" name="TextBox 30"/>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7" action="ppaction://hlinksldjump"/>
                </a:rPr>
                <a:t>Step 5</a:t>
              </a:r>
            </a:p>
          </p:txBody>
        </p:sp>
      </p:gr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3" name="Group 3">
            <a:extLst>
              <a:ext uri="{C183D7F6-B498-43B3-948B-1728B52AA6E4}">
                <adec:decorative xmlns:adec="http://schemas.microsoft.com/office/drawing/2017/decorative" val="1"/>
              </a:ext>
            </a:extLst>
          </p:cNvPr>
          <p:cNvGrpSpPr/>
          <p:nvPr/>
        </p:nvGrpSpPr>
        <p:grpSpPr>
          <a:xfrm>
            <a:off x="6396038" y="2265115"/>
            <a:ext cx="11185524" cy="6537277"/>
            <a:chOff x="0" y="0"/>
            <a:chExt cx="2942219" cy="1719553"/>
          </a:xfrm>
          <a:effectLst>
            <a:outerShdw blurRad="50800" dist="38100" dir="2700000" algn="tl" rotWithShape="0">
              <a:prstClr val="black">
                <a:alpha val="40000"/>
              </a:prstClr>
            </a:outerShdw>
          </a:effectLst>
        </p:grpSpPr>
        <p:sp>
          <p:nvSpPr>
            <p:cNvPr id="4" name="Freeform 4">
              <a:extLst>
                <a:ext uri="{C183D7F6-B498-43B3-948B-1728B52AA6E4}">
                  <adec:decorative xmlns:adec="http://schemas.microsoft.com/office/drawing/2017/decorative" val="1"/>
                </a:ext>
              </a:extLst>
            </p:cNvPr>
            <p:cNvSpPr/>
            <p:nvPr/>
          </p:nvSpPr>
          <p:spPr>
            <a:xfrm>
              <a:off x="0" y="0"/>
              <a:ext cx="2942219" cy="1719553"/>
            </a:xfrm>
            <a:custGeom>
              <a:avLst/>
              <a:gdLst/>
              <a:ahLst/>
              <a:cxnLst/>
              <a:rect l="l" t="t" r="r" b="b"/>
              <a:pathLst>
                <a:path w="2942219" h="1719553">
                  <a:moveTo>
                    <a:pt x="0" y="0"/>
                  </a:moveTo>
                  <a:lnTo>
                    <a:pt x="2942219" y="0"/>
                  </a:lnTo>
                  <a:lnTo>
                    <a:pt x="2942219" y="1719553"/>
                  </a:lnTo>
                  <a:lnTo>
                    <a:pt x="0" y="1719553"/>
                  </a:lnTo>
                  <a:close/>
                </a:path>
              </a:pathLst>
            </a:custGeom>
            <a:solidFill>
              <a:srgbClr val="0054BC"/>
            </a:solidFill>
          </p:spPr>
          <p:txBody>
            <a:bodyPr/>
            <a:lstStyle/>
            <a:p>
              <a:endParaRPr lang="en-US"/>
            </a:p>
          </p:txBody>
        </p:sp>
        <p:sp>
          <p:nvSpPr>
            <p:cNvPr id="5" name="TextBox 5"/>
            <p:cNvSpPr txBox="1"/>
            <p:nvPr/>
          </p:nvSpPr>
          <p:spPr>
            <a:xfrm>
              <a:off x="0" y="-28575"/>
              <a:ext cx="2942219" cy="1748128"/>
            </a:xfrm>
            <a:prstGeom prst="rect">
              <a:avLst/>
            </a:prstGeom>
          </p:spPr>
          <p:txBody>
            <a:bodyPr lIns="50865" tIns="50865" rIns="50865" bIns="50865" rtlCol="0" anchor="ctr"/>
            <a:lstStyle/>
            <a:p>
              <a:pPr algn="ctr">
                <a:lnSpc>
                  <a:spcPts val="1960"/>
                </a:lnSpc>
              </a:pPr>
              <a:endParaRPr/>
            </a:p>
          </p:txBody>
        </p:sp>
      </p:grpSp>
      <p:sp>
        <p:nvSpPr>
          <p:cNvPr id="7" name="TextBox 7"/>
          <p:cNvSpPr txBox="1">
            <a:spLocks noGrp="1"/>
          </p:cNvSpPr>
          <p:nvPr>
            <p:ph type="title" idx="4294967295"/>
          </p:nvPr>
        </p:nvSpPr>
        <p:spPr>
          <a:xfrm>
            <a:off x="990600" y="650949"/>
            <a:ext cx="8337657"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The Start Here Module</a:t>
            </a:r>
          </a:p>
        </p:txBody>
      </p:sp>
      <p:sp>
        <p:nvSpPr>
          <p:cNvPr id="8" name="TextBox 8"/>
          <p:cNvSpPr txBox="1"/>
          <p:nvPr/>
        </p:nvSpPr>
        <p:spPr>
          <a:xfrm>
            <a:off x="1249240" y="2458127"/>
            <a:ext cx="4440360" cy="6153150"/>
          </a:xfrm>
          <a:prstGeom prst="rect">
            <a:avLst/>
          </a:prstGeom>
        </p:spPr>
        <p:txBody>
          <a:bodyPr lIns="0" tIns="0" rIns="0" bIns="0" rtlCol="0" anchor="t">
            <a:spAutoFit/>
          </a:bodyPr>
          <a:lstStyle/>
          <a:p>
            <a:pPr algn="just">
              <a:lnSpc>
                <a:spcPts val="2879"/>
              </a:lnSpc>
            </a:pPr>
            <a:r>
              <a:rPr lang="en-US" sz="2400" spc="-31">
                <a:solidFill>
                  <a:srgbClr val="FFFFFF"/>
                </a:solidFill>
                <a:latin typeface="Inter"/>
                <a:ea typeface="Inter"/>
                <a:cs typeface="Inter"/>
                <a:sym typeface="Inter"/>
              </a:rPr>
              <a:t>One recommendation for any type of course is to create a ‘Start Here’ module or folder.</a:t>
            </a:r>
          </a:p>
          <a:p>
            <a:pPr algn="just">
              <a:lnSpc>
                <a:spcPts val="2879"/>
              </a:lnSpc>
            </a:pPr>
            <a:endParaRPr lang="en-US" sz="2400" spc="-31">
              <a:solidFill>
                <a:srgbClr val="FFFFFF"/>
              </a:solidFill>
              <a:latin typeface="Inter"/>
              <a:ea typeface="Inter"/>
              <a:cs typeface="Inter"/>
              <a:sym typeface="Inter"/>
            </a:endParaRPr>
          </a:p>
          <a:p>
            <a:pPr algn="just">
              <a:lnSpc>
                <a:spcPts val="2879"/>
              </a:lnSpc>
            </a:pPr>
            <a:r>
              <a:rPr lang="en-US" sz="2400" spc="-31">
                <a:solidFill>
                  <a:srgbClr val="FFFFFF"/>
                </a:solidFill>
                <a:latin typeface="Inter"/>
                <a:ea typeface="Inter"/>
                <a:cs typeface="Inter"/>
                <a:sym typeface="Inter"/>
              </a:rPr>
              <a:t>This module often appears at the top of the course and serves to </a:t>
            </a:r>
            <a:r>
              <a:rPr lang="en-US" sz="2400" b="1" spc="-31">
                <a:solidFill>
                  <a:srgbClr val="FFFFFF"/>
                </a:solidFill>
                <a:latin typeface="Inter Bold"/>
                <a:ea typeface="Inter Bold"/>
                <a:cs typeface="Inter Bold"/>
                <a:sym typeface="Inter Bold"/>
              </a:rPr>
              <a:t>introduce students to the course</a:t>
            </a:r>
            <a:r>
              <a:rPr lang="en-US" sz="2400" spc="-31">
                <a:solidFill>
                  <a:srgbClr val="FFFFFF"/>
                </a:solidFill>
                <a:latin typeface="Inter"/>
                <a:ea typeface="Inter"/>
                <a:cs typeface="Inter"/>
                <a:sym typeface="Inter"/>
              </a:rPr>
              <a:t> and to inform them of </a:t>
            </a:r>
            <a:r>
              <a:rPr lang="en-US" sz="2400" b="1" spc="-31">
                <a:solidFill>
                  <a:srgbClr val="FFFFFF"/>
                </a:solidFill>
                <a:latin typeface="Inter Bold"/>
                <a:ea typeface="Inter Bold"/>
                <a:cs typeface="Inter Bold"/>
                <a:sym typeface="Inter Bold"/>
              </a:rPr>
              <a:t>expectations</a:t>
            </a:r>
            <a:r>
              <a:rPr lang="en-US" sz="2400" spc="-31">
                <a:solidFill>
                  <a:srgbClr val="FFFFFF"/>
                </a:solidFill>
                <a:latin typeface="Inter"/>
                <a:ea typeface="Inter"/>
                <a:cs typeface="Inter"/>
                <a:sym typeface="Inter"/>
              </a:rPr>
              <a:t> and </a:t>
            </a:r>
            <a:r>
              <a:rPr lang="en-US" sz="2400" b="1" spc="-31">
                <a:solidFill>
                  <a:srgbClr val="FFFFFF"/>
                </a:solidFill>
                <a:latin typeface="Inter Bold"/>
                <a:ea typeface="Inter Bold"/>
                <a:cs typeface="Inter Bold"/>
                <a:sym typeface="Inter Bold"/>
              </a:rPr>
              <a:t>guidelines</a:t>
            </a:r>
            <a:r>
              <a:rPr lang="en-US" sz="2400" spc="-31">
                <a:solidFill>
                  <a:srgbClr val="FFFFFF"/>
                </a:solidFill>
                <a:latin typeface="Inter"/>
                <a:ea typeface="Inter"/>
                <a:cs typeface="Inter"/>
                <a:sym typeface="Inter"/>
              </a:rPr>
              <a:t> to be followed throughout the semester. Your institution may have a template for you to follow. If not, explore a few sample items on the next page to see if you want to add them to your own welcome or starting container.</a:t>
            </a:r>
          </a:p>
        </p:txBody>
      </p:sp>
      <p:sp>
        <p:nvSpPr>
          <p:cNvPr id="6" name="Freeform 6" descr="A screenshot of a Start Here learning module with multiple start of course items."/>
          <p:cNvSpPr/>
          <p:nvPr/>
        </p:nvSpPr>
        <p:spPr>
          <a:xfrm>
            <a:off x="6488065" y="2355694"/>
            <a:ext cx="10977444" cy="6314893"/>
          </a:xfrm>
          <a:custGeom>
            <a:avLst/>
            <a:gdLst/>
            <a:ahLst/>
            <a:cxnLst/>
            <a:rect l="l" t="t" r="r" b="b"/>
            <a:pathLst>
              <a:path w="10977444" h="6314893">
                <a:moveTo>
                  <a:pt x="0" y="0"/>
                </a:moveTo>
                <a:lnTo>
                  <a:pt x="10977444" y="0"/>
                </a:lnTo>
                <a:lnTo>
                  <a:pt x="10977444" y="6314893"/>
                </a:lnTo>
                <a:lnTo>
                  <a:pt x="0" y="6314893"/>
                </a:lnTo>
                <a:lnTo>
                  <a:pt x="0" y="0"/>
                </a:lnTo>
                <a:close/>
              </a:path>
            </a:pathLst>
          </a:custGeom>
          <a:blipFill>
            <a:blip r:embed="rId3"/>
            <a:stretch>
              <a:fillRect/>
            </a:stretch>
          </a:blipFill>
        </p:spPr>
        <p:txBody>
          <a:bodyPr/>
          <a:lstStyle/>
          <a:p>
            <a:endParaRPr lang="en-US"/>
          </a:p>
        </p:txBody>
      </p:sp>
      <p:grpSp>
        <p:nvGrpSpPr>
          <p:cNvPr id="9" name="Group 9">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10" name="Freeform 10">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1" name="Freeform 11">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2" name="TextBox 12"/>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8" action="ppaction://hlinksldjump">
                    <a:extLst>
                      <a:ext uri="{A12FA001-AC4F-418D-AE19-62706E023703}">
                        <ahyp:hlinkClr xmlns:ahyp="http://schemas.microsoft.com/office/drawing/2018/hyperlinkcolor" val="tx"/>
                      </a:ext>
                    </a:extLst>
                  </a:hlinkClick>
                </a:rPr>
                <a:t>Step 1</a:t>
              </a:r>
            </a:p>
          </p:txBody>
        </p:sp>
        <p:sp>
          <p:nvSpPr>
            <p:cNvPr id="13" name="Freeform 13">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14" name="Freeform 14">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15" name="TextBox 15"/>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3" action="ppaction://hlinksldjump">
                    <a:extLst>
                      <a:ext uri="{A12FA001-AC4F-418D-AE19-62706E023703}">
                        <ahyp:hlinkClr xmlns:ahyp="http://schemas.microsoft.com/office/drawing/2018/hyperlinkcolor" val="tx"/>
                      </a:ext>
                    </a:extLst>
                  </a:hlinkClick>
                </a:rPr>
                <a:t>Step 2</a:t>
              </a:r>
            </a:p>
          </p:txBody>
        </p:sp>
        <p:sp>
          <p:nvSpPr>
            <p:cNvPr id="16" name="Freeform 16">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7" name="Freeform 17">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8" name="TextBox 18"/>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4" action="ppaction://hlinksldjump"/>
                </a:rPr>
                <a:t>Step 3</a:t>
              </a:r>
            </a:p>
          </p:txBody>
        </p:sp>
        <p:sp>
          <p:nvSpPr>
            <p:cNvPr id="19" name="Freeform 19">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0" name="Freeform 20">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1" name="TextBox 21"/>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5" action="ppaction://hlinksldjump"/>
                </a:rPr>
                <a:t>Step 4</a:t>
              </a:r>
            </a:p>
          </p:txBody>
        </p:sp>
        <p:sp>
          <p:nvSpPr>
            <p:cNvPr id="22" name="Freeform 22">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3" name="Freeform 23">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4" name="TextBox 24"/>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6" action="ppaction://hlinksldjump"/>
                </a:rPr>
                <a:t>Step 5</a:t>
              </a:r>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sp>
        <p:nvSpPr>
          <p:cNvPr id="7" name="TextBox 7"/>
          <p:cNvSpPr txBox="1">
            <a:spLocks noGrp="1"/>
          </p:cNvSpPr>
          <p:nvPr>
            <p:ph type="title" idx="4294967295"/>
          </p:nvPr>
        </p:nvSpPr>
        <p:spPr>
          <a:xfrm>
            <a:off x="941838" y="656943"/>
            <a:ext cx="9421362" cy="659219"/>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Example document or folder titles</a:t>
            </a:r>
          </a:p>
        </p:txBody>
      </p:sp>
      <p:sp>
        <p:nvSpPr>
          <p:cNvPr id="8" name="TextBox 8"/>
          <p:cNvSpPr txBox="1"/>
          <p:nvPr/>
        </p:nvSpPr>
        <p:spPr>
          <a:xfrm>
            <a:off x="941838" y="1393477"/>
            <a:ext cx="14549166" cy="347599"/>
          </a:xfrm>
          <a:prstGeom prst="rect">
            <a:avLst/>
          </a:prstGeom>
        </p:spPr>
        <p:txBody>
          <a:bodyPr lIns="0" tIns="0" rIns="0" bIns="0" rtlCol="0" anchor="t">
            <a:spAutoFit/>
          </a:bodyPr>
          <a:lstStyle/>
          <a:p>
            <a:pPr algn="l">
              <a:lnSpc>
                <a:spcPts val="2888"/>
              </a:lnSpc>
            </a:pPr>
            <a:r>
              <a:rPr lang="en-US" sz="2000" spc="-26" dirty="0">
                <a:solidFill>
                  <a:srgbClr val="FFFFFF"/>
                </a:solidFill>
                <a:latin typeface="Inter"/>
                <a:ea typeface="Inter"/>
                <a:cs typeface="Inter"/>
                <a:sym typeface="Inter"/>
              </a:rPr>
              <a:t>This table showcases some example document or folder titles. See if you want to add any of these to your course. </a:t>
            </a:r>
          </a:p>
        </p:txBody>
      </p:sp>
      <p:graphicFrame>
        <p:nvGraphicFramePr>
          <p:cNvPr id="6" name="Table 6"/>
          <p:cNvGraphicFramePr>
            <a:graphicFrameLocks noGrp="1"/>
          </p:cNvGraphicFramePr>
          <p:nvPr>
            <p:extLst>
              <p:ext uri="{D42A27DB-BD31-4B8C-83A1-F6EECF244321}">
                <p14:modId xmlns:p14="http://schemas.microsoft.com/office/powerpoint/2010/main" val="1475066336"/>
              </p:ext>
            </p:extLst>
          </p:nvPr>
        </p:nvGraphicFramePr>
        <p:xfrm>
          <a:off x="2213250" y="1866900"/>
          <a:ext cx="14294853" cy="8029691"/>
        </p:xfrm>
        <a:graphic>
          <a:graphicData uri="http://schemas.openxmlformats.org/drawingml/2006/table">
            <a:tbl>
              <a:tblPr firstRow="1">
                <a:effectLst>
                  <a:outerShdw blurRad="50800" dist="38100" dir="2700000" algn="tl" rotWithShape="0">
                    <a:prstClr val="black">
                      <a:alpha val="40000"/>
                    </a:prstClr>
                  </a:outerShdw>
                </a:effectLst>
              </a:tblPr>
              <a:tblGrid>
                <a:gridCol w="5014227">
                  <a:extLst>
                    <a:ext uri="{9D8B030D-6E8A-4147-A177-3AD203B41FA5}">
                      <a16:colId xmlns:a16="http://schemas.microsoft.com/office/drawing/2014/main" val="20000"/>
                    </a:ext>
                  </a:extLst>
                </a:gridCol>
                <a:gridCol w="9280626">
                  <a:extLst>
                    <a:ext uri="{9D8B030D-6E8A-4147-A177-3AD203B41FA5}">
                      <a16:colId xmlns:a16="http://schemas.microsoft.com/office/drawing/2014/main" val="20001"/>
                    </a:ext>
                  </a:extLst>
                </a:gridCol>
              </a:tblGrid>
              <a:tr h="848811">
                <a:tc>
                  <a:txBody>
                    <a:bodyPr/>
                    <a:lstStyle/>
                    <a:p>
                      <a:pPr algn="l">
                        <a:lnSpc>
                          <a:spcPts val="2799"/>
                        </a:lnSpc>
                        <a:defRPr/>
                      </a:pPr>
                      <a:r>
                        <a:rPr lang="en-US" sz="1999" b="1">
                          <a:solidFill>
                            <a:srgbClr val="FFFFFF"/>
                          </a:solidFill>
                          <a:latin typeface="Inter Bold"/>
                          <a:ea typeface="Inter Bold"/>
                          <a:cs typeface="Inter Bold"/>
                          <a:sym typeface="Inter Bold"/>
                        </a:rPr>
                        <a:t>Document Title</a:t>
                      </a:r>
                      <a:endParaRPr lang="en-US" sz="1100"/>
                    </a:p>
                  </a:txBody>
                  <a:tcPr marL="190500" marR="190500" marT="190500" marB="190500" anchor="ctr">
                    <a:lnL w="38100" cap="flat" cmpd="sng" algn="ctr">
                      <a:solidFill>
                        <a:schemeClr val="bg1"/>
                      </a:solidFill>
                      <a:prstDash val="solid"/>
                      <a:round/>
                      <a:headEnd type="none" w="med" len="med"/>
                      <a:tailEnd type="none" w="med" len="med"/>
                    </a:lnL>
                    <a:lnR w="9525" cap="flat" cmpd="sng" algn="ctr">
                      <a:solidFill>
                        <a:srgbClr val="0E387C"/>
                      </a:solidFill>
                      <a:prstDash val="solid"/>
                      <a:round/>
                      <a:headEnd type="none" w="med" len="med"/>
                      <a:tailEnd type="none" w="med" len="med"/>
                    </a:lnR>
                    <a:lnT w="38100" cap="flat" cmpd="sng" algn="ctr">
                      <a:solidFill>
                        <a:schemeClr val="bg1"/>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0F377C"/>
                    </a:solidFill>
                  </a:tcPr>
                </a:tc>
                <a:tc>
                  <a:txBody>
                    <a:bodyPr/>
                    <a:lstStyle/>
                    <a:p>
                      <a:pPr algn="l">
                        <a:lnSpc>
                          <a:spcPts val="2940"/>
                        </a:lnSpc>
                        <a:defRPr/>
                      </a:pPr>
                      <a:r>
                        <a:rPr lang="en-US" sz="2100" b="1" dirty="0">
                          <a:solidFill>
                            <a:srgbClr val="FFFFFF"/>
                          </a:solidFill>
                          <a:latin typeface="Inter Bold"/>
                          <a:ea typeface="Inter Bold"/>
                          <a:cs typeface="Inter Bold"/>
                          <a:sym typeface="Inter Bold"/>
                        </a:rPr>
                        <a:t>Examples of Content to Include in a Start Here Module</a:t>
                      </a:r>
                      <a:endParaRPr lang="en-US" sz="1100" dirty="0"/>
                    </a:p>
                  </a:txBody>
                  <a:tcPr marL="190500" marR="190500" marT="190500" marB="190500" anchor="ctr">
                    <a:lnL w="9525" cap="flat" cmpd="sng" algn="ctr">
                      <a:solidFill>
                        <a:srgbClr val="0E387C"/>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0F377C"/>
                    </a:solidFill>
                  </a:tcPr>
                </a:tc>
                <a:extLst>
                  <a:ext uri="{0D108BD9-81ED-4DB2-BD59-A6C34878D82A}">
                    <a16:rowId xmlns:a16="http://schemas.microsoft.com/office/drawing/2014/main" val="10000"/>
                  </a:ext>
                </a:extLst>
              </a:tr>
              <a:tr h="1049093">
                <a:tc>
                  <a:txBody>
                    <a:bodyPr/>
                    <a:lstStyle/>
                    <a:p>
                      <a:pPr algn="l">
                        <a:lnSpc>
                          <a:spcPts val="2519"/>
                        </a:lnSpc>
                        <a:defRPr/>
                      </a:pPr>
                      <a:r>
                        <a:rPr lang="en-US" sz="1799" b="1" dirty="0">
                          <a:solidFill>
                            <a:srgbClr val="0054BC"/>
                          </a:solidFill>
                          <a:latin typeface="Inter Bold"/>
                          <a:ea typeface="Inter Bold"/>
                          <a:cs typeface="Inter Bold"/>
                          <a:sym typeface="Inter Bold"/>
                        </a:rPr>
                        <a:t>Welcome </a:t>
                      </a:r>
                      <a:endParaRPr lang="en-US" sz="1100" dirty="0"/>
                    </a:p>
                  </a:txBody>
                  <a:tcPr marL="190500" marR="190500" marT="190500" marB="190500" anchor="ctr">
                    <a:lnL w="38100" cap="flat" cmpd="sng" algn="ctr">
                      <a:solidFill>
                        <a:schemeClr val="bg1"/>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chemeClr val="bg1"/>
                    </a:solidFill>
                  </a:tcPr>
                </a:tc>
                <a:tc>
                  <a:txBody>
                    <a:bodyPr/>
                    <a:lstStyle/>
                    <a:p>
                      <a:pPr marL="388620" lvl="1" indent="-194310" algn="l">
                        <a:lnSpc>
                          <a:spcPts val="2160"/>
                        </a:lnSpc>
                        <a:buFont typeface="Arial"/>
                        <a:buChar char="•"/>
                        <a:defRPr/>
                      </a:pPr>
                      <a:r>
                        <a:rPr lang="en-US" sz="1800" spc="-23" dirty="0">
                          <a:solidFill>
                            <a:srgbClr val="000000"/>
                          </a:solidFill>
                          <a:latin typeface="Inter"/>
                          <a:ea typeface="Inter"/>
                          <a:cs typeface="Inter"/>
                          <a:sym typeface="Inter"/>
                        </a:rPr>
                        <a:t>Welcome message or video </a:t>
                      </a:r>
                      <a:endParaRPr lang="en-US" sz="1100" dirty="0"/>
                    </a:p>
                    <a:p>
                      <a:pPr marL="388620" lvl="1" indent="-194310" algn="l">
                        <a:lnSpc>
                          <a:spcPts val="2160"/>
                        </a:lnSpc>
                        <a:buFont typeface="Arial"/>
                        <a:buChar char="•"/>
                      </a:pPr>
                      <a:r>
                        <a:rPr lang="en-US" sz="1800" spc="-23" dirty="0">
                          <a:solidFill>
                            <a:srgbClr val="000000"/>
                          </a:solidFill>
                          <a:latin typeface="Inter"/>
                          <a:ea typeface="Inter"/>
                          <a:cs typeface="Inter"/>
                          <a:sym typeface="Inter"/>
                        </a:rPr>
                        <a:t>Tips for being successful </a:t>
                      </a:r>
                    </a:p>
                    <a:p>
                      <a:pPr marL="388620" lvl="1" indent="-194310" algn="l">
                        <a:lnSpc>
                          <a:spcPts val="2160"/>
                        </a:lnSpc>
                        <a:buFont typeface="Arial"/>
                        <a:buChar char="•"/>
                      </a:pPr>
                      <a:r>
                        <a:rPr lang="en-US" sz="1800" spc="-23" dirty="0">
                          <a:solidFill>
                            <a:srgbClr val="000000"/>
                          </a:solidFill>
                          <a:latin typeface="Inter"/>
                          <a:ea typeface="Inter"/>
                          <a:cs typeface="Inter"/>
                          <a:sym typeface="Inter"/>
                        </a:rPr>
                        <a:t>Course tour – how to navigate, explain course structure and resources</a:t>
                      </a:r>
                    </a:p>
                  </a:txBody>
                  <a:tcPr marL="190500" marR="190500" marT="190500" marB="190500">
                    <a:lnL w="9525" cap="flat" cmpd="sng" algn="ctr">
                      <a:solidFill>
                        <a:srgbClr val="0E387C"/>
                      </a:solidFill>
                      <a:prstDash val="solid"/>
                      <a:round/>
                      <a:headEnd type="none" w="med" len="med"/>
                      <a:tailEnd type="none" w="med" len="med"/>
                    </a:lnL>
                    <a:lnR w="38100" cap="flat" cmpd="sng" algn="ctr">
                      <a:solidFill>
                        <a:schemeClr val="bg1"/>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049093">
                <a:tc>
                  <a:txBody>
                    <a:bodyPr/>
                    <a:lstStyle/>
                    <a:p>
                      <a:pPr algn="l">
                        <a:lnSpc>
                          <a:spcPts val="2519"/>
                        </a:lnSpc>
                        <a:defRPr/>
                      </a:pPr>
                      <a:r>
                        <a:rPr lang="en-US" sz="1799" b="1" dirty="0">
                          <a:solidFill>
                            <a:srgbClr val="0054BC"/>
                          </a:solidFill>
                          <a:latin typeface="Inter Bold"/>
                          <a:ea typeface="Inter Bold"/>
                          <a:cs typeface="Inter Bold"/>
                          <a:sym typeface="Inter Bold"/>
                        </a:rPr>
                        <a:t>Meet Your Instructor</a:t>
                      </a:r>
                      <a:endParaRPr lang="en-US" sz="1100" dirty="0"/>
                    </a:p>
                  </a:txBody>
                  <a:tcPr marL="190500" marR="190500" marT="190500" marB="190500" anchor="ctr">
                    <a:lnL w="38100" cap="flat" cmpd="sng" algn="ctr">
                      <a:solidFill>
                        <a:schemeClr val="bg1"/>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chemeClr val="bg1"/>
                    </a:solidFill>
                  </a:tcPr>
                </a:tc>
                <a:tc>
                  <a:txBody>
                    <a:bodyPr/>
                    <a:lstStyle/>
                    <a:p>
                      <a:pPr marL="388620" lvl="1" indent="-194310" algn="l">
                        <a:lnSpc>
                          <a:spcPts val="2160"/>
                        </a:lnSpc>
                        <a:buFont typeface="Arial"/>
                        <a:buChar char="•"/>
                        <a:defRPr/>
                      </a:pPr>
                      <a:r>
                        <a:rPr lang="en-US" sz="1800" dirty="0">
                          <a:solidFill>
                            <a:srgbClr val="000000"/>
                          </a:solidFill>
                          <a:latin typeface="Inter"/>
                          <a:ea typeface="Inter"/>
                          <a:cs typeface="Inter"/>
                          <a:sym typeface="Inter"/>
                        </a:rPr>
                        <a:t>Instructor bio and picture </a:t>
                      </a:r>
                      <a:endParaRPr lang="en-US" sz="1100" dirty="0"/>
                    </a:p>
                    <a:p>
                      <a:pPr marL="388620" lvl="1" indent="-194310" algn="l">
                        <a:lnSpc>
                          <a:spcPts val="2160"/>
                        </a:lnSpc>
                        <a:buFont typeface="Arial"/>
                        <a:buChar char="•"/>
                      </a:pPr>
                      <a:r>
                        <a:rPr lang="en-US" sz="1800" dirty="0">
                          <a:solidFill>
                            <a:srgbClr val="000000"/>
                          </a:solidFill>
                          <a:latin typeface="Inter"/>
                          <a:ea typeface="Inter"/>
                          <a:cs typeface="Inter"/>
                          <a:sym typeface="Inter"/>
                        </a:rPr>
                        <a:t>Instructor’s contact information </a:t>
                      </a:r>
                    </a:p>
                  </a:txBody>
                  <a:tcPr marL="190500" marR="190500" marT="190500" marB="190500">
                    <a:lnL w="9525" cap="flat" cmpd="sng" algn="ctr">
                      <a:solidFill>
                        <a:srgbClr val="0E387C"/>
                      </a:solidFill>
                      <a:prstDash val="solid"/>
                      <a:round/>
                      <a:headEnd type="none" w="med" len="med"/>
                      <a:tailEnd type="none" w="med" len="med"/>
                    </a:lnL>
                    <a:lnR w="38100" cap="flat" cmpd="sng" algn="ctr">
                      <a:solidFill>
                        <a:schemeClr val="bg1"/>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782051">
                <a:tc>
                  <a:txBody>
                    <a:bodyPr/>
                    <a:lstStyle/>
                    <a:p>
                      <a:pPr algn="l">
                        <a:lnSpc>
                          <a:spcPts val="2519"/>
                        </a:lnSpc>
                        <a:defRPr/>
                      </a:pPr>
                      <a:r>
                        <a:rPr lang="en-US" sz="1799" b="1">
                          <a:solidFill>
                            <a:srgbClr val="0054BC"/>
                          </a:solidFill>
                          <a:latin typeface="Inter Bold"/>
                          <a:ea typeface="Inter Bold"/>
                          <a:cs typeface="Inter Bold"/>
                          <a:sym typeface="Inter Bold"/>
                        </a:rPr>
                        <a:t>Syllabus </a:t>
                      </a:r>
                      <a:endParaRPr lang="en-US" sz="1100"/>
                    </a:p>
                  </a:txBody>
                  <a:tcPr marL="190500" marR="190500" marT="190500" marB="190500" anchor="ctr">
                    <a:lnL w="38100" cap="flat" cmpd="sng" algn="ctr">
                      <a:solidFill>
                        <a:schemeClr val="bg1"/>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chemeClr val="bg1"/>
                    </a:solidFill>
                  </a:tcPr>
                </a:tc>
                <a:tc>
                  <a:txBody>
                    <a:bodyPr/>
                    <a:lstStyle/>
                    <a:p>
                      <a:pPr marL="388620" lvl="1" indent="-194310" algn="l">
                        <a:lnSpc>
                          <a:spcPts val="2520"/>
                        </a:lnSpc>
                        <a:buFont typeface="Arial"/>
                        <a:buChar char="•"/>
                        <a:defRPr/>
                      </a:pPr>
                      <a:r>
                        <a:rPr lang="en-US" sz="1800" dirty="0">
                          <a:solidFill>
                            <a:srgbClr val="000000"/>
                          </a:solidFill>
                          <a:latin typeface="Inter"/>
                          <a:ea typeface="Inter"/>
                          <a:cs typeface="Inter"/>
                          <a:sym typeface="Inter"/>
                        </a:rPr>
                        <a:t>Upload document </a:t>
                      </a:r>
                      <a:endParaRPr lang="en-US" sz="1100" dirty="0"/>
                    </a:p>
                  </a:txBody>
                  <a:tcPr marL="190500" marR="190500" marT="190500" marB="190500" anchor="ctr">
                    <a:lnL w="9525" cap="flat" cmpd="sng" algn="ctr">
                      <a:solidFill>
                        <a:srgbClr val="0E387C"/>
                      </a:solidFill>
                      <a:prstDash val="solid"/>
                      <a:round/>
                      <a:headEnd type="none" w="med" len="med"/>
                      <a:tailEnd type="none" w="med" len="med"/>
                    </a:lnL>
                    <a:lnR w="38100" cap="flat" cmpd="sng" algn="ctr">
                      <a:solidFill>
                        <a:schemeClr val="bg1"/>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1049093">
                <a:tc>
                  <a:txBody>
                    <a:bodyPr/>
                    <a:lstStyle/>
                    <a:p>
                      <a:pPr algn="l">
                        <a:lnSpc>
                          <a:spcPts val="2519"/>
                        </a:lnSpc>
                        <a:defRPr/>
                      </a:pPr>
                      <a:r>
                        <a:rPr lang="en-US" sz="1799" b="1">
                          <a:solidFill>
                            <a:srgbClr val="0054BC"/>
                          </a:solidFill>
                          <a:latin typeface="Inter Bold"/>
                          <a:ea typeface="Inter Bold"/>
                          <a:cs typeface="Inter Bold"/>
                          <a:sym typeface="Inter Bold"/>
                        </a:rPr>
                        <a:t>Course Overview </a:t>
                      </a:r>
                      <a:endParaRPr lang="en-US" sz="1100"/>
                    </a:p>
                  </a:txBody>
                  <a:tcPr marL="190500" marR="190500" marT="190500" marB="190500" anchor="ctr">
                    <a:lnL w="38100" cap="flat" cmpd="sng" algn="ctr">
                      <a:solidFill>
                        <a:schemeClr val="bg1"/>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chemeClr val="bg1"/>
                    </a:solidFill>
                  </a:tcPr>
                </a:tc>
                <a:tc>
                  <a:txBody>
                    <a:bodyPr/>
                    <a:lstStyle/>
                    <a:p>
                      <a:pPr marL="388618" lvl="1" indent="-194309" algn="l">
                        <a:lnSpc>
                          <a:spcPts val="2159"/>
                        </a:lnSpc>
                        <a:buFont typeface="Arial"/>
                        <a:buChar char="•"/>
                        <a:defRPr/>
                      </a:pPr>
                      <a:r>
                        <a:rPr lang="en-US" sz="1799" dirty="0">
                          <a:solidFill>
                            <a:srgbClr val="000000"/>
                          </a:solidFill>
                          <a:latin typeface="Inter"/>
                          <a:ea typeface="Inter"/>
                          <a:cs typeface="Inter"/>
                          <a:sym typeface="Inter"/>
                        </a:rPr>
                        <a:t>Course description </a:t>
                      </a:r>
                      <a:endParaRPr lang="en-US" sz="1100" dirty="0"/>
                    </a:p>
                    <a:p>
                      <a:pPr marL="388618" lvl="1" indent="-194309" algn="l">
                        <a:lnSpc>
                          <a:spcPts val="2159"/>
                        </a:lnSpc>
                        <a:buFont typeface="Arial"/>
                        <a:buChar char="•"/>
                      </a:pPr>
                      <a:r>
                        <a:rPr lang="en-US" sz="1799" dirty="0">
                          <a:solidFill>
                            <a:srgbClr val="000000"/>
                          </a:solidFill>
                          <a:latin typeface="Inter"/>
                          <a:ea typeface="Inter"/>
                          <a:cs typeface="Inter"/>
                          <a:sym typeface="Inter"/>
                        </a:rPr>
                        <a:t>Course objectives </a:t>
                      </a:r>
                    </a:p>
                    <a:p>
                      <a:pPr marL="388618" lvl="1" indent="-194309" algn="l">
                        <a:lnSpc>
                          <a:spcPts val="2159"/>
                        </a:lnSpc>
                        <a:buFont typeface="Arial"/>
                        <a:buChar char="•"/>
                      </a:pPr>
                      <a:r>
                        <a:rPr lang="en-US" sz="1799" dirty="0">
                          <a:solidFill>
                            <a:srgbClr val="000000"/>
                          </a:solidFill>
                          <a:latin typeface="Inter"/>
                          <a:ea typeface="Inter"/>
                          <a:cs typeface="Inter"/>
                          <a:sym typeface="Inter"/>
                        </a:rPr>
                        <a:t>Required materials</a:t>
                      </a:r>
                    </a:p>
                    <a:p>
                      <a:pPr marL="388618" lvl="1" indent="-194309" algn="l">
                        <a:lnSpc>
                          <a:spcPts val="2159"/>
                        </a:lnSpc>
                        <a:buFont typeface="Arial"/>
                        <a:buChar char="•"/>
                      </a:pPr>
                      <a:r>
                        <a:rPr lang="en-US" sz="1799" dirty="0">
                          <a:solidFill>
                            <a:srgbClr val="000000"/>
                          </a:solidFill>
                          <a:latin typeface="Inter"/>
                          <a:ea typeface="Inter"/>
                          <a:cs typeface="Inter"/>
                          <a:sym typeface="Inter"/>
                        </a:rPr>
                        <a:t>Course Schedule</a:t>
                      </a:r>
                    </a:p>
                  </a:txBody>
                  <a:tcPr marL="190500" marR="190500" marT="190500" marB="190500" anchor="ctr">
                    <a:lnL w="9525" cap="flat" cmpd="sng" algn="ctr">
                      <a:solidFill>
                        <a:srgbClr val="0E387C"/>
                      </a:solidFill>
                      <a:prstDash val="solid"/>
                      <a:round/>
                      <a:headEnd type="none" w="med" len="med"/>
                      <a:tailEnd type="none" w="med" len="med"/>
                    </a:lnL>
                    <a:lnR w="38100" cap="flat" cmpd="sng" algn="ctr">
                      <a:solidFill>
                        <a:schemeClr val="bg1"/>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1096779">
                <a:tc>
                  <a:txBody>
                    <a:bodyPr/>
                    <a:lstStyle/>
                    <a:p>
                      <a:pPr algn="l">
                        <a:lnSpc>
                          <a:spcPts val="2519"/>
                        </a:lnSpc>
                        <a:defRPr/>
                      </a:pPr>
                      <a:r>
                        <a:rPr lang="en-US" sz="1799" b="1">
                          <a:solidFill>
                            <a:srgbClr val="0054BC"/>
                          </a:solidFill>
                          <a:latin typeface="Inter Bold"/>
                          <a:ea typeface="Inter Bold"/>
                          <a:cs typeface="Inter Bold"/>
                          <a:sym typeface="Inter Bold"/>
                        </a:rPr>
                        <a:t>Policies and Requirements </a:t>
                      </a:r>
                      <a:endParaRPr lang="en-US" sz="1100"/>
                    </a:p>
                  </a:txBody>
                  <a:tcPr marL="190500" marR="190500" marT="190500" marB="190500" anchor="ctr">
                    <a:lnL w="38100" cap="flat" cmpd="sng" algn="ctr">
                      <a:solidFill>
                        <a:schemeClr val="bg1"/>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chemeClr val="bg1"/>
                    </a:solidFill>
                  </a:tcPr>
                </a:tc>
                <a:tc>
                  <a:txBody>
                    <a:bodyPr/>
                    <a:lstStyle/>
                    <a:p>
                      <a:pPr marL="388620" lvl="1" indent="-194310" algn="l">
                        <a:lnSpc>
                          <a:spcPts val="2160"/>
                        </a:lnSpc>
                        <a:buFont typeface="Arial"/>
                        <a:buChar char="•"/>
                        <a:defRPr/>
                      </a:pPr>
                      <a:r>
                        <a:rPr lang="en-US" sz="1800" dirty="0">
                          <a:solidFill>
                            <a:srgbClr val="000000"/>
                          </a:solidFill>
                          <a:latin typeface="Inter"/>
                          <a:ea typeface="Inter"/>
                          <a:cs typeface="Inter"/>
                          <a:sym typeface="Inter"/>
                        </a:rPr>
                        <a:t>Institutional policies </a:t>
                      </a:r>
                      <a:endParaRPr lang="en-US" sz="1100" dirty="0"/>
                    </a:p>
                    <a:p>
                      <a:pPr marL="388620" lvl="1" indent="-194310" algn="l">
                        <a:lnSpc>
                          <a:spcPts val="2160"/>
                        </a:lnSpc>
                        <a:buFont typeface="Arial"/>
                        <a:buChar char="•"/>
                      </a:pPr>
                      <a:r>
                        <a:rPr lang="en-US" sz="1800" dirty="0">
                          <a:solidFill>
                            <a:srgbClr val="000000"/>
                          </a:solidFill>
                          <a:latin typeface="Inter"/>
                          <a:ea typeface="Inter"/>
                          <a:cs typeface="Inter"/>
                          <a:sym typeface="Inter"/>
                        </a:rPr>
                        <a:t>Technology requirements </a:t>
                      </a:r>
                    </a:p>
                  </a:txBody>
                  <a:tcPr marL="190500" marR="190500" marT="190500" marB="190500" anchor="ctr">
                    <a:lnL w="9525" cap="flat" cmpd="sng" algn="ctr">
                      <a:solidFill>
                        <a:srgbClr val="0E387C"/>
                      </a:solidFill>
                      <a:prstDash val="solid"/>
                      <a:round/>
                      <a:headEnd type="none" w="med" len="med"/>
                      <a:tailEnd type="none" w="med" len="med"/>
                    </a:lnL>
                    <a:lnR w="38100" cap="flat" cmpd="sng" algn="ctr">
                      <a:solidFill>
                        <a:schemeClr val="bg1"/>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783228">
                <a:tc>
                  <a:txBody>
                    <a:bodyPr/>
                    <a:lstStyle/>
                    <a:p>
                      <a:pPr algn="l">
                        <a:lnSpc>
                          <a:spcPts val="2519"/>
                        </a:lnSpc>
                        <a:defRPr/>
                      </a:pPr>
                      <a:r>
                        <a:rPr lang="en-US" sz="1799" b="1">
                          <a:solidFill>
                            <a:srgbClr val="0054BC"/>
                          </a:solidFill>
                          <a:latin typeface="Inter Bold"/>
                          <a:ea typeface="Inter Bold"/>
                          <a:cs typeface="Inter Bold"/>
                          <a:sym typeface="Inter Bold"/>
                        </a:rPr>
                        <a:t>Student Support Links</a:t>
                      </a:r>
                      <a:endParaRPr lang="en-US" sz="1100"/>
                    </a:p>
                  </a:txBody>
                  <a:tcPr marL="190500" marR="190500" marT="190500" marB="190500" anchor="ctr">
                    <a:lnL w="38100" cap="flat" cmpd="sng" algn="ctr">
                      <a:solidFill>
                        <a:schemeClr val="bg1"/>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chemeClr val="bg1"/>
                    </a:solidFill>
                  </a:tcPr>
                </a:tc>
                <a:tc>
                  <a:txBody>
                    <a:bodyPr/>
                    <a:lstStyle/>
                    <a:p>
                      <a:pPr marL="388620" lvl="1" indent="-194310" algn="l">
                        <a:lnSpc>
                          <a:spcPts val="2520"/>
                        </a:lnSpc>
                        <a:buFont typeface="Arial"/>
                        <a:buChar char="•"/>
                        <a:defRPr/>
                      </a:pPr>
                      <a:r>
                        <a:rPr lang="en-US" sz="1800" dirty="0">
                          <a:solidFill>
                            <a:srgbClr val="000000"/>
                          </a:solidFill>
                          <a:latin typeface="Inter"/>
                          <a:ea typeface="Inter"/>
                          <a:cs typeface="Inter"/>
                          <a:sym typeface="Inter"/>
                        </a:rPr>
                        <a:t>Links to library, tutoring center, technology center, etc. </a:t>
                      </a:r>
                      <a:endParaRPr lang="en-US" sz="1100" dirty="0"/>
                    </a:p>
                  </a:txBody>
                  <a:tcPr marL="190500" marR="190500" marT="190500" marB="190500" anchor="ctr">
                    <a:lnL w="9525" cap="flat" cmpd="sng" algn="ctr">
                      <a:solidFill>
                        <a:srgbClr val="0E387C"/>
                      </a:solidFill>
                      <a:prstDash val="solid"/>
                      <a:round/>
                      <a:headEnd type="none" w="med" len="med"/>
                      <a:tailEnd type="none" w="med" len="med"/>
                    </a:lnL>
                    <a:lnR w="38100" cap="flat" cmpd="sng" algn="ctr">
                      <a:solidFill>
                        <a:schemeClr val="bg1"/>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784123">
                <a:tc>
                  <a:txBody>
                    <a:bodyPr/>
                    <a:lstStyle/>
                    <a:p>
                      <a:pPr algn="l">
                        <a:lnSpc>
                          <a:spcPts val="2519"/>
                        </a:lnSpc>
                        <a:defRPr/>
                      </a:pPr>
                      <a:r>
                        <a:rPr lang="en-US" sz="1799" b="1">
                          <a:solidFill>
                            <a:srgbClr val="0054BC"/>
                          </a:solidFill>
                          <a:latin typeface="Inter Bold"/>
                          <a:ea typeface="Inter Bold"/>
                          <a:cs typeface="Inter Bold"/>
                          <a:sym typeface="Inter Bold"/>
                        </a:rPr>
                        <a:t>Introduce Yourself </a:t>
                      </a:r>
                      <a:endParaRPr lang="en-US" sz="1100"/>
                    </a:p>
                  </a:txBody>
                  <a:tcPr marL="190500" marR="190500" marT="190500" marB="190500" anchor="ctr">
                    <a:lnL w="38100" cap="flat" cmpd="sng" algn="ctr">
                      <a:solidFill>
                        <a:schemeClr val="bg1"/>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solidFill>
                  </a:tcPr>
                </a:tc>
                <a:tc>
                  <a:txBody>
                    <a:bodyPr/>
                    <a:lstStyle/>
                    <a:p>
                      <a:pPr marL="388620" lvl="1" indent="-194310" algn="l">
                        <a:lnSpc>
                          <a:spcPts val="2520"/>
                        </a:lnSpc>
                        <a:buFont typeface="Arial"/>
                        <a:buChar char="•"/>
                        <a:defRPr/>
                      </a:pPr>
                      <a:r>
                        <a:rPr lang="en-US" sz="1800" dirty="0">
                          <a:solidFill>
                            <a:srgbClr val="000000"/>
                          </a:solidFill>
                          <a:latin typeface="Inter"/>
                          <a:ea typeface="Inter"/>
                          <a:cs typeface="Inter"/>
                          <a:sym typeface="Inter"/>
                        </a:rPr>
                        <a:t>Discussion Board for students to become acquainted with one another </a:t>
                      </a:r>
                      <a:endParaRPr lang="en-US" sz="1100" dirty="0"/>
                    </a:p>
                  </a:txBody>
                  <a:tcPr marL="190500" marR="190500" marT="190500" marB="190500" anchor="ctr">
                    <a:lnL w="9525" cap="flat" cmpd="sng" algn="ctr">
                      <a:solidFill>
                        <a:srgbClr val="0E387C"/>
                      </a:solidFill>
                      <a:prstDash val="solid"/>
                      <a:round/>
                      <a:headEnd type="none" w="med" len="med"/>
                      <a:tailEnd type="none" w="med" len="med"/>
                    </a:lnL>
                    <a:lnR w="38100" cap="flat" cmpd="sng" algn="ctr">
                      <a:solidFill>
                        <a:schemeClr val="bg1"/>
                      </a:solidFill>
                      <a:prstDash val="solid"/>
                      <a:round/>
                      <a:headEnd type="none" w="med" len="med"/>
                      <a:tailEnd type="none" w="med" len="med"/>
                    </a:lnR>
                    <a:lnT w="9525" cap="flat" cmpd="sng" algn="ctr">
                      <a:solidFill>
                        <a:srgbClr val="0E387C"/>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bl>
          </a:graphicData>
        </a:graphic>
      </p:graphicFrame>
      <p:grpSp>
        <p:nvGrpSpPr>
          <p:cNvPr id="11" name="Group 11">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12" name="Freeform 12">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3" name="Freeform 13">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4" name="TextBox 14"/>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7" action="ppaction://hlinksldjump">
                    <a:extLst>
                      <a:ext uri="{A12FA001-AC4F-418D-AE19-62706E023703}">
                        <ahyp:hlinkClr xmlns:ahyp="http://schemas.microsoft.com/office/drawing/2018/hyperlinkcolor" val="tx"/>
                      </a:ext>
                    </a:extLst>
                  </a:hlinkClick>
                </a:rPr>
                <a:t>Step 1</a:t>
              </a:r>
            </a:p>
          </p:txBody>
        </p:sp>
        <p:sp>
          <p:nvSpPr>
            <p:cNvPr id="15" name="Freeform 15">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16" name="Freeform 16">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17" name="TextBox 17"/>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2" action="ppaction://hlinksldjump">
                    <a:extLst>
                      <a:ext uri="{A12FA001-AC4F-418D-AE19-62706E023703}">
                        <ahyp:hlinkClr xmlns:ahyp="http://schemas.microsoft.com/office/drawing/2018/hyperlinkcolor" val="tx"/>
                      </a:ext>
                    </a:extLst>
                  </a:hlinkClick>
                </a:rPr>
                <a:t>Step 2</a:t>
              </a:r>
            </a:p>
          </p:txBody>
        </p:sp>
        <p:sp>
          <p:nvSpPr>
            <p:cNvPr id="18" name="Freeform 18">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9" name="Freeform 19">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0" name="TextBox 20"/>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3" action="ppaction://hlinksldjump"/>
                </a:rPr>
                <a:t>Step 3</a:t>
              </a:r>
            </a:p>
          </p:txBody>
        </p:sp>
        <p:sp>
          <p:nvSpPr>
            <p:cNvPr id="21" name="Freeform 21">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2" name="Freeform 22">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3" name="TextBox 23"/>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4" action="ppaction://hlinksldjump"/>
                </a:rPr>
                <a:t>Step 4</a:t>
              </a:r>
            </a:p>
          </p:txBody>
        </p:sp>
        <p:sp>
          <p:nvSpPr>
            <p:cNvPr id="24" name="Freeform 24">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5" name="Freeform 25">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6" name="TextBox 26"/>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5" action="ppaction://hlinksldjump"/>
                </a:rPr>
                <a:t>Step 5</a:t>
              </a:r>
            </a:p>
          </p:txBody>
        </p: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3" name="Group 3">
            <a:extLst>
              <a:ext uri="{C183D7F6-B498-43B3-948B-1728B52AA6E4}">
                <adec:decorative xmlns:adec="http://schemas.microsoft.com/office/drawing/2017/decorative" val="1"/>
              </a:ext>
            </a:extLst>
          </p:cNvPr>
          <p:cNvGrpSpPr/>
          <p:nvPr/>
        </p:nvGrpSpPr>
        <p:grpSpPr>
          <a:xfrm>
            <a:off x="2085963" y="3209553"/>
            <a:ext cx="9280682" cy="6241969"/>
            <a:chOff x="0" y="0"/>
            <a:chExt cx="2444295" cy="1643976"/>
          </a:xfrm>
          <a:effectLst>
            <a:outerShdw blurRad="50800" dist="38100" dir="2700000" algn="tl" rotWithShape="0">
              <a:prstClr val="black">
                <a:alpha val="40000"/>
              </a:prstClr>
            </a:outerShdw>
          </a:effectLst>
        </p:grpSpPr>
        <p:sp>
          <p:nvSpPr>
            <p:cNvPr id="4" name="Freeform 4">
              <a:extLst>
                <a:ext uri="{C183D7F6-B498-43B3-948B-1728B52AA6E4}">
                  <adec:decorative xmlns:adec="http://schemas.microsoft.com/office/drawing/2017/decorative" val="1"/>
                </a:ext>
              </a:extLst>
            </p:cNvPr>
            <p:cNvSpPr/>
            <p:nvPr/>
          </p:nvSpPr>
          <p:spPr>
            <a:xfrm>
              <a:off x="0" y="0"/>
              <a:ext cx="2444295" cy="1643975"/>
            </a:xfrm>
            <a:custGeom>
              <a:avLst/>
              <a:gdLst/>
              <a:ahLst/>
              <a:cxnLst/>
              <a:rect l="l" t="t" r="r" b="b"/>
              <a:pathLst>
                <a:path w="2444295" h="1643975">
                  <a:moveTo>
                    <a:pt x="0" y="0"/>
                  </a:moveTo>
                  <a:lnTo>
                    <a:pt x="2444295" y="0"/>
                  </a:lnTo>
                  <a:lnTo>
                    <a:pt x="2444295" y="1643975"/>
                  </a:lnTo>
                  <a:lnTo>
                    <a:pt x="0" y="1643975"/>
                  </a:lnTo>
                  <a:close/>
                </a:path>
              </a:pathLst>
            </a:custGeom>
            <a:solidFill>
              <a:srgbClr val="FFFFFF"/>
            </a:solidFill>
            <a:ln w="19050" cap="sq">
              <a:solidFill>
                <a:srgbClr val="463668"/>
              </a:solidFill>
              <a:prstDash val="solid"/>
              <a:miter/>
            </a:ln>
          </p:spPr>
          <p:txBody>
            <a:bodyPr/>
            <a:lstStyle/>
            <a:p>
              <a:endParaRPr lang="en-US"/>
            </a:p>
          </p:txBody>
        </p:sp>
        <p:sp>
          <p:nvSpPr>
            <p:cNvPr id="5" name="TextBox 5"/>
            <p:cNvSpPr txBox="1"/>
            <p:nvPr/>
          </p:nvSpPr>
          <p:spPr>
            <a:xfrm>
              <a:off x="0" y="-28575"/>
              <a:ext cx="2444295" cy="1672551"/>
            </a:xfrm>
            <a:prstGeom prst="rect">
              <a:avLst/>
            </a:prstGeom>
          </p:spPr>
          <p:txBody>
            <a:bodyPr lIns="50800" tIns="50800" rIns="50800" bIns="50800" rtlCol="0" anchor="ctr"/>
            <a:lstStyle/>
            <a:p>
              <a:pPr algn="ctr">
                <a:lnSpc>
                  <a:spcPts val="1960"/>
                </a:lnSpc>
              </a:pPr>
              <a:endParaRPr/>
            </a:p>
          </p:txBody>
        </p:sp>
      </p:grpSp>
      <p:sp>
        <p:nvSpPr>
          <p:cNvPr id="6" name="TextBox 6"/>
          <p:cNvSpPr txBox="1">
            <a:spLocks noGrp="1"/>
          </p:cNvSpPr>
          <p:nvPr>
            <p:ph type="title" idx="4294967295"/>
          </p:nvPr>
        </p:nvSpPr>
        <p:spPr>
          <a:xfrm>
            <a:off x="973459" y="628751"/>
            <a:ext cx="9249395" cy="70472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775"/>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Time to Build Your Course Structure</a:t>
            </a:r>
          </a:p>
        </p:txBody>
      </p:sp>
      <p:sp>
        <p:nvSpPr>
          <p:cNvPr id="7" name="TextBox 7"/>
          <p:cNvSpPr txBox="1"/>
          <p:nvPr/>
        </p:nvSpPr>
        <p:spPr>
          <a:xfrm>
            <a:off x="973459" y="1400138"/>
            <a:ext cx="14105733" cy="1433449"/>
          </a:xfrm>
          <a:prstGeom prst="rect">
            <a:avLst/>
          </a:prstGeom>
        </p:spPr>
        <p:txBody>
          <a:bodyPr lIns="0" tIns="0" rIns="0" bIns="0" rtlCol="0" anchor="t">
            <a:spAutoFit/>
          </a:bodyPr>
          <a:lstStyle/>
          <a:p>
            <a:pPr algn="just">
              <a:lnSpc>
                <a:spcPts val="2888"/>
              </a:lnSpc>
            </a:pPr>
            <a:r>
              <a:rPr lang="en-US" sz="2000" b="1" spc="-26">
                <a:solidFill>
                  <a:srgbClr val="FFFFFF"/>
                </a:solidFill>
                <a:latin typeface="Inter Bold"/>
                <a:ea typeface="Inter Bold"/>
                <a:cs typeface="Inter Bold"/>
                <a:sym typeface="Inter Bold"/>
              </a:rPr>
              <a:t>Write an outline.</a:t>
            </a:r>
            <a:r>
              <a:rPr lang="en-US" sz="2000" spc="-26">
                <a:solidFill>
                  <a:srgbClr val="FFFFFF"/>
                </a:solidFill>
                <a:latin typeface="Inter"/>
                <a:ea typeface="Inter"/>
                <a:cs typeface="Inter"/>
                <a:sym typeface="Inter"/>
              </a:rPr>
              <a:t> It can be helpful to outline your desired learning module, folder, and subfolder structure on paper before you start creating them in the course. Once you've identified your needs, examine the existing content in your course to see if you can use any of your existing containers. This sample showcases the new learning modules and folders I need to create in bold.</a:t>
            </a:r>
          </a:p>
        </p:txBody>
      </p:sp>
      <p:grpSp>
        <p:nvGrpSpPr>
          <p:cNvPr id="8" name="Group 8">
            <a:extLst>
              <a:ext uri="{C183D7F6-B498-43B3-948B-1728B52AA6E4}">
                <adec:decorative xmlns:adec="http://schemas.microsoft.com/office/drawing/2017/decorative" val="1"/>
              </a:ext>
            </a:extLst>
          </p:cNvPr>
          <p:cNvGrpSpPr/>
          <p:nvPr/>
        </p:nvGrpSpPr>
        <p:grpSpPr>
          <a:xfrm>
            <a:off x="12114791" y="4027276"/>
            <a:ext cx="3586122" cy="4606524"/>
            <a:chOff x="0" y="0"/>
            <a:chExt cx="944493" cy="1213241"/>
          </a:xfrm>
        </p:grpSpPr>
        <p:sp>
          <p:nvSpPr>
            <p:cNvPr id="9" name="Freeform 9">
              <a:extLst>
                <a:ext uri="{C183D7F6-B498-43B3-948B-1728B52AA6E4}">
                  <adec:decorative xmlns:adec="http://schemas.microsoft.com/office/drawing/2017/decorative" val="1"/>
                </a:ext>
              </a:extLst>
            </p:cNvPr>
            <p:cNvSpPr/>
            <p:nvPr/>
          </p:nvSpPr>
          <p:spPr>
            <a:xfrm>
              <a:off x="0" y="0"/>
              <a:ext cx="944493" cy="1213241"/>
            </a:xfrm>
            <a:custGeom>
              <a:avLst/>
              <a:gdLst/>
              <a:ahLst/>
              <a:cxnLst/>
              <a:rect l="l" t="t" r="r" b="b"/>
              <a:pathLst>
                <a:path w="944493" h="1213241">
                  <a:moveTo>
                    <a:pt x="75560" y="0"/>
                  </a:moveTo>
                  <a:lnTo>
                    <a:pt x="868933" y="0"/>
                  </a:lnTo>
                  <a:cubicBezTo>
                    <a:pt x="910664" y="0"/>
                    <a:pt x="944493" y="33829"/>
                    <a:pt x="944493" y="75560"/>
                  </a:cubicBezTo>
                  <a:lnTo>
                    <a:pt x="944493" y="1137681"/>
                  </a:lnTo>
                  <a:cubicBezTo>
                    <a:pt x="944493" y="1179411"/>
                    <a:pt x="910664" y="1213241"/>
                    <a:pt x="868933" y="1213241"/>
                  </a:cubicBezTo>
                  <a:lnTo>
                    <a:pt x="75560" y="1213241"/>
                  </a:lnTo>
                  <a:cubicBezTo>
                    <a:pt x="33829" y="1213241"/>
                    <a:pt x="0" y="1179411"/>
                    <a:pt x="0" y="1137681"/>
                  </a:cubicBezTo>
                  <a:lnTo>
                    <a:pt x="0" y="75560"/>
                  </a:lnTo>
                  <a:cubicBezTo>
                    <a:pt x="0" y="33829"/>
                    <a:pt x="33829" y="0"/>
                    <a:pt x="75560" y="0"/>
                  </a:cubicBezTo>
                  <a:close/>
                </a:path>
              </a:pathLst>
            </a:custGeom>
            <a:solidFill>
              <a:srgbClr val="0050B6"/>
            </a:solidFill>
          </p:spPr>
          <p:txBody>
            <a:bodyPr/>
            <a:lstStyle/>
            <a:p>
              <a:endParaRPr lang="en-US"/>
            </a:p>
          </p:txBody>
        </p:sp>
        <p:sp>
          <p:nvSpPr>
            <p:cNvPr id="10" name="TextBox 10"/>
            <p:cNvSpPr txBox="1"/>
            <p:nvPr/>
          </p:nvSpPr>
          <p:spPr>
            <a:xfrm>
              <a:off x="0" y="-28575"/>
              <a:ext cx="944493" cy="1241816"/>
            </a:xfrm>
            <a:prstGeom prst="rect">
              <a:avLst/>
            </a:prstGeom>
          </p:spPr>
          <p:txBody>
            <a:bodyPr lIns="50800" tIns="50800" rIns="50800" bIns="50800" rtlCol="0" anchor="ctr"/>
            <a:lstStyle/>
            <a:p>
              <a:pPr algn="ctr">
                <a:lnSpc>
                  <a:spcPts val="1960"/>
                </a:lnSpc>
              </a:pPr>
              <a:endParaRPr/>
            </a:p>
          </p:txBody>
        </p:sp>
      </p:grpSp>
      <p:grpSp>
        <p:nvGrpSpPr>
          <p:cNvPr id="11" name="Group 11">
            <a:extLst>
              <a:ext uri="{C183D7F6-B498-43B3-948B-1728B52AA6E4}">
                <adec:decorative xmlns:adec="http://schemas.microsoft.com/office/drawing/2017/decorative" val="1"/>
              </a:ext>
            </a:extLst>
          </p:cNvPr>
          <p:cNvGrpSpPr/>
          <p:nvPr/>
        </p:nvGrpSpPr>
        <p:grpSpPr>
          <a:xfrm>
            <a:off x="12183269" y="4089715"/>
            <a:ext cx="3449166" cy="4481645"/>
            <a:chOff x="0" y="0"/>
            <a:chExt cx="740661" cy="962372"/>
          </a:xfrm>
          <a:effectLst>
            <a:outerShdw blurRad="50800" dist="38100" dir="2700000" algn="tl" rotWithShape="0">
              <a:prstClr val="black">
                <a:alpha val="40000"/>
              </a:prstClr>
            </a:outerShdw>
          </a:effectLst>
        </p:grpSpPr>
        <p:sp>
          <p:nvSpPr>
            <p:cNvPr id="12" name="Freeform 12">
              <a:extLst>
                <a:ext uri="{C183D7F6-B498-43B3-948B-1728B52AA6E4}">
                  <adec:decorative xmlns:adec="http://schemas.microsoft.com/office/drawing/2017/decorative" val="1"/>
                </a:ext>
              </a:extLst>
            </p:cNvPr>
            <p:cNvSpPr/>
            <p:nvPr/>
          </p:nvSpPr>
          <p:spPr>
            <a:xfrm>
              <a:off x="0" y="0"/>
              <a:ext cx="740661" cy="962372"/>
            </a:xfrm>
            <a:custGeom>
              <a:avLst/>
              <a:gdLst/>
              <a:ahLst/>
              <a:cxnLst/>
              <a:rect l="l" t="t" r="r" b="b"/>
              <a:pathLst>
                <a:path w="740661" h="962372">
                  <a:moveTo>
                    <a:pt x="78560" y="0"/>
                  </a:moveTo>
                  <a:lnTo>
                    <a:pt x="662101" y="0"/>
                  </a:lnTo>
                  <a:cubicBezTo>
                    <a:pt x="705489" y="0"/>
                    <a:pt x="740661" y="35173"/>
                    <a:pt x="740661" y="78560"/>
                  </a:cubicBezTo>
                  <a:lnTo>
                    <a:pt x="740661" y="883812"/>
                  </a:lnTo>
                  <a:cubicBezTo>
                    <a:pt x="740661" y="927200"/>
                    <a:pt x="705489" y="962372"/>
                    <a:pt x="662101" y="962372"/>
                  </a:cubicBezTo>
                  <a:lnTo>
                    <a:pt x="78560" y="962372"/>
                  </a:lnTo>
                  <a:cubicBezTo>
                    <a:pt x="35173" y="962372"/>
                    <a:pt x="0" y="927200"/>
                    <a:pt x="0" y="883812"/>
                  </a:cubicBezTo>
                  <a:lnTo>
                    <a:pt x="0" y="78560"/>
                  </a:lnTo>
                  <a:cubicBezTo>
                    <a:pt x="0" y="35173"/>
                    <a:pt x="35173" y="0"/>
                    <a:pt x="78560" y="0"/>
                  </a:cubicBezTo>
                  <a:close/>
                </a:path>
              </a:pathLst>
            </a:custGeom>
            <a:solidFill>
              <a:srgbClr val="FFFFFF"/>
            </a:solidFill>
            <a:ln w="28575" cap="rnd">
              <a:solidFill>
                <a:srgbClr val="FFFFFF"/>
              </a:solidFill>
              <a:prstDash val="solid"/>
              <a:round/>
            </a:ln>
          </p:spPr>
          <p:txBody>
            <a:bodyPr/>
            <a:lstStyle/>
            <a:p>
              <a:endParaRPr lang="en-US"/>
            </a:p>
          </p:txBody>
        </p:sp>
        <p:sp>
          <p:nvSpPr>
            <p:cNvPr id="13" name="TextBox 13"/>
            <p:cNvSpPr txBox="1"/>
            <p:nvPr/>
          </p:nvSpPr>
          <p:spPr>
            <a:xfrm>
              <a:off x="0" y="-28575"/>
              <a:ext cx="740661" cy="990947"/>
            </a:xfrm>
            <a:prstGeom prst="rect">
              <a:avLst/>
            </a:prstGeom>
          </p:spPr>
          <p:txBody>
            <a:bodyPr lIns="50800" tIns="50800" rIns="50800" bIns="50800" rtlCol="0" anchor="ctr"/>
            <a:lstStyle/>
            <a:p>
              <a:pPr algn="ctr">
                <a:lnSpc>
                  <a:spcPts val="1960"/>
                </a:lnSpc>
              </a:pPr>
              <a:endParaRPr/>
            </a:p>
          </p:txBody>
        </p:sp>
      </p:grpSp>
      <p:sp>
        <p:nvSpPr>
          <p:cNvPr id="14" name="Freeform 14">
            <a:extLst>
              <a:ext uri="{C183D7F6-B498-43B3-948B-1728B52AA6E4}">
                <adec:decorative xmlns:adec="http://schemas.microsoft.com/office/drawing/2017/decorative" val="1"/>
              </a:ext>
            </a:extLst>
          </p:cNvPr>
          <p:cNvSpPr/>
          <p:nvPr/>
        </p:nvSpPr>
        <p:spPr>
          <a:xfrm>
            <a:off x="12327605" y="7167785"/>
            <a:ext cx="714375" cy="714375"/>
          </a:xfrm>
          <a:custGeom>
            <a:avLst/>
            <a:gdLst/>
            <a:ahLst/>
            <a:cxnLst/>
            <a:rect l="l" t="t" r="r" b="b"/>
            <a:pathLst>
              <a:path w="714375" h="714375">
                <a:moveTo>
                  <a:pt x="0" y="0"/>
                </a:moveTo>
                <a:lnTo>
                  <a:pt x="714375" y="0"/>
                </a:lnTo>
                <a:lnTo>
                  <a:pt x="714375" y="714375"/>
                </a:lnTo>
                <a:lnTo>
                  <a:pt x="0" y="71437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5" name="Freeform 15">
            <a:extLst>
              <a:ext uri="{C183D7F6-B498-43B3-948B-1728B52AA6E4}">
                <adec:decorative xmlns:adec="http://schemas.microsoft.com/office/drawing/2017/decorative" val="1"/>
              </a:ext>
            </a:extLst>
          </p:cNvPr>
          <p:cNvSpPr/>
          <p:nvPr/>
        </p:nvSpPr>
        <p:spPr>
          <a:xfrm>
            <a:off x="12293079" y="6189687"/>
            <a:ext cx="714375" cy="587573"/>
          </a:xfrm>
          <a:custGeom>
            <a:avLst/>
            <a:gdLst/>
            <a:ahLst/>
            <a:cxnLst/>
            <a:rect l="l" t="t" r="r" b="b"/>
            <a:pathLst>
              <a:path w="714375" h="587573">
                <a:moveTo>
                  <a:pt x="0" y="0"/>
                </a:moveTo>
                <a:lnTo>
                  <a:pt x="714375" y="0"/>
                </a:lnTo>
                <a:lnTo>
                  <a:pt x="714375" y="587573"/>
                </a:lnTo>
                <a:lnTo>
                  <a:pt x="0" y="58757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1" name="TextBox 21"/>
          <p:cNvSpPr txBox="1"/>
          <p:nvPr/>
        </p:nvSpPr>
        <p:spPr>
          <a:xfrm>
            <a:off x="2273543" y="3469398"/>
            <a:ext cx="8196545" cy="372745"/>
          </a:xfrm>
          <a:prstGeom prst="rect">
            <a:avLst/>
          </a:prstGeom>
        </p:spPr>
        <p:txBody>
          <a:bodyPr lIns="0" tIns="0" rIns="0" bIns="0" rtlCol="0" anchor="t">
            <a:spAutoFit/>
          </a:bodyPr>
          <a:lstStyle/>
          <a:p>
            <a:pPr algn="l">
              <a:lnSpc>
                <a:spcPts val="3079"/>
              </a:lnSpc>
              <a:spcBef>
                <a:spcPct val="0"/>
              </a:spcBef>
            </a:pPr>
            <a:r>
              <a:rPr lang="en-US" sz="2199" b="1" spc="-28">
                <a:solidFill>
                  <a:srgbClr val="0E387C"/>
                </a:solidFill>
                <a:latin typeface="Inter Bold"/>
                <a:ea typeface="Inter Bold"/>
                <a:cs typeface="Inter Bold"/>
                <a:sym typeface="Inter Bold"/>
              </a:rPr>
              <a:t>Sample Course Outline: ENG 210</a:t>
            </a:r>
          </a:p>
        </p:txBody>
      </p:sp>
      <p:sp>
        <p:nvSpPr>
          <p:cNvPr id="22" name="TextBox 22"/>
          <p:cNvSpPr txBox="1"/>
          <p:nvPr/>
        </p:nvSpPr>
        <p:spPr>
          <a:xfrm>
            <a:off x="2346329" y="3918306"/>
            <a:ext cx="8759950" cy="5273675"/>
          </a:xfrm>
          <a:prstGeom prst="rect">
            <a:avLst/>
          </a:prstGeom>
        </p:spPr>
        <p:txBody>
          <a:bodyPr lIns="0" tIns="0" rIns="0" bIns="0" rtlCol="0" anchor="t">
            <a:spAutoFit/>
          </a:bodyPr>
          <a:lstStyle/>
          <a:p>
            <a:pPr marL="431797" lvl="1" indent="-215899" algn="l">
              <a:lnSpc>
                <a:spcPts val="2799"/>
              </a:lnSpc>
              <a:buFont typeface="Arial"/>
              <a:buChar char="•"/>
            </a:pPr>
            <a:r>
              <a:rPr lang="en-US" sz="1999" spc="-25" dirty="0">
                <a:solidFill>
                  <a:srgbClr val="000000"/>
                </a:solidFill>
                <a:latin typeface="Inter"/>
                <a:ea typeface="Inter"/>
                <a:cs typeface="Inter"/>
                <a:sym typeface="Inter"/>
              </a:rPr>
              <a:t>Start Here </a:t>
            </a:r>
            <a:r>
              <a:rPr lang="en-US" sz="1999" b="1" spc="-25" dirty="0">
                <a:solidFill>
                  <a:srgbClr val="000000"/>
                </a:solidFill>
                <a:latin typeface="Inter Bold"/>
                <a:ea typeface="Inter Bold"/>
                <a:cs typeface="Inter Bold"/>
                <a:sym typeface="Inter Bold"/>
              </a:rPr>
              <a:t>(new Learning Module)</a:t>
            </a:r>
          </a:p>
          <a:p>
            <a:pPr marL="863595" lvl="2" indent="-287865" algn="l">
              <a:lnSpc>
                <a:spcPts val="2799"/>
              </a:lnSpc>
              <a:buFont typeface="Arial"/>
              <a:buChar char="⚬"/>
            </a:pPr>
            <a:r>
              <a:rPr lang="en-US" sz="1999" spc="-25" dirty="0">
                <a:solidFill>
                  <a:srgbClr val="000000"/>
                </a:solidFill>
                <a:latin typeface="Inter"/>
                <a:ea typeface="Inter"/>
                <a:cs typeface="Inter"/>
                <a:sym typeface="Inter"/>
              </a:rPr>
              <a:t>Use items from existing Start Here Folder</a:t>
            </a:r>
          </a:p>
          <a:p>
            <a:pPr marL="431797" lvl="1" indent="-215899" algn="l">
              <a:lnSpc>
                <a:spcPts val="2799"/>
              </a:lnSpc>
              <a:buFont typeface="Arial"/>
              <a:buChar char="•"/>
            </a:pPr>
            <a:r>
              <a:rPr lang="en-US" sz="1999" spc="-25" dirty="0">
                <a:solidFill>
                  <a:srgbClr val="000000"/>
                </a:solidFill>
                <a:latin typeface="Inter"/>
                <a:ea typeface="Inter"/>
                <a:cs typeface="Inter"/>
                <a:sym typeface="Inter"/>
              </a:rPr>
              <a:t>Resources</a:t>
            </a:r>
            <a:r>
              <a:rPr lang="en-US" sz="1999" b="1" spc="-25" dirty="0">
                <a:solidFill>
                  <a:srgbClr val="000000"/>
                </a:solidFill>
                <a:latin typeface="Inter Bold"/>
                <a:ea typeface="Inter Bold"/>
                <a:cs typeface="Inter Bold"/>
                <a:sym typeface="Inter Bold"/>
              </a:rPr>
              <a:t>(new Folder)</a:t>
            </a:r>
          </a:p>
          <a:p>
            <a:pPr marL="863595" lvl="2" indent="-287865" algn="l">
              <a:lnSpc>
                <a:spcPts val="2799"/>
              </a:lnSpc>
              <a:buFont typeface="Arial"/>
              <a:buChar char="⚬"/>
            </a:pPr>
            <a:r>
              <a:rPr lang="en-US" sz="1999" spc="-25" dirty="0">
                <a:solidFill>
                  <a:srgbClr val="000000"/>
                </a:solidFill>
                <a:latin typeface="Inter"/>
                <a:ea typeface="Inter"/>
                <a:cs typeface="Inter"/>
                <a:sym typeface="Inter"/>
              </a:rPr>
              <a:t>Use items from existing Start Here Folder</a:t>
            </a:r>
          </a:p>
          <a:p>
            <a:pPr marL="431797" lvl="1" indent="-215899" algn="l">
              <a:lnSpc>
                <a:spcPts val="2799"/>
              </a:lnSpc>
              <a:buFont typeface="Arial"/>
              <a:buChar char="•"/>
            </a:pPr>
            <a:r>
              <a:rPr lang="en-US" sz="1999" spc="-25" dirty="0">
                <a:solidFill>
                  <a:srgbClr val="000000"/>
                </a:solidFill>
                <a:latin typeface="Inter"/>
                <a:ea typeface="Inter"/>
                <a:cs typeface="Inter"/>
                <a:sym typeface="Inter"/>
              </a:rPr>
              <a:t>Unit 1: Storytelling </a:t>
            </a:r>
            <a:r>
              <a:rPr lang="en-US" sz="1999" b="1" spc="-25" dirty="0">
                <a:solidFill>
                  <a:srgbClr val="000000"/>
                </a:solidFill>
                <a:latin typeface="Inter Bold"/>
                <a:ea typeface="Inter Bold"/>
                <a:cs typeface="Inter Bold"/>
                <a:sym typeface="Inter Bold"/>
              </a:rPr>
              <a:t>(new Learning Module)</a:t>
            </a:r>
          </a:p>
          <a:p>
            <a:pPr marL="863595" lvl="2" indent="-287865" algn="l">
              <a:lnSpc>
                <a:spcPts val="2799"/>
              </a:lnSpc>
              <a:buFont typeface="Arial"/>
              <a:buChar char="⚬"/>
            </a:pPr>
            <a:r>
              <a:rPr lang="en-US" sz="1999" spc="-25" dirty="0">
                <a:solidFill>
                  <a:srgbClr val="000000"/>
                </a:solidFill>
                <a:latin typeface="Inter"/>
                <a:ea typeface="Inter"/>
                <a:cs typeface="Inter"/>
                <a:sym typeface="Inter"/>
              </a:rPr>
              <a:t>Week 1: Introduction to Literature (existing Folder and contents)</a:t>
            </a:r>
          </a:p>
          <a:p>
            <a:pPr marL="863595" lvl="2" indent="-287865" algn="l">
              <a:lnSpc>
                <a:spcPts val="2799"/>
              </a:lnSpc>
              <a:buFont typeface="Arial"/>
              <a:buChar char="⚬"/>
            </a:pPr>
            <a:r>
              <a:rPr lang="en-US" sz="1999" spc="-25" dirty="0">
                <a:solidFill>
                  <a:srgbClr val="000000"/>
                </a:solidFill>
                <a:latin typeface="Inter"/>
                <a:ea typeface="Inter"/>
                <a:cs typeface="Inter"/>
                <a:sym typeface="Inter"/>
              </a:rPr>
              <a:t>Week 2: Narrative Elements and Plot Structure (existing Folder and contents)</a:t>
            </a:r>
          </a:p>
          <a:p>
            <a:pPr marL="863595" lvl="2" indent="-287865" algn="l">
              <a:lnSpc>
                <a:spcPts val="2799"/>
              </a:lnSpc>
              <a:buFont typeface="Arial"/>
              <a:buChar char="⚬"/>
            </a:pPr>
            <a:r>
              <a:rPr lang="en-US" sz="1999" spc="-25" dirty="0">
                <a:solidFill>
                  <a:srgbClr val="000000"/>
                </a:solidFill>
                <a:latin typeface="Inter"/>
                <a:ea typeface="Inter"/>
                <a:cs typeface="Inter"/>
                <a:sym typeface="Inter"/>
              </a:rPr>
              <a:t>Week 3: Characterization and Development (existing Folder and contents)</a:t>
            </a:r>
          </a:p>
          <a:p>
            <a:pPr marL="431797" lvl="1" indent="-215899" algn="l">
              <a:lnSpc>
                <a:spcPts val="2799"/>
              </a:lnSpc>
              <a:buFont typeface="Arial"/>
              <a:buChar char="•"/>
            </a:pPr>
            <a:r>
              <a:rPr lang="en-US" sz="1999" spc="-25" dirty="0">
                <a:solidFill>
                  <a:srgbClr val="000000"/>
                </a:solidFill>
                <a:latin typeface="Inter"/>
                <a:ea typeface="Inter"/>
                <a:cs typeface="Inter"/>
                <a:sym typeface="Inter"/>
              </a:rPr>
              <a:t>Unit 2: Exploring  Literary Options </a:t>
            </a:r>
            <a:r>
              <a:rPr lang="en-US" sz="1999" b="1" spc="-25" dirty="0">
                <a:solidFill>
                  <a:srgbClr val="000000"/>
                </a:solidFill>
                <a:latin typeface="Inter Bold"/>
                <a:ea typeface="Inter Bold"/>
                <a:cs typeface="Inter Bold"/>
                <a:sym typeface="Inter Bold"/>
              </a:rPr>
              <a:t>(new Learning Module)</a:t>
            </a:r>
          </a:p>
          <a:p>
            <a:pPr marL="863595" lvl="2" indent="-287865" algn="l">
              <a:lnSpc>
                <a:spcPts val="2799"/>
              </a:lnSpc>
              <a:buFont typeface="Arial"/>
              <a:buChar char="⚬"/>
            </a:pPr>
            <a:r>
              <a:rPr lang="en-US" sz="1999" spc="-25" dirty="0">
                <a:solidFill>
                  <a:srgbClr val="000000"/>
                </a:solidFill>
                <a:latin typeface="Inter"/>
                <a:ea typeface="Inter"/>
                <a:cs typeface="Inter"/>
                <a:sym typeface="Inter"/>
              </a:rPr>
              <a:t>Week 4: Poetry and Poetic Devices (existing Folder and contents)</a:t>
            </a:r>
          </a:p>
          <a:p>
            <a:pPr marL="863595" lvl="2" indent="-287865" algn="l">
              <a:lnSpc>
                <a:spcPts val="2799"/>
              </a:lnSpc>
              <a:buFont typeface="Arial"/>
              <a:buChar char="⚬"/>
            </a:pPr>
            <a:r>
              <a:rPr lang="en-US" sz="1999" spc="-25" dirty="0">
                <a:solidFill>
                  <a:srgbClr val="000000"/>
                </a:solidFill>
                <a:latin typeface="Inter"/>
                <a:ea typeface="Inter"/>
                <a:cs typeface="Inter"/>
                <a:sym typeface="Inter"/>
              </a:rPr>
              <a:t>Week 5: Drama and Performance (existing Folder and contents)</a:t>
            </a:r>
          </a:p>
          <a:p>
            <a:pPr marL="863595" lvl="2" indent="-287865" algn="l">
              <a:lnSpc>
                <a:spcPts val="2799"/>
              </a:lnSpc>
              <a:buFont typeface="Arial"/>
              <a:buChar char="⚬"/>
            </a:pPr>
            <a:r>
              <a:rPr lang="en-US" sz="1999" spc="-25" dirty="0">
                <a:solidFill>
                  <a:srgbClr val="000000"/>
                </a:solidFill>
                <a:latin typeface="Inter"/>
                <a:ea typeface="Inter"/>
                <a:cs typeface="Inter"/>
                <a:sym typeface="Inter"/>
              </a:rPr>
              <a:t>Week 6: Genre and Literary Criticism (existing Folder and contents)</a:t>
            </a:r>
          </a:p>
          <a:p>
            <a:pPr marL="431797" lvl="1" indent="-215899" algn="l">
              <a:lnSpc>
                <a:spcPts val="2799"/>
              </a:lnSpc>
              <a:buFont typeface="Arial"/>
              <a:buChar char="•"/>
            </a:pPr>
            <a:r>
              <a:rPr lang="en-US" sz="1999" spc="-25" dirty="0">
                <a:solidFill>
                  <a:srgbClr val="000000"/>
                </a:solidFill>
                <a:latin typeface="Inter"/>
                <a:ea typeface="Inter"/>
                <a:cs typeface="Inter"/>
                <a:sym typeface="Inter"/>
              </a:rPr>
              <a:t>Final Project </a:t>
            </a:r>
            <a:r>
              <a:rPr lang="en-US" sz="1999" b="1" spc="-25" dirty="0">
                <a:solidFill>
                  <a:srgbClr val="000000"/>
                </a:solidFill>
                <a:latin typeface="Inter Bold"/>
                <a:ea typeface="Inter Bold"/>
                <a:cs typeface="Inter Bold"/>
                <a:sym typeface="Inter Bold"/>
              </a:rPr>
              <a:t>(new Folder)</a:t>
            </a:r>
          </a:p>
        </p:txBody>
      </p:sp>
      <p:sp>
        <p:nvSpPr>
          <p:cNvPr id="18" name="TextBox 18"/>
          <p:cNvSpPr txBox="1"/>
          <p:nvPr/>
        </p:nvSpPr>
        <p:spPr>
          <a:xfrm>
            <a:off x="12127043" y="4382811"/>
            <a:ext cx="3649728" cy="619125"/>
          </a:xfrm>
          <a:prstGeom prst="rect">
            <a:avLst/>
          </a:prstGeom>
        </p:spPr>
        <p:txBody>
          <a:bodyPr lIns="0" tIns="0" rIns="0" bIns="0" rtlCol="0" anchor="t">
            <a:spAutoFit/>
          </a:bodyPr>
          <a:lstStyle/>
          <a:p>
            <a:pPr algn="ctr">
              <a:lnSpc>
                <a:spcPts val="2400"/>
              </a:lnSpc>
            </a:pPr>
            <a:r>
              <a:rPr lang="en-US" sz="2000" b="1" spc="-26">
                <a:solidFill>
                  <a:srgbClr val="0E387C"/>
                </a:solidFill>
                <a:latin typeface="Inter Bold"/>
                <a:ea typeface="Inter Bold"/>
                <a:cs typeface="Inter Bold"/>
                <a:sym typeface="Inter Bold"/>
              </a:rPr>
              <a:t>Links that may help you decide how to organize</a:t>
            </a:r>
          </a:p>
        </p:txBody>
      </p:sp>
      <p:sp>
        <p:nvSpPr>
          <p:cNvPr id="20" name="TextBox 20"/>
          <p:cNvSpPr txBox="1"/>
          <p:nvPr/>
        </p:nvSpPr>
        <p:spPr>
          <a:xfrm>
            <a:off x="13233571" y="5200216"/>
            <a:ext cx="2398864" cy="549910"/>
          </a:xfrm>
          <a:prstGeom prst="rect">
            <a:avLst/>
          </a:prstGeom>
        </p:spPr>
        <p:txBody>
          <a:bodyPr lIns="0" tIns="0" rIns="0" bIns="0" rtlCol="0" anchor="t">
            <a:spAutoFit/>
          </a:bodyPr>
          <a:lstStyle/>
          <a:p>
            <a:pPr algn="l">
              <a:lnSpc>
                <a:spcPts val="2240"/>
              </a:lnSpc>
            </a:pPr>
            <a:r>
              <a:rPr lang="en-US" sz="1600" u="sng" spc="-20">
                <a:solidFill>
                  <a:srgbClr val="000000"/>
                </a:solidFill>
                <a:latin typeface="Inter"/>
                <a:ea typeface="Inter"/>
                <a:cs typeface="Inter"/>
                <a:sym typeface="Inter"/>
                <a:hlinkClick r:id="rId7" tooltip="https://help.blackboard.com/Learn/Instructor/Ultra/Course_Content/Create_Content"/>
              </a:rPr>
              <a:t>Getting started with creating Course Content</a:t>
            </a:r>
          </a:p>
        </p:txBody>
      </p:sp>
      <p:sp>
        <p:nvSpPr>
          <p:cNvPr id="16" name="TextBox 16"/>
          <p:cNvSpPr txBox="1"/>
          <p:nvPr/>
        </p:nvSpPr>
        <p:spPr>
          <a:xfrm>
            <a:off x="13199044" y="6191689"/>
            <a:ext cx="2411690" cy="549910"/>
          </a:xfrm>
          <a:prstGeom prst="rect">
            <a:avLst/>
          </a:prstGeom>
        </p:spPr>
        <p:txBody>
          <a:bodyPr lIns="0" tIns="0" rIns="0" bIns="0" rtlCol="0" anchor="t">
            <a:spAutoFit/>
          </a:bodyPr>
          <a:lstStyle/>
          <a:p>
            <a:pPr algn="l">
              <a:lnSpc>
                <a:spcPts val="2240"/>
              </a:lnSpc>
            </a:pPr>
            <a:r>
              <a:rPr lang="en-US" sz="1600" u="sng" spc="-20">
                <a:solidFill>
                  <a:srgbClr val="000000"/>
                </a:solidFill>
                <a:latin typeface="Inter"/>
                <a:ea typeface="Inter"/>
                <a:cs typeface="Inter"/>
                <a:sym typeface="Inter"/>
                <a:hlinkClick r:id="rId8" tooltip="https://help.blackboard.com/Learn/Instructor/Ultra/Course_Content/Create_Content/Create_Containers_for_Content"/>
              </a:rPr>
              <a:t>Help with selecting the right Content Container</a:t>
            </a:r>
          </a:p>
        </p:txBody>
      </p:sp>
      <p:sp>
        <p:nvSpPr>
          <p:cNvPr id="17" name="TextBox 17"/>
          <p:cNvSpPr txBox="1"/>
          <p:nvPr/>
        </p:nvSpPr>
        <p:spPr>
          <a:xfrm>
            <a:off x="13220744" y="7195540"/>
            <a:ext cx="2281168" cy="549910"/>
          </a:xfrm>
          <a:prstGeom prst="rect">
            <a:avLst/>
          </a:prstGeom>
        </p:spPr>
        <p:txBody>
          <a:bodyPr lIns="0" tIns="0" rIns="0" bIns="0" rtlCol="0" anchor="t">
            <a:spAutoFit/>
          </a:bodyPr>
          <a:lstStyle/>
          <a:p>
            <a:pPr algn="l">
              <a:lnSpc>
                <a:spcPts val="2240"/>
              </a:lnSpc>
            </a:pPr>
            <a:r>
              <a:rPr lang="en-US" sz="1600" u="sng" spc="-20">
                <a:solidFill>
                  <a:srgbClr val="000000"/>
                </a:solidFill>
                <a:latin typeface="Inter"/>
                <a:ea typeface="Inter"/>
                <a:cs typeface="Inter"/>
                <a:sym typeface="Inter"/>
                <a:hlinkClick r:id="rId9" tooltip="https://help.blackboard.com/Learn/Instructor/Ultra/Course_Content/Create_Content/AI_Design_Assistant"/>
              </a:rPr>
              <a:t>Create Containers with AI Design Assistant</a:t>
            </a:r>
          </a:p>
        </p:txBody>
      </p:sp>
      <p:sp>
        <p:nvSpPr>
          <p:cNvPr id="19" name="Freeform 19">
            <a:extLst>
              <a:ext uri="{C183D7F6-B498-43B3-948B-1728B52AA6E4}">
                <adec:decorative xmlns:adec="http://schemas.microsoft.com/office/drawing/2017/decorative" val="1"/>
              </a:ext>
            </a:extLst>
          </p:cNvPr>
          <p:cNvSpPr/>
          <p:nvPr/>
        </p:nvSpPr>
        <p:spPr>
          <a:xfrm>
            <a:off x="12327605" y="5223470"/>
            <a:ext cx="714375" cy="575072"/>
          </a:xfrm>
          <a:custGeom>
            <a:avLst/>
            <a:gdLst/>
            <a:ahLst/>
            <a:cxnLst/>
            <a:rect l="l" t="t" r="r" b="b"/>
            <a:pathLst>
              <a:path w="714375" h="575072">
                <a:moveTo>
                  <a:pt x="0" y="0"/>
                </a:moveTo>
                <a:lnTo>
                  <a:pt x="714375" y="0"/>
                </a:lnTo>
                <a:lnTo>
                  <a:pt x="714375" y="575071"/>
                </a:lnTo>
                <a:lnTo>
                  <a:pt x="0" y="57507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grpSp>
        <p:nvGrpSpPr>
          <p:cNvPr id="23" name="Group 23">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24" name="Freeform 24">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25" name="Freeform 25">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26" name="TextBox 26"/>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6" action="ppaction://hlinksldjump">
                    <a:extLst>
                      <a:ext uri="{A12FA001-AC4F-418D-AE19-62706E023703}">
                        <ahyp:hlinkClr xmlns:ahyp="http://schemas.microsoft.com/office/drawing/2018/hyperlinkcolor" val="tx"/>
                      </a:ext>
                    </a:extLst>
                  </a:hlinkClick>
                </a:rPr>
                <a:t>Step 1</a:t>
              </a:r>
            </a:p>
          </p:txBody>
        </p:sp>
        <p:sp>
          <p:nvSpPr>
            <p:cNvPr id="27" name="Freeform 27">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a:p>
          </p:txBody>
        </p:sp>
        <p:sp>
          <p:nvSpPr>
            <p:cNvPr id="28" name="Freeform 28">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txBody>
            <a:bodyPr/>
            <a:lstStyle/>
            <a:p>
              <a:endParaRPr lang="en-US"/>
            </a:p>
          </p:txBody>
        </p:sp>
        <p:sp>
          <p:nvSpPr>
            <p:cNvPr id="29" name="TextBox 29"/>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1" action="ppaction://hlinksldjump">
                    <a:extLst>
                      <a:ext uri="{A12FA001-AC4F-418D-AE19-62706E023703}">
                        <ahyp:hlinkClr xmlns:ahyp="http://schemas.microsoft.com/office/drawing/2018/hyperlinkcolor" val="tx"/>
                      </a:ext>
                    </a:extLst>
                  </a:hlinkClick>
                </a:rPr>
                <a:t>Step 2</a:t>
              </a:r>
            </a:p>
          </p:txBody>
        </p:sp>
        <p:sp>
          <p:nvSpPr>
            <p:cNvPr id="30" name="Freeform 30">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31" name="Freeform 31">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32" name="TextBox 32"/>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2" action="ppaction://hlinksldjump"/>
                </a:rPr>
                <a:t>Step 3</a:t>
              </a:r>
            </a:p>
          </p:txBody>
        </p:sp>
        <p:sp>
          <p:nvSpPr>
            <p:cNvPr id="33" name="Freeform 33">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34" name="Freeform 34">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35" name="TextBox 35"/>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3" action="ppaction://hlinksldjump"/>
                </a:rPr>
                <a:t>Step 4</a:t>
              </a:r>
            </a:p>
          </p:txBody>
        </p:sp>
        <p:sp>
          <p:nvSpPr>
            <p:cNvPr id="36" name="Freeform 36">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37" name="Freeform 37">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38" name="TextBox 38"/>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4" action="ppaction://hlinksldjump"/>
                </a:rPr>
                <a:t>Step 5</a:t>
              </a:r>
            </a:p>
          </p:txBody>
        </p:sp>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300200" cy="2460486"/>
          </a:xfrm>
          <a:custGeom>
            <a:avLst/>
            <a:gdLst/>
            <a:ahLst/>
            <a:cxnLst/>
            <a:rect l="l" t="t" r="r" b="b"/>
            <a:pathLst>
              <a:path w="18300200" h="12544580">
                <a:moveTo>
                  <a:pt x="0" y="0"/>
                </a:moveTo>
                <a:lnTo>
                  <a:pt x="18300200" y="0"/>
                </a:lnTo>
                <a:lnTo>
                  <a:pt x="18300200" y="12544580"/>
                </a:lnTo>
                <a:lnTo>
                  <a:pt x="0" y="12544580"/>
                </a:lnTo>
                <a:lnTo>
                  <a:pt x="0" y="0"/>
                </a:lnTo>
                <a:close/>
              </a:path>
            </a:pathLst>
          </a:custGeom>
          <a:blipFill>
            <a:blip r:embed="rId3"/>
            <a:stretch>
              <a:fillRect l="-10972" r="-10972" b="-409842"/>
            </a:stretch>
          </a:blipFill>
        </p:spPr>
        <p:txBody>
          <a:bodyPr/>
          <a:lstStyle/>
          <a:p>
            <a:endParaRPr lang="en-US"/>
          </a:p>
        </p:txBody>
      </p:sp>
      <p:sp>
        <p:nvSpPr>
          <p:cNvPr id="3" name="AutoShape 3">
            <a:extLst>
              <a:ext uri="{C183D7F6-B498-43B3-948B-1728B52AA6E4}">
                <adec:decorative xmlns:adec="http://schemas.microsoft.com/office/drawing/2017/decorative" val="1"/>
              </a:ext>
            </a:extLst>
          </p:cNvPr>
          <p:cNvSpPr/>
          <p:nvPr/>
        </p:nvSpPr>
        <p:spPr>
          <a:xfrm>
            <a:off x="8506050" y="4014587"/>
            <a:ext cx="0" cy="1733611"/>
          </a:xfrm>
          <a:prstGeom prst="line">
            <a:avLst/>
          </a:prstGeom>
          <a:ln>
            <a:headEnd type="none" w="sm" len="sm"/>
            <a:tailEnd type="none" w="sm" len="sm"/>
          </a:ln>
        </p:spPr>
        <p:style>
          <a:lnRef idx="1">
            <a:schemeClr val="dk1"/>
          </a:lnRef>
          <a:fillRef idx="0">
            <a:schemeClr val="dk1"/>
          </a:fillRef>
          <a:effectRef idx="0">
            <a:schemeClr val="dk1"/>
          </a:effectRef>
          <a:fontRef idx="minor">
            <a:schemeClr val="tx1"/>
          </a:fontRef>
        </p:style>
        <p:txBody>
          <a:bodyPr/>
          <a:lstStyle/>
          <a:p>
            <a:endParaRPr lang="en-US"/>
          </a:p>
        </p:txBody>
      </p:sp>
      <p:sp>
        <p:nvSpPr>
          <p:cNvPr id="4" name="AutoShape 4">
            <a:extLst>
              <a:ext uri="{C183D7F6-B498-43B3-948B-1728B52AA6E4}">
                <adec:decorative xmlns:adec="http://schemas.microsoft.com/office/drawing/2017/decorative" val="1"/>
              </a:ext>
            </a:extLst>
          </p:cNvPr>
          <p:cNvSpPr/>
          <p:nvPr/>
        </p:nvSpPr>
        <p:spPr>
          <a:xfrm>
            <a:off x="1361218" y="3856740"/>
            <a:ext cx="857" cy="3062116"/>
          </a:xfrm>
          <a:prstGeom prst="line">
            <a:avLst/>
          </a:prstGeom>
          <a:ln>
            <a:headEnd type="none" w="sm" len="sm"/>
            <a:tailEnd type="none" w="sm" len="sm"/>
          </a:ln>
        </p:spPr>
        <p:style>
          <a:lnRef idx="1">
            <a:schemeClr val="dk1"/>
          </a:lnRef>
          <a:fillRef idx="0">
            <a:schemeClr val="dk1"/>
          </a:fillRef>
          <a:effectRef idx="0">
            <a:schemeClr val="dk1"/>
          </a:effectRef>
          <a:fontRef idx="minor">
            <a:schemeClr val="tx1"/>
          </a:fontRef>
        </p:style>
        <p:txBody>
          <a:bodyPr/>
          <a:lstStyle/>
          <a:p>
            <a:endParaRPr lang="en-US"/>
          </a:p>
        </p:txBody>
      </p:sp>
      <p:sp>
        <p:nvSpPr>
          <p:cNvPr id="6" name="Freeform 6">
            <a:extLst>
              <a:ext uri="{C183D7F6-B498-43B3-948B-1728B52AA6E4}">
                <adec:decorative xmlns:adec="http://schemas.microsoft.com/office/drawing/2017/decorative" val="1"/>
              </a:ext>
            </a:extLst>
          </p:cNvPr>
          <p:cNvSpPr/>
          <p:nvPr/>
        </p:nvSpPr>
        <p:spPr>
          <a:xfrm>
            <a:off x="1028700" y="3181150"/>
            <a:ext cx="666750" cy="666750"/>
          </a:xfrm>
          <a:custGeom>
            <a:avLst/>
            <a:gdLst/>
            <a:ahLst/>
            <a:cxnLst/>
            <a:rect l="l" t="t" r="r" b="b"/>
            <a:pathLst>
              <a:path w="666750" h="666750">
                <a:moveTo>
                  <a:pt x="0" y="0"/>
                </a:moveTo>
                <a:lnTo>
                  <a:pt x="666750" y="0"/>
                </a:lnTo>
                <a:lnTo>
                  <a:pt x="666750" y="666750"/>
                </a:lnTo>
                <a:lnTo>
                  <a:pt x="0" y="66675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8" name="Freeform 8">
            <a:extLst>
              <a:ext uri="{C183D7F6-B498-43B3-948B-1728B52AA6E4}">
                <adec:decorative xmlns:adec="http://schemas.microsoft.com/office/drawing/2017/decorative" val="1"/>
              </a:ext>
            </a:extLst>
          </p:cNvPr>
          <p:cNvSpPr/>
          <p:nvPr/>
        </p:nvSpPr>
        <p:spPr>
          <a:xfrm>
            <a:off x="8172675" y="3347837"/>
            <a:ext cx="666750" cy="666750"/>
          </a:xfrm>
          <a:custGeom>
            <a:avLst/>
            <a:gdLst/>
            <a:ahLst/>
            <a:cxnLst/>
            <a:rect l="l" t="t" r="r" b="b"/>
            <a:pathLst>
              <a:path w="666750" h="666750">
                <a:moveTo>
                  <a:pt x="0" y="0"/>
                </a:moveTo>
                <a:lnTo>
                  <a:pt x="666750" y="0"/>
                </a:lnTo>
                <a:lnTo>
                  <a:pt x="666750" y="666750"/>
                </a:lnTo>
                <a:lnTo>
                  <a:pt x="0" y="66675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9" name="Freeform 9">
            <a:extLst>
              <a:ext uri="{C183D7F6-B498-43B3-948B-1728B52AA6E4}">
                <adec:decorative xmlns:adec="http://schemas.microsoft.com/office/drawing/2017/decorative" val="1"/>
              </a:ext>
            </a:extLst>
          </p:cNvPr>
          <p:cNvSpPr/>
          <p:nvPr/>
        </p:nvSpPr>
        <p:spPr>
          <a:xfrm>
            <a:off x="8172675" y="5748198"/>
            <a:ext cx="666750" cy="666750"/>
          </a:xfrm>
          <a:custGeom>
            <a:avLst/>
            <a:gdLst/>
            <a:ahLst/>
            <a:cxnLst/>
            <a:rect l="l" t="t" r="r" b="b"/>
            <a:pathLst>
              <a:path w="666750" h="666750">
                <a:moveTo>
                  <a:pt x="0" y="0"/>
                </a:moveTo>
                <a:lnTo>
                  <a:pt x="666750" y="0"/>
                </a:lnTo>
                <a:lnTo>
                  <a:pt x="666750" y="666750"/>
                </a:lnTo>
                <a:lnTo>
                  <a:pt x="0" y="66675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grpSp>
        <p:nvGrpSpPr>
          <p:cNvPr id="10" name="Group 10">
            <a:extLst>
              <a:ext uri="{C183D7F6-B498-43B3-948B-1728B52AA6E4}">
                <adec:decorative xmlns:adec="http://schemas.microsoft.com/office/drawing/2017/decorative" val="1"/>
              </a:ext>
            </a:extLst>
          </p:cNvPr>
          <p:cNvGrpSpPr/>
          <p:nvPr/>
        </p:nvGrpSpPr>
        <p:grpSpPr>
          <a:xfrm>
            <a:off x="13079472" y="3158710"/>
            <a:ext cx="3370340" cy="6131588"/>
            <a:chOff x="0" y="0"/>
            <a:chExt cx="624596" cy="1136315"/>
          </a:xfrm>
        </p:grpSpPr>
        <p:sp>
          <p:nvSpPr>
            <p:cNvPr id="11" name="Freeform 11">
              <a:extLst>
                <a:ext uri="{C183D7F6-B498-43B3-948B-1728B52AA6E4}">
                  <adec:decorative xmlns:adec="http://schemas.microsoft.com/office/drawing/2017/decorative" val="1"/>
                </a:ext>
              </a:extLst>
            </p:cNvPr>
            <p:cNvSpPr/>
            <p:nvPr/>
          </p:nvSpPr>
          <p:spPr>
            <a:xfrm>
              <a:off x="0" y="0"/>
              <a:ext cx="624596" cy="1136315"/>
            </a:xfrm>
            <a:custGeom>
              <a:avLst/>
              <a:gdLst/>
              <a:ahLst/>
              <a:cxnLst/>
              <a:rect l="l" t="t" r="r" b="b"/>
              <a:pathLst>
                <a:path w="624596" h="1136315">
                  <a:moveTo>
                    <a:pt x="0" y="0"/>
                  </a:moveTo>
                  <a:lnTo>
                    <a:pt x="624596" y="0"/>
                  </a:lnTo>
                  <a:lnTo>
                    <a:pt x="624596" y="1136315"/>
                  </a:lnTo>
                  <a:lnTo>
                    <a:pt x="0" y="1136315"/>
                  </a:lnTo>
                  <a:close/>
                </a:path>
              </a:pathLst>
            </a:custGeom>
            <a:solidFill>
              <a:srgbClr val="0DAC41"/>
            </a:solidFill>
          </p:spPr>
          <p:txBody>
            <a:bodyPr/>
            <a:lstStyle/>
            <a:p>
              <a:endParaRPr lang="en-US"/>
            </a:p>
          </p:txBody>
        </p:sp>
        <p:sp>
          <p:nvSpPr>
            <p:cNvPr id="12" name="TextBox 12"/>
            <p:cNvSpPr txBox="1"/>
            <p:nvPr/>
          </p:nvSpPr>
          <p:spPr>
            <a:xfrm>
              <a:off x="0" y="-28575"/>
              <a:ext cx="624596" cy="1164890"/>
            </a:xfrm>
            <a:prstGeom prst="rect">
              <a:avLst/>
            </a:prstGeom>
          </p:spPr>
          <p:txBody>
            <a:bodyPr lIns="72196" tIns="72196" rIns="72196" bIns="72196" rtlCol="0" anchor="ctr"/>
            <a:lstStyle/>
            <a:p>
              <a:pPr algn="ctr">
                <a:lnSpc>
                  <a:spcPts val="1960"/>
                </a:lnSpc>
              </a:pPr>
              <a:endParaRPr/>
            </a:p>
          </p:txBody>
        </p:sp>
      </p:grpSp>
      <p:sp>
        <p:nvSpPr>
          <p:cNvPr id="15" name="Freeform 15">
            <a:extLst>
              <a:ext uri="{C183D7F6-B498-43B3-948B-1728B52AA6E4}">
                <adec:decorative xmlns:adec="http://schemas.microsoft.com/office/drawing/2017/decorative" val="1"/>
              </a:ext>
            </a:extLst>
          </p:cNvPr>
          <p:cNvSpPr/>
          <p:nvPr/>
        </p:nvSpPr>
        <p:spPr>
          <a:xfrm>
            <a:off x="15810915" y="8903920"/>
            <a:ext cx="427673" cy="299371"/>
          </a:xfrm>
          <a:custGeom>
            <a:avLst/>
            <a:gdLst/>
            <a:ahLst/>
            <a:cxnLst/>
            <a:rect l="l" t="t" r="r" b="b"/>
            <a:pathLst>
              <a:path w="427673" h="299371">
                <a:moveTo>
                  <a:pt x="0" y="0"/>
                </a:moveTo>
                <a:lnTo>
                  <a:pt x="427672" y="0"/>
                </a:lnTo>
                <a:lnTo>
                  <a:pt x="427672" y="299371"/>
                </a:lnTo>
                <a:lnTo>
                  <a:pt x="0" y="299371"/>
                </a:lnTo>
                <a:lnTo>
                  <a:pt x="0" y="0"/>
                </a:lnTo>
                <a:close/>
              </a:path>
            </a:pathLst>
          </a:custGeom>
          <a:blipFill>
            <a:blip r:embed="rId10"/>
            <a:stretch>
              <a:fillRect l="-766767" t="-3149977" r="-46620" b="-33868"/>
            </a:stretch>
          </a:blipFill>
        </p:spPr>
        <p:txBody>
          <a:bodyPr/>
          <a:lstStyle/>
          <a:p>
            <a:endParaRPr lang="en-US"/>
          </a:p>
        </p:txBody>
      </p:sp>
      <p:sp>
        <p:nvSpPr>
          <p:cNvPr id="16" name="AutoShape 16">
            <a:extLst>
              <a:ext uri="{C183D7F6-B498-43B3-948B-1728B52AA6E4}">
                <adec:decorative xmlns:adec="http://schemas.microsoft.com/office/drawing/2017/decorative" val="1"/>
              </a:ext>
            </a:extLst>
          </p:cNvPr>
          <p:cNvSpPr/>
          <p:nvPr/>
        </p:nvSpPr>
        <p:spPr>
          <a:xfrm>
            <a:off x="849977" y="847407"/>
            <a:ext cx="0" cy="988639"/>
          </a:xfrm>
          <a:prstGeom prst="line">
            <a:avLst/>
          </a:prstGeom>
          <a:ln w="38100" cap="flat">
            <a:solidFill>
              <a:srgbClr val="0DAC41"/>
            </a:solidFill>
            <a:prstDash val="solid"/>
            <a:headEnd type="oval" w="lg" len="lg"/>
            <a:tailEnd type="oval" w="lg" len="lg"/>
          </a:ln>
        </p:spPr>
        <p:txBody>
          <a:bodyPr/>
          <a:lstStyle/>
          <a:p>
            <a:endParaRPr lang="en-US"/>
          </a:p>
        </p:txBody>
      </p:sp>
      <p:sp>
        <p:nvSpPr>
          <p:cNvPr id="23" name="TextBox 23"/>
          <p:cNvSpPr txBox="1">
            <a:spLocks noGrp="1"/>
          </p:cNvSpPr>
          <p:nvPr>
            <p:ph type="title" idx="4294967295"/>
          </p:nvPr>
        </p:nvSpPr>
        <p:spPr>
          <a:xfrm>
            <a:off x="1058181" y="627526"/>
            <a:ext cx="15562487" cy="70472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775"/>
              </a:lnSpc>
              <a:spcBef>
                <a:spcPts val="0"/>
              </a:spcBef>
              <a:spcAft>
                <a:spcPts val="0"/>
              </a:spcAft>
              <a:buClrTx/>
              <a:buSzTx/>
              <a:buFontTx/>
              <a:buNone/>
              <a:tabLst/>
              <a:defRPr/>
            </a:pPr>
            <a:r>
              <a:rPr kumimoji="0" lang="en-US" sz="3999" b="0" i="0" u="none" strike="noStrike" kern="1200" cap="none" spc="-63" normalizeH="0" baseline="0" noProof="0" dirty="0">
                <a:ln>
                  <a:noFill/>
                </a:ln>
                <a:solidFill>
                  <a:srgbClr val="FFFFFF"/>
                </a:solidFill>
                <a:effectLst/>
                <a:uLnTx/>
                <a:uFillTx/>
                <a:latin typeface="Inter"/>
                <a:ea typeface="Inter"/>
                <a:cs typeface="Inter"/>
                <a:sym typeface="Inter"/>
              </a:rPr>
              <a:t>Build Your Course Structure: Add Learning Modules or Folders</a:t>
            </a:r>
          </a:p>
        </p:txBody>
      </p:sp>
      <p:sp>
        <p:nvSpPr>
          <p:cNvPr id="24" name="TextBox 24"/>
          <p:cNvSpPr txBox="1"/>
          <p:nvPr/>
        </p:nvSpPr>
        <p:spPr>
          <a:xfrm>
            <a:off x="1058181" y="1303627"/>
            <a:ext cx="14593669" cy="692150"/>
          </a:xfrm>
          <a:prstGeom prst="rect">
            <a:avLst/>
          </a:prstGeom>
        </p:spPr>
        <p:txBody>
          <a:bodyPr lIns="0" tIns="0" rIns="0" bIns="0" rtlCol="0" anchor="t">
            <a:spAutoFit/>
          </a:bodyPr>
          <a:lstStyle/>
          <a:p>
            <a:pPr algn="l">
              <a:lnSpc>
                <a:spcPts val="2799"/>
              </a:lnSpc>
              <a:spcBef>
                <a:spcPct val="0"/>
              </a:spcBef>
            </a:pPr>
            <a:r>
              <a:rPr lang="en-US" sz="1999" spc="-25">
                <a:solidFill>
                  <a:srgbClr val="FFFFFF"/>
                </a:solidFill>
                <a:latin typeface="Inter"/>
                <a:ea typeface="Inter"/>
                <a:cs typeface="Inter"/>
                <a:sym typeface="Inter"/>
              </a:rPr>
              <a:t>Before creating containers, review your course materials and outline. These instruction will assist you in creating those new containers. We’ll then start to move content around in the next step. </a:t>
            </a:r>
          </a:p>
        </p:txBody>
      </p:sp>
      <p:sp>
        <p:nvSpPr>
          <p:cNvPr id="21" name="TextBox 21"/>
          <p:cNvSpPr txBox="1"/>
          <p:nvPr/>
        </p:nvSpPr>
        <p:spPr>
          <a:xfrm>
            <a:off x="1823668" y="3181150"/>
            <a:ext cx="4694270" cy="1000125"/>
          </a:xfrm>
          <a:prstGeom prst="rect">
            <a:avLst/>
          </a:prstGeom>
        </p:spPr>
        <p:txBody>
          <a:bodyPr lIns="0" tIns="0" rIns="0" bIns="0" rtlCol="0" anchor="t">
            <a:spAutoFit/>
          </a:bodyPr>
          <a:lstStyle/>
          <a:p>
            <a:pPr algn="just">
              <a:lnSpc>
                <a:spcPts val="2639"/>
              </a:lnSpc>
            </a:pPr>
            <a:r>
              <a:rPr lang="en-US" sz="2199" spc="-28">
                <a:solidFill>
                  <a:srgbClr val="0054BC"/>
                </a:solidFill>
                <a:latin typeface="Inter"/>
                <a:ea typeface="Inter"/>
                <a:cs typeface="Inter"/>
                <a:sym typeface="Inter"/>
              </a:rPr>
              <a:t>On the Course Content page, select the Plus icon (+) where you would like to add an Item.</a:t>
            </a:r>
          </a:p>
        </p:txBody>
      </p:sp>
      <p:sp>
        <p:nvSpPr>
          <p:cNvPr id="17" name="Freeform 17" descr="Shows plus icon between two items in an Ultra course"/>
          <p:cNvSpPr/>
          <p:nvPr/>
        </p:nvSpPr>
        <p:spPr>
          <a:xfrm>
            <a:off x="2535034" y="4331019"/>
            <a:ext cx="2867422" cy="2083929"/>
          </a:xfrm>
          <a:custGeom>
            <a:avLst/>
            <a:gdLst/>
            <a:ahLst/>
            <a:cxnLst/>
            <a:rect l="l" t="t" r="r" b="b"/>
            <a:pathLst>
              <a:path w="2867422" h="2083929">
                <a:moveTo>
                  <a:pt x="0" y="0"/>
                </a:moveTo>
                <a:lnTo>
                  <a:pt x="2867422" y="0"/>
                </a:lnTo>
                <a:lnTo>
                  <a:pt x="2867422" y="2083929"/>
                </a:lnTo>
                <a:lnTo>
                  <a:pt x="0" y="2083929"/>
                </a:lnTo>
                <a:lnTo>
                  <a:pt x="0" y="0"/>
                </a:lnTo>
                <a:close/>
              </a:path>
            </a:pathLst>
          </a:custGeom>
          <a:blipFill>
            <a:blip r:embed="rId11"/>
            <a:stretch>
              <a:fillRect/>
            </a:stretch>
          </a:blipFill>
          <a:ln w="57150" cap="sq">
            <a:solidFill>
              <a:srgbClr val="0DAC41"/>
            </a:solidFill>
            <a:prstDash val="solid"/>
            <a:miter/>
          </a:ln>
        </p:spPr>
        <p:txBody>
          <a:bodyPr/>
          <a:lstStyle/>
          <a:p>
            <a:endParaRPr lang="en-US"/>
          </a:p>
        </p:txBody>
      </p:sp>
      <p:sp>
        <p:nvSpPr>
          <p:cNvPr id="20" name="TextBox 20"/>
          <p:cNvSpPr txBox="1"/>
          <p:nvPr/>
        </p:nvSpPr>
        <p:spPr>
          <a:xfrm>
            <a:off x="1778029" y="6972800"/>
            <a:ext cx="2190716" cy="1000125"/>
          </a:xfrm>
          <a:prstGeom prst="rect">
            <a:avLst/>
          </a:prstGeom>
        </p:spPr>
        <p:txBody>
          <a:bodyPr lIns="0" tIns="0" rIns="0" bIns="0" rtlCol="0" anchor="t">
            <a:spAutoFit/>
          </a:bodyPr>
          <a:lstStyle/>
          <a:p>
            <a:pPr algn="l">
              <a:lnSpc>
                <a:spcPts val="2639"/>
              </a:lnSpc>
            </a:pPr>
            <a:r>
              <a:rPr lang="en-US" sz="2199" spc="-28">
                <a:solidFill>
                  <a:srgbClr val="0054BC"/>
                </a:solidFill>
                <a:latin typeface="Inter"/>
                <a:ea typeface="Inter"/>
                <a:cs typeface="Inter"/>
                <a:sym typeface="Inter"/>
              </a:rPr>
              <a:t>Choose Create in the dropdown menu.</a:t>
            </a:r>
          </a:p>
        </p:txBody>
      </p:sp>
      <p:sp>
        <p:nvSpPr>
          <p:cNvPr id="18" name="Freeform 18" descr="Shows the menu that pops up when you click the plus icon"/>
          <p:cNvSpPr/>
          <p:nvPr/>
        </p:nvSpPr>
        <p:spPr>
          <a:xfrm>
            <a:off x="4054470" y="6029125"/>
            <a:ext cx="2984854" cy="3203086"/>
          </a:xfrm>
          <a:custGeom>
            <a:avLst/>
            <a:gdLst/>
            <a:ahLst/>
            <a:cxnLst/>
            <a:rect l="l" t="t" r="r" b="b"/>
            <a:pathLst>
              <a:path w="2984854" h="3203086">
                <a:moveTo>
                  <a:pt x="0" y="0"/>
                </a:moveTo>
                <a:lnTo>
                  <a:pt x="2984854" y="0"/>
                </a:lnTo>
                <a:lnTo>
                  <a:pt x="2984854" y="3203086"/>
                </a:lnTo>
                <a:lnTo>
                  <a:pt x="0" y="3203086"/>
                </a:lnTo>
                <a:lnTo>
                  <a:pt x="0" y="0"/>
                </a:lnTo>
                <a:close/>
              </a:path>
            </a:pathLst>
          </a:custGeom>
          <a:blipFill>
            <a:blip r:embed="rId12"/>
            <a:stretch>
              <a:fillRect/>
            </a:stretch>
          </a:blipFill>
          <a:ln w="57150" cap="sq">
            <a:solidFill>
              <a:srgbClr val="0DAC41"/>
            </a:solidFill>
            <a:prstDash val="solid"/>
            <a:miter/>
          </a:ln>
        </p:spPr>
        <p:txBody>
          <a:bodyPr/>
          <a:lstStyle/>
          <a:p>
            <a:endParaRPr lang="en-US"/>
          </a:p>
        </p:txBody>
      </p:sp>
      <p:sp>
        <p:nvSpPr>
          <p:cNvPr id="19" name="TextBox 19"/>
          <p:cNvSpPr txBox="1"/>
          <p:nvPr/>
        </p:nvSpPr>
        <p:spPr>
          <a:xfrm>
            <a:off x="8925150" y="3433623"/>
            <a:ext cx="4068597" cy="1333500"/>
          </a:xfrm>
          <a:prstGeom prst="rect">
            <a:avLst/>
          </a:prstGeom>
        </p:spPr>
        <p:txBody>
          <a:bodyPr lIns="0" tIns="0" rIns="0" bIns="0" rtlCol="0" anchor="t">
            <a:spAutoFit/>
          </a:bodyPr>
          <a:lstStyle/>
          <a:p>
            <a:pPr algn="l">
              <a:lnSpc>
                <a:spcPts val="2639"/>
              </a:lnSpc>
            </a:pPr>
            <a:r>
              <a:rPr lang="en-US" sz="2199" spc="-28">
                <a:solidFill>
                  <a:srgbClr val="0054BC"/>
                </a:solidFill>
                <a:latin typeface="Inter"/>
                <a:ea typeface="Inter"/>
                <a:cs typeface="Inter"/>
                <a:sym typeface="Inter"/>
              </a:rPr>
              <a:t>Select the container you would like to add (Learning Module or Folder) from the Create Item list.</a:t>
            </a:r>
          </a:p>
        </p:txBody>
      </p:sp>
      <p:sp>
        <p:nvSpPr>
          <p:cNvPr id="13" name="Freeform 13" descr="Shows the create Item interface"/>
          <p:cNvSpPr/>
          <p:nvPr/>
        </p:nvSpPr>
        <p:spPr>
          <a:xfrm>
            <a:off x="13128990" y="3203432"/>
            <a:ext cx="3279916" cy="6055229"/>
          </a:xfrm>
          <a:custGeom>
            <a:avLst/>
            <a:gdLst/>
            <a:ahLst/>
            <a:cxnLst/>
            <a:rect l="l" t="t" r="r" b="b"/>
            <a:pathLst>
              <a:path w="3279916" h="6055229">
                <a:moveTo>
                  <a:pt x="0" y="0"/>
                </a:moveTo>
                <a:lnTo>
                  <a:pt x="3279915" y="0"/>
                </a:lnTo>
                <a:lnTo>
                  <a:pt x="3279915" y="6055229"/>
                </a:lnTo>
                <a:lnTo>
                  <a:pt x="0" y="6055229"/>
                </a:lnTo>
                <a:lnTo>
                  <a:pt x="0" y="0"/>
                </a:lnTo>
                <a:close/>
              </a:path>
            </a:pathLst>
          </a:custGeom>
          <a:blipFill>
            <a:blip r:embed="rId10"/>
            <a:stretch>
              <a:fillRect l="-15245" t="-4215" r="-1855" b="-55415"/>
            </a:stretch>
          </a:blipFill>
          <a:ln w="28575" cap="sq">
            <a:solidFill>
              <a:srgbClr val="BBBBBB"/>
            </a:solidFill>
            <a:prstDash val="solid"/>
            <a:miter/>
          </a:ln>
        </p:spPr>
        <p:txBody>
          <a:bodyPr/>
          <a:lstStyle/>
          <a:p>
            <a:endParaRPr lang="en-US"/>
          </a:p>
        </p:txBody>
      </p:sp>
      <p:sp>
        <p:nvSpPr>
          <p:cNvPr id="22" name="TextBox 22"/>
          <p:cNvSpPr txBox="1"/>
          <p:nvPr/>
        </p:nvSpPr>
        <p:spPr>
          <a:xfrm>
            <a:off x="8925150" y="5748198"/>
            <a:ext cx="3855601" cy="1666875"/>
          </a:xfrm>
          <a:prstGeom prst="rect">
            <a:avLst/>
          </a:prstGeom>
        </p:spPr>
        <p:txBody>
          <a:bodyPr lIns="0" tIns="0" rIns="0" bIns="0" rtlCol="0" anchor="t">
            <a:spAutoFit/>
          </a:bodyPr>
          <a:lstStyle/>
          <a:p>
            <a:pPr algn="l">
              <a:lnSpc>
                <a:spcPts val="2639"/>
              </a:lnSpc>
            </a:pPr>
            <a:r>
              <a:rPr lang="en-US" sz="2199" spc="-28">
                <a:solidFill>
                  <a:srgbClr val="0054BC"/>
                </a:solidFill>
                <a:latin typeface="Inter"/>
                <a:ea typeface="Inter"/>
                <a:cs typeface="Inter"/>
                <a:sym typeface="Inter"/>
              </a:rPr>
              <a:t>Repeat this process until you have the correct number of Learning Modules and/or Folders to organize your content.</a:t>
            </a:r>
          </a:p>
        </p:txBody>
      </p:sp>
      <p:sp>
        <p:nvSpPr>
          <p:cNvPr id="14" name="Freeform 14">
            <a:extLst>
              <a:ext uri="{C183D7F6-B498-43B3-948B-1728B52AA6E4}">
                <adec:decorative xmlns:adec="http://schemas.microsoft.com/office/drawing/2017/decorative" val="1"/>
              </a:ext>
            </a:extLst>
          </p:cNvPr>
          <p:cNvSpPr/>
          <p:nvPr/>
        </p:nvSpPr>
        <p:spPr>
          <a:xfrm>
            <a:off x="12904576" y="3127236"/>
            <a:ext cx="308368" cy="322385"/>
          </a:xfrm>
          <a:custGeom>
            <a:avLst/>
            <a:gdLst/>
            <a:ahLst/>
            <a:cxnLst/>
            <a:rect l="l" t="t" r="r" b="b"/>
            <a:pathLst>
              <a:path w="308368" h="322385">
                <a:moveTo>
                  <a:pt x="0" y="0"/>
                </a:moveTo>
                <a:lnTo>
                  <a:pt x="308368" y="0"/>
                </a:lnTo>
                <a:lnTo>
                  <a:pt x="308368" y="322385"/>
                </a:lnTo>
                <a:lnTo>
                  <a:pt x="0" y="322385"/>
                </a:lnTo>
                <a:lnTo>
                  <a:pt x="0" y="0"/>
                </a:lnTo>
                <a:close/>
              </a:path>
            </a:pathLst>
          </a:custGeom>
          <a:blipFill>
            <a:blip r:embed="rId10"/>
            <a:stretch>
              <a:fillRect l="-37808" t="-84762" r="-1107720" b="-2813532"/>
            </a:stretch>
          </a:blipFill>
        </p:spPr>
        <p:txBody>
          <a:bodyPr/>
          <a:lstStyle/>
          <a:p>
            <a:endParaRPr lang="en-US"/>
          </a:p>
        </p:txBody>
      </p:sp>
      <p:grpSp>
        <p:nvGrpSpPr>
          <p:cNvPr id="25" name="Group 25">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26" name="Freeform 26">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27" name="Freeform 27">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28" name="TextBox 28"/>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7" action="ppaction://hlinksldjump">
                    <a:extLst>
                      <a:ext uri="{A12FA001-AC4F-418D-AE19-62706E023703}">
                        <ahyp:hlinkClr xmlns:ahyp="http://schemas.microsoft.com/office/drawing/2018/hyperlinkcolor" val="tx"/>
                      </a:ext>
                    </a:extLst>
                  </a:hlinkClick>
                </a:rPr>
                <a:t>Step 1</a:t>
              </a:r>
            </a:p>
          </p:txBody>
        </p:sp>
        <p:sp>
          <p:nvSpPr>
            <p:cNvPr id="29" name="Freeform 29">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US"/>
            </a:p>
          </p:txBody>
        </p:sp>
        <p:sp>
          <p:nvSpPr>
            <p:cNvPr id="30" name="Freeform 30">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US"/>
            </a:p>
          </p:txBody>
        </p:sp>
        <p:sp>
          <p:nvSpPr>
            <p:cNvPr id="31" name="TextBox 31"/>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2" action="ppaction://hlinksldjump">
                    <a:extLst>
                      <a:ext uri="{A12FA001-AC4F-418D-AE19-62706E023703}">
                        <ahyp:hlinkClr xmlns:ahyp="http://schemas.microsoft.com/office/drawing/2018/hyperlinkcolor" val="tx"/>
                      </a:ext>
                    </a:extLst>
                  </a:hlinkClick>
                </a:rPr>
                <a:t>Step 2</a:t>
              </a:r>
            </a:p>
          </p:txBody>
        </p:sp>
        <p:sp>
          <p:nvSpPr>
            <p:cNvPr id="32" name="Freeform 32">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33" name="Freeform 33">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34" name="TextBox 34"/>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3" action="ppaction://hlinksldjump"/>
                </a:rPr>
                <a:t>Step 3</a:t>
              </a:r>
            </a:p>
          </p:txBody>
        </p:sp>
        <p:sp>
          <p:nvSpPr>
            <p:cNvPr id="35" name="Freeform 35">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36" name="Freeform 36">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37" name="TextBox 37"/>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4" action="ppaction://hlinksldjump"/>
                </a:rPr>
                <a:t>Step 4</a:t>
              </a:r>
            </a:p>
          </p:txBody>
        </p:sp>
        <p:sp>
          <p:nvSpPr>
            <p:cNvPr id="38" name="Freeform 38">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39" name="Freeform 39">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40" name="TextBox 40"/>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5" action="ppaction://hlinksldjump"/>
                </a:rPr>
                <a:t>Step 5</a:t>
              </a:r>
            </a:p>
          </p:txBody>
        </p:sp>
      </p:grpSp>
      <p:cxnSp>
        <p:nvCxnSpPr>
          <p:cNvPr id="42" name="Connector: Elbow 41">
            <a:extLst>
              <a:ext uri="{FF2B5EF4-FFF2-40B4-BE49-F238E27FC236}">
                <a16:creationId xmlns:a16="http://schemas.microsoft.com/office/drawing/2014/main" id="{CA8EC600-4002-55D0-8692-908793547CC0}"/>
              </a:ext>
              <a:ext uri="{C183D7F6-B498-43B3-948B-1728B52AA6E4}">
                <adec:decorative xmlns:adec="http://schemas.microsoft.com/office/drawing/2017/decorative" val="1"/>
              </a:ext>
            </a:extLst>
          </p:cNvPr>
          <p:cNvCxnSpPr>
            <a:cxnSpLocks/>
          </p:cNvCxnSpPr>
          <p:nvPr/>
        </p:nvCxnSpPr>
        <p:spPr>
          <a:xfrm flipV="1">
            <a:off x="1361218" y="3619500"/>
            <a:ext cx="6811457" cy="6039974"/>
          </a:xfrm>
          <a:prstGeom prst="bentConnector3">
            <a:avLst>
              <a:gd name="adj1" fmla="val 92864"/>
            </a:avLst>
          </a:prstGeom>
        </p:spPr>
        <p:style>
          <a:lnRef idx="1">
            <a:schemeClr val="dk1"/>
          </a:lnRef>
          <a:fillRef idx="0">
            <a:schemeClr val="dk1"/>
          </a:fillRef>
          <a:effectRef idx="0">
            <a:schemeClr val="dk1"/>
          </a:effectRef>
          <a:fontRef idx="minor">
            <a:schemeClr val="tx1"/>
          </a:fontRef>
        </p:style>
      </p:cxnSp>
      <p:sp>
        <p:nvSpPr>
          <p:cNvPr id="47" name="AutoShape 4">
            <a:extLst>
              <a:ext uri="{FF2B5EF4-FFF2-40B4-BE49-F238E27FC236}">
                <a16:creationId xmlns:a16="http://schemas.microsoft.com/office/drawing/2014/main" id="{BF739C29-F1D1-7EC9-42ED-899F4DEDA884}"/>
              </a:ext>
              <a:ext uri="{C183D7F6-B498-43B3-948B-1728B52AA6E4}">
                <adec:decorative xmlns:adec="http://schemas.microsoft.com/office/drawing/2017/decorative" val="1"/>
              </a:ext>
            </a:extLst>
          </p:cNvPr>
          <p:cNvSpPr/>
          <p:nvPr/>
        </p:nvSpPr>
        <p:spPr>
          <a:xfrm flipH="1">
            <a:off x="1361218" y="7372862"/>
            <a:ext cx="15185" cy="2286612"/>
          </a:xfrm>
          <a:prstGeom prst="line">
            <a:avLst/>
          </a:prstGeom>
          <a:ln>
            <a:headEnd type="none" w="sm" len="sm"/>
            <a:tailEnd type="none" w="sm" len="sm"/>
          </a:ln>
        </p:spPr>
        <p:style>
          <a:lnRef idx="1">
            <a:schemeClr val="dk1"/>
          </a:lnRef>
          <a:fillRef idx="0">
            <a:schemeClr val="dk1"/>
          </a:fillRef>
          <a:effectRef idx="0">
            <a:schemeClr val="dk1"/>
          </a:effectRef>
          <a:fontRef idx="minor">
            <a:schemeClr val="tx1"/>
          </a:fontRef>
        </p:style>
        <p:txBody>
          <a:bodyPr/>
          <a:lstStyle/>
          <a:p>
            <a:endParaRPr lang="en-US"/>
          </a:p>
        </p:txBody>
      </p:sp>
      <p:sp>
        <p:nvSpPr>
          <p:cNvPr id="7" name="Freeform 7">
            <a:extLst>
              <a:ext uri="{C183D7F6-B498-43B3-948B-1728B52AA6E4}">
                <adec:decorative xmlns:adec="http://schemas.microsoft.com/office/drawing/2017/decorative" val="1"/>
              </a:ext>
            </a:extLst>
          </p:cNvPr>
          <p:cNvSpPr/>
          <p:nvPr/>
        </p:nvSpPr>
        <p:spPr>
          <a:xfrm>
            <a:off x="1028700" y="6918856"/>
            <a:ext cx="666750" cy="666750"/>
          </a:xfrm>
          <a:custGeom>
            <a:avLst/>
            <a:gdLst/>
            <a:ahLst/>
            <a:cxnLst/>
            <a:rect l="l" t="t" r="r" b="b"/>
            <a:pathLst>
              <a:path w="666750" h="666750">
                <a:moveTo>
                  <a:pt x="0" y="0"/>
                </a:moveTo>
                <a:lnTo>
                  <a:pt x="666750" y="0"/>
                </a:lnTo>
                <a:lnTo>
                  <a:pt x="666750" y="666750"/>
                </a:lnTo>
                <a:lnTo>
                  <a:pt x="0" y="666750"/>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txBody>
          <a:bodyPr/>
          <a:lstStyle/>
          <a:p>
            <a:endParaRPr 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3" name="Group 3">
            <a:extLst>
              <a:ext uri="{C183D7F6-B498-43B3-948B-1728B52AA6E4}">
                <adec:decorative xmlns:adec="http://schemas.microsoft.com/office/drawing/2017/decorative" val="1"/>
              </a:ext>
            </a:extLst>
          </p:cNvPr>
          <p:cNvGrpSpPr/>
          <p:nvPr/>
        </p:nvGrpSpPr>
        <p:grpSpPr>
          <a:xfrm>
            <a:off x="1028700" y="3362025"/>
            <a:ext cx="8915749" cy="6466303"/>
            <a:chOff x="0" y="0"/>
            <a:chExt cx="2348181" cy="1703059"/>
          </a:xfrm>
        </p:grpSpPr>
        <p:sp>
          <p:nvSpPr>
            <p:cNvPr id="4" name="Freeform 4">
              <a:extLst>
                <a:ext uri="{C183D7F6-B498-43B3-948B-1728B52AA6E4}">
                  <adec:decorative xmlns:adec="http://schemas.microsoft.com/office/drawing/2017/decorative" val="1"/>
                </a:ext>
              </a:extLst>
            </p:cNvPr>
            <p:cNvSpPr/>
            <p:nvPr/>
          </p:nvSpPr>
          <p:spPr>
            <a:xfrm>
              <a:off x="0" y="0"/>
              <a:ext cx="2348181" cy="1703059"/>
            </a:xfrm>
            <a:custGeom>
              <a:avLst/>
              <a:gdLst/>
              <a:ahLst/>
              <a:cxnLst/>
              <a:rect l="l" t="t" r="r" b="b"/>
              <a:pathLst>
                <a:path w="2348181" h="1703059">
                  <a:moveTo>
                    <a:pt x="0" y="0"/>
                  </a:moveTo>
                  <a:lnTo>
                    <a:pt x="2348181" y="0"/>
                  </a:lnTo>
                  <a:lnTo>
                    <a:pt x="2348181" y="1703059"/>
                  </a:lnTo>
                  <a:lnTo>
                    <a:pt x="0" y="1703059"/>
                  </a:lnTo>
                  <a:close/>
                </a:path>
              </a:pathLst>
            </a:custGeom>
            <a:solidFill>
              <a:srgbClr val="AA7FB8"/>
            </a:solidFill>
          </p:spPr>
          <p:txBody>
            <a:bodyPr/>
            <a:lstStyle/>
            <a:p>
              <a:endParaRPr lang="en-US"/>
            </a:p>
          </p:txBody>
        </p:sp>
        <p:sp>
          <p:nvSpPr>
            <p:cNvPr id="5" name="TextBox 5"/>
            <p:cNvSpPr txBox="1"/>
            <p:nvPr/>
          </p:nvSpPr>
          <p:spPr>
            <a:xfrm>
              <a:off x="0" y="-28575"/>
              <a:ext cx="2348181" cy="1731634"/>
            </a:xfrm>
            <a:prstGeom prst="rect">
              <a:avLst/>
            </a:prstGeom>
          </p:spPr>
          <p:txBody>
            <a:bodyPr lIns="50800" tIns="50800" rIns="50800" bIns="50800" rtlCol="0" anchor="ctr"/>
            <a:lstStyle/>
            <a:p>
              <a:pPr algn="ctr">
                <a:lnSpc>
                  <a:spcPts val="1960"/>
                </a:lnSpc>
              </a:pPr>
              <a:endParaRPr/>
            </a:p>
          </p:txBody>
        </p:sp>
      </p:grpSp>
      <p:grpSp>
        <p:nvGrpSpPr>
          <p:cNvPr id="15" name="Group 15">
            <a:extLst>
              <a:ext uri="{C183D7F6-B498-43B3-948B-1728B52AA6E4}">
                <adec:decorative xmlns:adec="http://schemas.microsoft.com/office/drawing/2017/decorative" val="1"/>
              </a:ext>
            </a:extLst>
          </p:cNvPr>
          <p:cNvGrpSpPr/>
          <p:nvPr/>
        </p:nvGrpSpPr>
        <p:grpSpPr>
          <a:xfrm>
            <a:off x="10863953" y="3949931"/>
            <a:ext cx="5575042" cy="4589940"/>
            <a:chOff x="0" y="0"/>
            <a:chExt cx="1473778" cy="1213363"/>
          </a:xfrm>
          <a:effectLst>
            <a:outerShdw blurRad="50800" dist="38100" dir="2700000" algn="tl" rotWithShape="0">
              <a:prstClr val="black">
                <a:alpha val="40000"/>
              </a:prstClr>
            </a:outerShdw>
          </a:effectLst>
        </p:grpSpPr>
        <p:sp>
          <p:nvSpPr>
            <p:cNvPr id="16" name="Freeform 16">
              <a:extLst>
                <a:ext uri="{C183D7F6-B498-43B3-948B-1728B52AA6E4}">
                  <adec:decorative xmlns:adec="http://schemas.microsoft.com/office/drawing/2017/decorative" val="1"/>
                </a:ext>
              </a:extLst>
            </p:cNvPr>
            <p:cNvSpPr/>
            <p:nvPr/>
          </p:nvSpPr>
          <p:spPr>
            <a:xfrm>
              <a:off x="0" y="0"/>
              <a:ext cx="1473778" cy="1213363"/>
            </a:xfrm>
            <a:custGeom>
              <a:avLst/>
              <a:gdLst/>
              <a:ahLst/>
              <a:cxnLst/>
              <a:rect l="l" t="t" r="r" b="b"/>
              <a:pathLst>
                <a:path w="1473778" h="1213363">
                  <a:moveTo>
                    <a:pt x="0" y="0"/>
                  </a:moveTo>
                  <a:lnTo>
                    <a:pt x="1473778" y="0"/>
                  </a:lnTo>
                  <a:lnTo>
                    <a:pt x="1473778" y="1213363"/>
                  </a:lnTo>
                  <a:lnTo>
                    <a:pt x="0" y="1213363"/>
                  </a:lnTo>
                  <a:close/>
                </a:path>
              </a:pathLst>
            </a:custGeom>
            <a:solidFill>
              <a:srgbClr val="FFFFFF"/>
            </a:solidFill>
            <a:ln w="19050" cap="sq">
              <a:solidFill>
                <a:srgbClr val="0054BC"/>
              </a:solidFill>
              <a:prstDash val="solid"/>
              <a:miter/>
            </a:ln>
          </p:spPr>
          <p:txBody>
            <a:bodyPr/>
            <a:lstStyle/>
            <a:p>
              <a:endParaRPr lang="en-US"/>
            </a:p>
          </p:txBody>
        </p:sp>
        <p:sp>
          <p:nvSpPr>
            <p:cNvPr id="17" name="TextBox 17"/>
            <p:cNvSpPr txBox="1"/>
            <p:nvPr/>
          </p:nvSpPr>
          <p:spPr>
            <a:xfrm>
              <a:off x="0" y="-28575"/>
              <a:ext cx="1473778" cy="1241938"/>
            </a:xfrm>
            <a:prstGeom prst="rect">
              <a:avLst/>
            </a:prstGeom>
          </p:spPr>
          <p:txBody>
            <a:bodyPr lIns="50612" tIns="50612" rIns="50612" bIns="50612" rtlCol="0" anchor="ctr"/>
            <a:lstStyle/>
            <a:p>
              <a:pPr algn="ctr">
                <a:lnSpc>
                  <a:spcPts val="1959"/>
                </a:lnSpc>
              </a:pPr>
              <a:endParaRPr/>
            </a:p>
          </p:txBody>
        </p:sp>
      </p:grpSp>
      <p:sp>
        <p:nvSpPr>
          <p:cNvPr id="20" name="TextBox 20"/>
          <p:cNvSpPr txBox="1">
            <a:spLocks noGrp="1"/>
          </p:cNvSpPr>
          <p:nvPr>
            <p:ph type="title" idx="4294967295"/>
          </p:nvPr>
        </p:nvSpPr>
        <p:spPr>
          <a:xfrm>
            <a:off x="981075" y="650908"/>
            <a:ext cx="12518747"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Reorder Content on the Course Content Page</a:t>
            </a:r>
          </a:p>
        </p:txBody>
      </p:sp>
      <p:sp>
        <p:nvSpPr>
          <p:cNvPr id="21" name="TextBox 21"/>
          <p:cNvSpPr txBox="1"/>
          <p:nvPr/>
        </p:nvSpPr>
        <p:spPr>
          <a:xfrm>
            <a:off x="981075" y="1401925"/>
            <a:ext cx="14229277" cy="1826782"/>
          </a:xfrm>
          <a:prstGeom prst="rect">
            <a:avLst/>
          </a:prstGeom>
        </p:spPr>
        <p:txBody>
          <a:bodyPr lIns="0" tIns="0" rIns="0" bIns="0" rtlCol="0" anchor="t">
            <a:spAutoFit/>
          </a:bodyPr>
          <a:lstStyle/>
          <a:p>
            <a:pPr algn="l">
              <a:lnSpc>
                <a:spcPts val="2887"/>
              </a:lnSpc>
            </a:pPr>
            <a:r>
              <a:rPr lang="en-US" sz="1999" spc="-25" dirty="0">
                <a:solidFill>
                  <a:srgbClr val="FFFFFF"/>
                </a:solidFill>
                <a:latin typeface="Inter"/>
                <a:ea typeface="Inter"/>
                <a:cs typeface="Inter"/>
                <a:sym typeface="Inter"/>
              </a:rPr>
              <a:t>Once you have created your containers you can begin to sort and move items into their final order. The process is as easy as selecting and dragging an individual item or even a whole container to the new location. You can </a:t>
            </a:r>
            <a:r>
              <a:rPr lang="en-US" sz="1999" b="1" spc="-25" dirty="0">
                <a:solidFill>
                  <a:srgbClr val="FFFFFF"/>
                </a:solidFill>
                <a:latin typeface="Inter Bold"/>
                <a:ea typeface="Inter Bold"/>
                <a:cs typeface="Inter Bold"/>
                <a:sym typeface="Inter Bold"/>
              </a:rPr>
              <a:t>select and drag  the six-dot icon</a:t>
            </a:r>
            <a:r>
              <a:rPr lang="en-US" sz="1999" spc="-25" dirty="0">
                <a:solidFill>
                  <a:srgbClr val="FFFFFF"/>
                </a:solidFill>
                <a:latin typeface="Inter"/>
                <a:ea typeface="Inter"/>
                <a:cs typeface="Inter"/>
                <a:sym typeface="Inter"/>
              </a:rPr>
              <a:t> or from any blank space on the item(shown below). When you are done moving content, delete containers and content you no longer need. Be careful when deleting folders or learning modules, as any content inside is also deleted and you can’t undo it.</a:t>
            </a:r>
          </a:p>
        </p:txBody>
      </p:sp>
      <p:sp>
        <p:nvSpPr>
          <p:cNvPr id="6" name="Freeform 6" descr="Shows the process of dragging and dropping an item, a closed hand will hold the item and a purple area will appear as you move up and down the page to indicate the drop point."/>
          <p:cNvSpPr/>
          <p:nvPr/>
        </p:nvSpPr>
        <p:spPr>
          <a:xfrm>
            <a:off x="1072545" y="3399224"/>
            <a:ext cx="8828059" cy="6391905"/>
          </a:xfrm>
          <a:custGeom>
            <a:avLst/>
            <a:gdLst/>
            <a:ahLst/>
            <a:cxnLst/>
            <a:rect l="l" t="t" r="r" b="b"/>
            <a:pathLst>
              <a:path w="8828059" h="6391905">
                <a:moveTo>
                  <a:pt x="0" y="0"/>
                </a:moveTo>
                <a:lnTo>
                  <a:pt x="8828059" y="0"/>
                </a:lnTo>
                <a:lnTo>
                  <a:pt x="8828059" y="6391905"/>
                </a:lnTo>
                <a:lnTo>
                  <a:pt x="0" y="6391905"/>
                </a:lnTo>
                <a:lnTo>
                  <a:pt x="0" y="0"/>
                </a:lnTo>
                <a:close/>
              </a:path>
            </a:pathLst>
          </a:custGeom>
          <a:blipFill>
            <a:blip r:embed="rId3"/>
            <a:stretch>
              <a:fillRect l="-46590" t="-4341" r="-18104"/>
            </a:stretch>
          </a:blipFill>
          <a:ln cap="sq">
            <a:noFill/>
            <a:prstDash val="solid"/>
            <a:miter/>
          </a:ln>
        </p:spPr>
        <p:txBody>
          <a:bodyPr/>
          <a:lstStyle/>
          <a:p>
            <a:endParaRPr lang="en-US"/>
          </a:p>
        </p:txBody>
      </p:sp>
      <p:sp>
        <p:nvSpPr>
          <p:cNvPr id="19" name="TextBox 19"/>
          <p:cNvSpPr txBox="1"/>
          <p:nvPr/>
        </p:nvSpPr>
        <p:spPr>
          <a:xfrm>
            <a:off x="11086397" y="4174785"/>
            <a:ext cx="4888626" cy="379501"/>
          </a:xfrm>
          <a:prstGeom prst="rect">
            <a:avLst/>
          </a:prstGeom>
        </p:spPr>
        <p:txBody>
          <a:bodyPr lIns="0" tIns="0" rIns="0" bIns="0" rtlCol="0" anchor="t">
            <a:spAutoFit/>
          </a:bodyPr>
          <a:lstStyle/>
          <a:p>
            <a:pPr algn="l">
              <a:lnSpc>
                <a:spcPts val="3176"/>
              </a:lnSpc>
            </a:pPr>
            <a:r>
              <a:rPr lang="en-US" sz="2199" b="1" spc="-28">
                <a:solidFill>
                  <a:srgbClr val="0E387C"/>
                </a:solidFill>
                <a:latin typeface="Inter Bold"/>
                <a:ea typeface="Inter Bold"/>
                <a:cs typeface="Inter Bold"/>
                <a:sym typeface="Inter Bold"/>
              </a:rPr>
              <a:t>Drag-and-Drop Keyboard Shortcut </a:t>
            </a:r>
          </a:p>
        </p:txBody>
      </p:sp>
      <p:sp>
        <p:nvSpPr>
          <p:cNvPr id="18" name="TextBox 18"/>
          <p:cNvSpPr txBox="1"/>
          <p:nvPr/>
        </p:nvSpPr>
        <p:spPr>
          <a:xfrm>
            <a:off x="11176290" y="4704466"/>
            <a:ext cx="4983104" cy="3605149"/>
          </a:xfrm>
          <a:prstGeom prst="rect">
            <a:avLst/>
          </a:prstGeom>
        </p:spPr>
        <p:txBody>
          <a:bodyPr lIns="0" tIns="0" rIns="0" bIns="0" rtlCol="0" anchor="t">
            <a:spAutoFit/>
          </a:bodyPr>
          <a:lstStyle/>
          <a:p>
            <a:pPr algn="l">
              <a:lnSpc>
                <a:spcPts val="2888"/>
              </a:lnSpc>
            </a:pPr>
            <a:r>
              <a:rPr lang="en-US" sz="2000" spc="-26">
                <a:solidFill>
                  <a:srgbClr val="000000"/>
                </a:solidFill>
                <a:latin typeface="Inter"/>
                <a:ea typeface="Inter"/>
                <a:cs typeface="Inter"/>
                <a:sym typeface="Inter"/>
              </a:rPr>
              <a:t>With your keyboard, you can move an item to a new location and move an item into a folder. </a:t>
            </a:r>
          </a:p>
          <a:p>
            <a:pPr marL="431801" lvl="1" indent="-215900" algn="l">
              <a:lnSpc>
                <a:spcPts val="2888"/>
              </a:lnSpc>
              <a:buAutoNum type="arabicPeriod"/>
            </a:pPr>
            <a:r>
              <a:rPr lang="en-US" sz="2000" spc="-26">
                <a:solidFill>
                  <a:srgbClr val="000000"/>
                </a:solidFill>
                <a:latin typeface="Inter"/>
                <a:ea typeface="Inter"/>
                <a:cs typeface="Inter"/>
                <a:sym typeface="Inter"/>
              </a:rPr>
              <a:t>Tab to an item's move button (6 dots in a grid). </a:t>
            </a:r>
          </a:p>
          <a:p>
            <a:pPr marL="431801" lvl="1" indent="-215900" algn="l">
              <a:lnSpc>
                <a:spcPts val="2888"/>
              </a:lnSpc>
              <a:buAutoNum type="arabicPeriod"/>
            </a:pPr>
            <a:r>
              <a:rPr lang="en-US" sz="2000" spc="-26">
                <a:solidFill>
                  <a:srgbClr val="000000"/>
                </a:solidFill>
                <a:latin typeface="Inter"/>
                <a:ea typeface="Inter"/>
                <a:cs typeface="Inter"/>
                <a:sym typeface="Inter"/>
              </a:rPr>
              <a:t>Select Enter to activate move mode. </a:t>
            </a:r>
          </a:p>
          <a:p>
            <a:pPr marL="431801" lvl="1" indent="-215900" algn="l">
              <a:lnSpc>
                <a:spcPts val="2888"/>
              </a:lnSpc>
              <a:buAutoNum type="arabicPeriod"/>
            </a:pPr>
            <a:r>
              <a:rPr lang="en-US" sz="2000" spc="-26">
                <a:solidFill>
                  <a:srgbClr val="000000"/>
                </a:solidFill>
                <a:latin typeface="Inter"/>
                <a:ea typeface="Inter"/>
                <a:cs typeface="Inter"/>
                <a:sym typeface="Inter"/>
              </a:rPr>
              <a:t>Use the arrow keys to choose a location. </a:t>
            </a:r>
          </a:p>
          <a:p>
            <a:pPr marL="431801" lvl="1" indent="-215900" algn="l">
              <a:lnSpc>
                <a:spcPts val="2888"/>
              </a:lnSpc>
              <a:buAutoNum type="arabicPeriod"/>
            </a:pPr>
            <a:r>
              <a:rPr lang="en-US" sz="2000" spc="-26">
                <a:solidFill>
                  <a:srgbClr val="000000"/>
                </a:solidFill>
                <a:latin typeface="Inter"/>
                <a:ea typeface="Inter"/>
                <a:cs typeface="Inter"/>
                <a:sym typeface="Inter"/>
              </a:rPr>
              <a:t>Select Enter to drop the item in the new location. </a:t>
            </a:r>
          </a:p>
        </p:txBody>
      </p:sp>
      <p:grpSp>
        <p:nvGrpSpPr>
          <p:cNvPr id="8" name="Group 8">
            <a:extLst>
              <a:ext uri="{C183D7F6-B498-43B3-948B-1728B52AA6E4}">
                <adec:decorative xmlns:adec="http://schemas.microsoft.com/office/drawing/2017/decorative" val="1"/>
              </a:ext>
            </a:extLst>
          </p:cNvPr>
          <p:cNvGrpSpPr/>
          <p:nvPr/>
        </p:nvGrpSpPr>
        <p:grpSpPr>
          <a:xfrm>
            <a:off x="6626788" y="3189178"/>
            <a:ext cx="3523985" cy="3656961"/>
            <a:chOff x="0" y="-38100"/>
            <a:chExt cx="817329" cy="848170"/>
          </a:xfrm>
          <a:effectLst>
            <a:outerShdw blurRad="50800" dist="38100" dir="2700000" algn="tl" rotWithShape="0">
              <a:prstClr val="black">
                <a:alpha val="40000"/>
              </a:prstClr>
            </a:outerShdw>
          </a:effectLst>
        </p:grpSpPr>
        <p:sp>
          <p:nvSpPr>
            <p:cNvPr id="9" name="Freeform 9">
              <a:extLst>
                <a:ext uri="{C183D7F6-B498-43B3-948B-1728B52AA6E4}">
                  <adec:decorative xmlns:adec="http://schemas.microsoft.com/office/drawing/2017/decorative" val="1"/>
                </a:ext>
              </a:extLst>
            </p:cNvPr>
            <p:cNvSpPr/>
            <p:nvPr/>
          </p:nvSpPr>
          <p:spPr>
            <a:xfrm>
              <a:off x="0" y="0"/>
              <a:ext cx="817329" cy="810070"/>
            </a:xfrm>
            <a:custGeom>
              <a:avLst/>
              <a:gdLst/>
              <a:ahLst/>
              <a:cxnLst/>
              <a:rect l="l" t="t" r="r" b="b"/>
              <a:pathLst>
                <a:path w="817329" h="810070">
                  <a:moveTo>
                    <a:pt x="0" y="0"/>
                  </a:moveTo>
                  <a:lnTo>
                    <a:pt x="817329" y="0"/>
                  </a:lnTo>
                  <a:lnTo>
                    <a:pt x="817329" y="810070"/>
                  </a:lnTo>
                  <a:lnTo>
                    <a:pt x="0" y="810070"/>
                  </a:lnTo>
                  <a:close/>
                </a:path>
              </a:pathLst>
            </a:custGeom>
            <a:solidFill>
              <a:srgbClr val="FFFFFF"/>
            </a:solidFill>
            <a:ln w="38100" cap="sq">
              <a:solidFill>
                <a:srgbClr val="0DAC41"/>
              </a:solidFill>
              <a:prstDash val="solid"/>
              <a:miter/>
            </a:ln>
          </p:spPr>
          <p:txBody>
            <a:bodyPr/>
            <a:lstStyle/>
            <a:p>
              <a:endParaRPr lang="en-US"/>
            </a:p>
          </p:txBody>
        </p:sp>
        <p:sp>
          <p:nvSpPr>
            <p:cNvPr id="10" name="TextBox 10"/>
            <p:cNvSpPr txBox="1"/>
            <p:nvPr/>
          </p:nvSpPr>
          <p:spPr>
            <a:xfrm>
              <a:off x="0" y="-38100"/>
              <a:ext cx="817329" cy="848170"/>
            </a:xfrm>
            <a:prstGeom prst="rect">
              <a:avLst/>
            </a:prstGeom>
          </p:spPr>
          <p:txBody>
            <a:bodyPr lIns="57687" tIns="57687" rIns="57687" bIns="57687" rtlCol="0" anchor="ctr"/>
            <a:lstStyle/>
            <a:p>
              <a:pPr algn="just">
                <a:lnSpc>
                  <a:spcPts val="2939"/>
                </a:lnSpc>
              </a:pPr>
              <a:endParaRPr/>
            </a:p>
          </p:txBody>
        </p:sp>
      </p:grpSp>
      <p:sp>
        <p:nvSpPr>
          <p:cNvPr id="12" name="TextBox 12"/>
          <p:cNvSpPr txBox="1"/>
          <p:nvPr/>
        </p:nvSpPr>
        <p:spPr>
          <a:xfrm>
            <a:off x="7308027" y="3642815"/>
            <a:ext cx="2605400" cy="389300"/>
          </a:xfrm>
          <a:prstGeom prst="rect">
            <a:avLst/>
          </a:prstGeom>
        </p:spPr>
        <p:txBody>
          <a:bodyPr lIns="0" tIns="0" rIns="0" bIns="0" rtlCol="0" anchor="t">
            <a:spAutoFit/>
          </a:bodyPr>
          <a:lstStyle/>
          <a:p>
            <a:pPr algn="l">
              <a:lnSpc>
                <a:spcPts val="3217"/>
              </a:lnSpc>
              <a:spcBef>
                <a:spcPct val="0"/>
              </a:spcBef>
            </a:pPr>
            <a:r>
              <a:rPr lang="en-US" sz="2298" b="1" spc="-29">
                <a:solidFill>
                  <a:srgbClr val="0DAC41"/>
                </a:solidFill>
                <a:latin typeface="Inter Bold"/>
                <a:ea typeface="Inter Bold"/>
                <a:cs typeface="Inter Bold"/>
                <a:sym typeface="Inter Bold"/>
              </a:rPr>
              <a:t>Helpful Tip:</a:t>
            </a:r>
          </a:p>
        </p:txBody>
      </p:sp>
      <p:sp>
        <p:nvSpPr>
          <p:cNvPr id="11" name="TextBox 11"/>
          <p:cNvSpPr txBox="1"/>
          <p:nvPr/>
        </p:nvSpPr>
        <p:spPr>
          <a:xfrm>
            <a:off x="7088533" y="4111800"/>
            <a:ext cx="2824894" cy="2567661"/>
          </a:xfrm>
          <a:prstGeom prst="rect">
            <a:avLst/>
          </a:prstGeom>
        </p:spPr>
        <p:txBody>
          <a:bodyPr lIns="0" tIns="0" rIns="0" bIns="0" rtlCol="0" anchor="t">
            <a:spAutoFit/>
          </a:bodyPr>
          <a:lstStyle/>
          <a:p>
            <a:pPr algn="l">
              <a:lnSpc>
                <a:spcPts val="2910"/>
              </a:lnSpc>
              <a:spcBef>
                <a:spcPct val="0"/>
              </a:spcBef>
            </a:pPr>
            <a:r>
              <a:rPr lang="en-US" sz="2078" spc="-27">
                <a:solidFill>
                  <a:srgbClr val="000000"/>
                </a:solidFill>
                <a:latin typeface="Inter"/>
                <a:ea typeface="Inter"/>
                <a:cs typeface="Inter"/>
                <a:sym typeface="Inter"/>
              </a:rPr>
              <a:t>Expand containers before you drag and drop your items inside. This helps ensure you can drop the item exactly where you need it .</a:t>
            </a:r>
          </a:p>
        </p:txBody>
      </p:sp>
      <p:sp>
        <p:nvSpPr>
          <p:cNvPr id="13" name="Freeform 13">
            <a:extLst>
              <a:ext uri="{C183D7F6-B498-43B3-948B-1728B52AA6E4}">
                <adec:decorative xmlns:adec="http://schemas.microsoft.com/office/drawing/2017/decorative" val="1"/>
              </a:ext>
            </a:extLst>
          </p:cNvPr>
          <p:cNvSpPr/>
          <p:nvPr/>
        </p:nvSpPr>
        <p:spPr>
          <a:xfrm rot="-926011">
            <a:off x="6702847" y="3466835"/>
            <a:ext cx="529122" cy="643309"/>
          </a:xfrm>
          <a:custGeom>
            <a:avLst/>
            <a:gdLst/>
            <a:ahLst/>
            <a:cxnLst/>
            <a:rect l="l" t="t" r="r" b="b"/>
            <a:pathLst>
              <a:path w="529122" h="643309">
                <a:moveTo>
                  <a:pt x="0" y="0"/>
                </a:moveTo>
                <a:lnTo>
                  <a:pt x="529122" y="0"/>
                </a:lnTo>
                <a:lnTo>
                  <a:pt x="529122" y="643309"/>
                </a:lnTo>
                <a:lnTo>
                  <a:pt x="0" y="64330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4" name="Freeform 14">
            <a:extLst>
              <a:ext uri="{C183D7F6-B498-43B3-948B-1728B52AA6E4}">
                <adec:decorative xmlns:adec="http://schemas.microsoft.com/office/drawing/2017/decorative" val="1"/>
              </a:ext>
            </a:extLst>
          </p:cNvPr>
          <p:cNvSpPr/>
          <p:nvPr/>
        </p:nvSpPr>
        <p:spPr>
          <a:xfrm>
            <a:off x="4250204" y="7749215"/>
            <a:ext cx="375947" cy="388576"/>
          </a:xfrm>
          <a:custGeom>
            <a:avLst/>
            <a:gdLst/>
            <a:ahLst/>
            <a:cxnLst/>
            <a:rect l="l" t="t" r="r" b="b"/>
            <a:pathLst>
              <a:path w="375947" h="388576">
                <a:moveTo>
                  <a:pt x="0" y="0"/>
                </a:moveTo>
                <a:lnTo>
                  <a:pt x="375947" y="0"/>
                </a:lnTo>
                <a:lnTo>
                  <a:pt x="375947" y="388576"/>
                </a:lnTo>
                <a:lnTo>
                  <a:pt x="0" y="38857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grpSp>
        <p:nvGrpSpPr>
          <p:cNvPr id="22" name="Group 22">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23" name="Freeform 23">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24" name="Freeform 24">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25" name="TextBox 25"/>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2" action="ppaction://hlinksldjump">
                    <a:extLst>
                      <a:ext uri="{A12FA001-AC4F-418D-AE19-62706E023703}">
                        <ahyp:hlinkClr xmlns:ahyp="http://schemas.microsoft.com/office/drawing/2018/hyperlinkcolor" val="tx"/>
                      </a:ext>
                    </a:extLst>
                  </a:hlinkClick>
                </a:rPr>
                <a:t>Step 1</a:t>
              </a:r>
            </a:p>
          </p:txBody>
        </p:sp>
        <p:sp>
          <p:nvSpPr>
            <p:cNvPr id="26" name="Freeform 26">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27" name="Freeform 27">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28" name="TextBox 28"/>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7" action="ppaction://hlinksldjump">
                    <a:extLst>
                      <a:ext uri="{A12FA001-AC4F-418D-AE19-62706E023703}">
                        <ahyp:hlinkClr xmlns:ahyp="http://schemas.microsoft.com/office/drawing/2018/hyperlinkcolor" val="tx"/>
                      </a:ext>
                    </a:extLst>
                  </a:hlinkClick>
                </a:rPr>
                <a:t>Step 2</a:t>
              </a:r>
            </a:p>
          </p:txBody>
        </p:sp>
        <p:sp>
          <p:nvSpPr>
            <p:cNvPr id="29" name="Freeform 29">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30" name="Freeform 30">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31" name="TextBox 31"/>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8" action="ppaction://hlinksldjump"/>
                </a:rPr>
                <a:t>Step 3</a:t>
              </a:r>
            </a:p>
          </p:txBody>
        </p:sp>
        <p:sp>
          <p:nvSpPr>
            <p:cNvPr id="32" name="Freeform 32">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33" name="Freeform 33">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34" name="TextBox 34"/>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9" action="ppaction://hlinksldjump"/>
                </a:rPr>
                <a:t>Step 4</a:t>
              </a:r>
            </a:p>
          </p:txBody>
        </p:sp>
        <p:sp>
          <p:nvSpPr>
            <p:cNvPr id="35" name="Freeform 35">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36" name="Freeform 36">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37" name="TextBox 37"/>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0" action="ppaction://hlinksldjump"/>
                </a:rPr>
                <a:t>Step 5</a:t>
              </a:r>
            </a:p>
          </p:txBody>
        </p:sp>
      </p:gr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3" name="Group 3">
            <a:extLst>
              <a:ext uri="{C183D7F6-B498-43B3-948B-1728B52AA6E4}">
                <adec:decorative xmlns:adec="http://schemas.microsoft.com/office/drawing/2017/decorative" val="1"/>
              </a:ext>
            </a:extLst>
          </p:cNvPr>
          <p:cNvGrpSpPr>
            <a:grpSpLocks noChangeAspect="1"/>
          </p:cNvGrpSpPr>
          <p:nvPr/>
        </p:nvGrpSpPr>
        <p:grpSpPr>
          <a:xfrm>
            <a:off x="990600" y="3116249"/>
            <a:ext cx="5989463" cy="7744"/>
            <a:chOff x="0" y="0"/>
            <a:chExt cx="7985951" cy="10325"/>
          </a:xfrm>
        </p:grpSpPr>
        <p:sp>
          <p:nvSpPr>
            <p:cNvPr id="4" name="Freeform 4">
              <a:extLst>
                <a:ext uri="{C183D7F6-B498-43B3-948B-1728B52AA6E4}">
                  <adec:decorative xmlns:adec="http://schemas.microsoft.com/office/drawing/2017/decorative" val="1"/>
                </a:ext>
              </a:extLst>
            </p:cNvPr>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C8B8E5"/>
            </a:solidFill>
          </p:spPr>
          <p:txBody>
            <a:bodyPr/>
            <a:lstStyle/>
            <a:p>
              <a:endParaRPr lang="en-US"/>
            </a:p>
          </p:txBody>
        </p:sp>
      </p:grpSp>
      <p:grpSp>
        <p:nvGrpSpPr>
          <p:cNvPr id="5" name="Group 5">
            <a:extLst>
              <a:ext uri="{C183D7F6-B498-43B3-948B-1728B52AA6E4}">
                <adec:decorative xmlns:adec="http://schemas.microsoft.com/office/drawing/2017/decorative" val="1"/>
              </a:ext>
            </a:extLst>
          </p:cNvPr>
          <p:cNvGrpSpPr>
            <a:grpSpLocks noChangeAspect="1"/>
          </p:cNvGrpSpPr>
          <p:nvPr/>
        </p:nvGrpSpPr>
        <p:grpSpPr>
          <a:xfrm>
            <a:off x="9744054" y="8516622"/>
            <a:ext cx="5989463" cy="7744"/>
            <a:chOff x="0" y="0"/>
            <a:chExt cx="7985951" cy="10325"/>
          </a:xfrm>
        </p:grpSpPr>
        <p:sp>
          <p:nvSpPr>
            <p:cNvPr id="6" name="Freeform 6">
              <a:extLst>
                <a:ext uri="{C183D7F6-B498-43B3-948B-1728B52AA6E4}">
                  <adec:decorative xmlns:adec="http://schemas.microsoft.com/office/drawing/2017/decorative" val="1"/>
                </a:ext>
              </a:extLst>
            </p:cNvPr>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FFFFFF"/>
            </a:solidFill>
          </p:spPr>
          <p:txBody>
            <a:bodyPr/>
            <a:lstStyle/>
            <a:p>
              <a:endParaRPr lang="en-US"/>
            </a:p>
          </p:txBody>
        </p:sp>
      </p:grpSp>
      <p:grpSp>
        <p:nvGrpSpPr>
          <p:cNvPr id="7" name="Group 7">
            <a:extLst>
              <a:ext uri="{C183D7F6-B498-43B3-948B-1728B52AA6E4}">
                <adec:decorative xmlns:adec="http://schemas.microsoft.com/office/drawing/2017/decorative" val="1"/>
              </a:ext>
            </a:extLst>
          </p:cNvPr>
          <p:cNvGrpSpPr>
            <a:grpSpLocks noChangeAspect="1"/>
          </p:cNvGrpSpPr>
          <p:nvPr/>
        </p:nvGrpSpPr>
        <p:grpSpPr>
          <a:xfrm>
            <a:off x="9744054" y="8516622"/>
            <a:ext cx="5989463" cy="7744"/>
            <a:chOff x="0" y="0"/>
            <a:chExt cx="7985951" cy="10325"/>
          </a:xfrm>
        </p:grpSpPr>
        <p:sp>
          <p:nvSpPr>
            <p:cNvPr id="8" name="Freeform 8">
              <a:extLst>
                <a:ext uri="{C183D7F6-B498-43B3-948B-1728B52AA6E4}">
                  <adec:decorative xmlns:adec="http://schemas.microsoft.com/office/drawing/2017/decorative" val="1"/>
                </a:ext>
              </a:extLst>
            </p:cNvPr>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C8B8E5"/>
            </a:solidFill>
          </p:spPr>
          <p:txBody>
            <a:bodyPr/>
            <a:lstStyle/>
            <a:p>
              <a:endParaRPr lang="en-US"/>
            </a:p>
          </p:txBody>
        </p:sp>
      </p:grpSp>
      <p:sp>
        <p:nvSpPr>
          <p:cNvPr id="10" name="TextBox 10"/>
          <p:cNvSpPr txBox="1">
            <a:spLocks noGrp="1"/>
          </p:cNvSpPr>
          <p:nvPr>
            <p:ph type="title" idx="4294967295"/>
          </p:nvPr>
        </p:nvSpPr>
        <p:spPr>
          <a:xfrm>
            <a:off x="990600" y="2126054"/>
            <a:ext cx="10954214" cy="89662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7279"/>
              </a:lnSpc>
              <a:spcBef>
                <a:spcPct val="0"/>
              </a:spcBef>
              <a:spcAft>
                <a:spcPts val="0"/>
              </a:spcAft>
              <a:buClrTx/>
              <a:buSzTx/>
              <a:buFontTx/>
              <a:buNone/>
              <a:tabLst/>
              <a:defRPr/>
            </a:pPr>
            <a:r>
              <a:rPr kumimoji="0" lang="en-US" sz="5199" b="1" i="0" u="none" strike="noStrike" kern="1200" cap="none" spc="-67" normalizeH="0" baseline="0" noProof="0" dirty="0">
                <a:ln>
                  <a:noFill/>
                </a:ln>
                <a:solidFill>
                  <a:srgbClr val="FFFFFF"/>
                </a:solidFill>
                <a:effectLst/>
                <a:uLnTx/>
                <a:uFillTx/>
                <a:latin typeface="Inter Bold"/>
                <a:ea typeface="Inter Bold"/>
                <a:cs typeface="Inter Bold"/>
                <a:sym typeface="Inter Bold"/>
              </a:rPr>
              <a:t>Combining Documents in Ultra</a:t>
            </a:r>
          </a:p>
        </p:txBody>
      </p:sp>
      <p:sp>
        <p:nvSpPr>
          <p:cNvPr id="11" name="TextBox 11"/>
          <p:cNvSpPr txBox="1"/>
          <p:nvPr/>
        </p:nvSpPr>
        <p:spPr>
          <a:xfrm>
            <a:off x="1909008" y="3556000"/>
            <a:ext cx="14252087" cy="2513532"/>
          </a:xfrm>
          <a:prstGeom prst="rect">
            <a:avLst/>
          </a:prstGeom>
        </p:spPr>
        <p:txBody>
          <a:bodyPr lIns="0" tIns="0" rIns="0" bIns="0" rtlCol="0" anchor="t">
            <a:spAutoFit/>
          </a:bodyPr>
          <a:lstStyle/>
          <a:p>
            <a:pPr algn="l">
              <a:lnSpc>
                <a:spcPts val="4043"/>
              </a:lnSpc>
            </a:pPr>
            <a:r>
              <a:rPr lang="en-US" sz="2799" spc="-36">
                <a:solidFill>
                  <a:srgbClr val="FFFFFF"/>
                </a:solidFill>
                <a:latin typeface="Inter"/>
                <a:ea typeface="Inter"/>
                <a:cs typeface="Inter"/>
                <a:sym typeface="Inter"/>
              </a:rPr>
              <a:t>Items in Original are converted into individual Ultra documents.  Depending on the amount of text found in each item it is possible that you will end up with several documents in Ultra that contain short paragraphs or just a few sentences. To avoid students having to select through multiple pages, or editing hassles for instructors, consider merging related items into a single Ultra document.  </a:t>
            </a:r>
          </a:p>
        </p:txBody>
      </p:sp>
      <p:sp>
        <p:nvSpPr>
          <p:cNvPr id="9" name="TextBox 9"/>
          <p:cNvSpPr txBox="1"/>
          <p:nvPr/>
        </p:nvSpPr>
        <p:spPr>
          <a:xfrm>
            <a:off x="1909008" y="6537022"/>
            <a:ext cx="13824509" cy="2008712"/>
          </a:xfrm>
          <a:prstGeom prst="rect">
            <a:avLst/>
          </a:prstGeom>
        </p:spPr>
        <p:txBody>
          <a:bodyPr lIns="0" tIns="0" rIns="0" bIns="0" rtlCol="0" anchor="t">
            <a:spAutoFit/>
          </a:bodyPr>
          <a:lstStyle/>
          <a:p>
            <a:pPr algn="l">
              <a:lnSpc>
                <a:spcPts val="4043"/>
              </a:lnSpc>
            </a:pPr>
            <a:r>
              <a:rPr lang="en-US" sz="2799" spc="-36">
                <a:solidFill>
                  <a:srgbClr val="FFFFFF"/>
                </a:solidFill>
                <a:latin typeface="Inter"/>
                <a:ea typeface="Inter"/>
                <a:cs typeface="Inter"/>
                <a:sym typeface="Inter"/>
              </a:rPr>
              <a:t>The following is an example of a folder in Ultra with 3 items from the Original course converted into 3 Ultra documents. As you will see each item has one short paragraph of text. In this situation, combining the information into one document makes sense.</a:t>
            </a:r>
          </a:p>
        </p:txBody>
      </p:sp>
      <p:grpSp>
        <p:nvGrpSpPr>
          <p:cNvPr id="12" name="Group 12">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13" name="Freeform 13">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4" name="Freeform 14">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5" name="TextBox 15"/>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7" action="ppaction://hlinksldjump">
                    <a:extLst>
                      <a:ext uri="{A12FA001-AC4F-418D-AE19-62706E023703}">
                        <ahyp:hlinkClr xmlns:ahyp="http://schemas.microsoft.com/office/drawing/2018/hyperlinkcolor" val="tx"/>
                      </a:ext>
                    </a:extLst>
                  </a:hlinkClick>
                </a:rPr>
                <a:t>Step 1</a:t>
              </a:r>
            </a:p>
          </p:txBody>
        </p:sp>
        <p:sp>
          <p:nvSpPr>
            <p:cNvPr id="16" name="Freeform 16">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17" name="Freeform 17">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18" name="TextBox 18"/>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2" action="ppaction://hlinksldjump">
                    <a:extLst>
                      <a:ext uri="{A12FA001-AC4F-418D-AE19-62706E023703}">
                        <ahyp:hlinkClr xmlns:ahyp="http://schemas.microsoft.com/office/drawing/2018/hyperlinkcolor" val="tx"/>
                      </a:ext>
                    </a:extLst>
                  </a:hlinkClick>
                </a:rPr>
                <a:t>Step 2</a:t>
              </a:r>
            </a:p>
          </p:txBody>
        </p:sp>
        <p:sp>
          <p:nvSpPr>
            <p:cNvPr id="19" name="Freeform 19">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0" name="Freeform 20">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1" name="TextBox 21"/>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3" action="ppaction://hlinksldjump"/>
                </a:rPr>
                <a:t>Step 3</a:t>
              </a:r>
            </a:p>
          </p:txBody>
        </p:sp>
        <p:sp>
          <p:nvSpPr>
            <p:cNvPr id="22" name="Freeform 22">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3" name="Freeform 23">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TextBox 24"/>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4" action="ppaction://hlinksldjump"/>
                </a:rPr>
                <a:t>Step 4</a:t>
              </a:r>
            </a:p>
          </p:txBody>
        </p:sp>
        <p:sp>
          <p:nvSpPr>
            <p:cNvPr id="25" name="Freeform 25">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6" name="Freeform 26">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7" name="TextBox 27"/>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5" action="ppaction://hlinksldjump"/>
                </a:rPr>
                <a:t>Step 5</a:t>
              </a:r>
            </a:p>
          </p:txBody>
        </p:sp>
      </p:gr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sp>
        <p:nvSpPr>
          <p:cNvPr id="13" name="TextBox 13"/>
          <p:cNvSpPr txBox="1">
            <a:spLocks noGrp="1"/>
          </p:cNvSpPr>
          <p:nvPr>
            <p:ph type="title" idx="4294967295"/>
          </p:nvPr>
        </p:nvSpPr>
        <p:spPr>
          <a:xfrm>
            <a:off x="981075" y="650949"/>
            <a:ext cx="12429913" cy="67940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ct val="0"/>
              </a:spcBef>
              <a:spcAft>
                <a:spcPts val="0"/>
              </a:spcAft>
              <a:buClrTx/>
              <a:buSzTx/>
              <a:buFontTx/>
              <a:buNone/>
              <a:tabLst/>
              <a:defRPr/>
            </a:pPr>
            <a:r>
              <a:rPr kumimoji="0" lang="en-US" sz="3999" b="1" i="0" u="none" strike="noStrike" kern="1200" cap="none" spc="-51" normalizeH="0" baseline="0" noProof="0" dirty="0">
                <a:ln>
                  <a:noFill/>
                </a:ln>
                <a:solidFill>
                  <a:srgbClr val="FFFFFF"/>
                </a:solidFill>
                <a:effectLst/>
                <a:uLnTx/>
                <a:uFillTx/>
                <a:latin typeface="Inter Bold"/>
                <a:ea typeface="Inter Bold"/>
                <a:cs typeface="Inter Bold"/>
                <a:sym typeface="Inter Bold"/>
              </a:rPr>
              <a:t>Combine Documents to Group Content Together</a:t>
            </a:r>
          </a:p>
        </p:txBody>
      </p:sp>
      <p:sp>
        <p:nvSpPr>
          <p:cNvPr id="6" name="TextBox 6"/>
          <p:cNvSpPr txBox="1"/>
          <p:nvPr/>
        </p:nvSpPr>
        <p:spPr>
          <a:xfrm>
            <a:off x="1198040" y="1498059"/>
            <a:ext cx="15509529" cy="1436291"/>
          </a:xfrm>
          <a:prstGeom prst="rect">
            <a:avLst/>
          </a:prstGeom>
        </p:spPr>
        <p:txBody>
          <a:bodyPr lIns="0" tIns="0" rIns="0" bIns="0" rtlCol="0" anchor="t">
            <a:spAutoFit/>
          </a:bodyPr>
          <a:lstStyle/>
          <a:p>
            <a:pPr algn="just">
              <a:lnSpc>
                <a:spcPts val="2800"/>
              </a:lnSpc>
              <a:spcBef>
                <a:spcPct val="0"/>
              </a:spcBef>
            </a:pPr>
            <a:r>
              <a:rPr lang="en-US" sz="2400" spc="-26" dirty="0">
                <a:solidFill>
                  <a:srgbClr val="FFFFFF"/>
                </a:solidFill>
                <a:latin typeface="Inter"/>
                <a:ea typeface="Inter"/>
                <a:cs typeface="Inter"/>
                <a:sym typeface="Inter"/>
              </a:rPr>
              <a:t>The enhanced document layout offers a wide range of options for arranging your content by breaking it down into blocks. Consider combining multiple documents together.  Copy and paste content from multiple documents into separate blocks then arrange as desired. Experiment to see if copying from the Original course or the Ultra course is easier for you. After combining, you can delete the extra pages.</a:t>
            </a:r>
          </a:p>
        </p:txBody>
      </p:sp>
      <p:sp>
        <p:nvSpPr>
          <p:cNvPr id="7" name="Freeform 7" descr="This screenshot showcases the enhanced document layouts, an image is centered above the introductory text.  Below that paragraph you have the learning objectives and tasks in a side-by-side configuration."/>
          <p:cNvSpPr/>
          <p:nvPr/>
        </p:nvSpPr>
        <p:spPr>
          <a:xfrm>
            <a:off x="2500899" y="3333296"/>
            <a:ext cx="13286203" cy="6104036"/>
          </a:xfrm>
          <a:custGeom>
            <a:avLst/>
            <a:gdLst/>
            <a:ahLst/>
            <a:cxnLst/>
            <a:rect l="l" t="t" r="r" b="b"/>
            <a:pathLst>
              <a:path w="13286203" h="6104036">
                <a:moveTo>
                  <a:pt x="0" y="0"/>
                </a:moveTo>
                <a:lnTo>
                  <a:pt x="13286202" y="0"/>
                </a:lnTo>
                <a:lnTo>
                  <a:pt x="13286202" y="6104036"/>
                </a:lnTo>
                <a:lnTo>
                  <a:pt x="0" y="6104036"/>
                </a:lnTo>
                <a:lnTo>
                  <a:pt x="0" y="0"/>
                </a:lnTo>
                <a:close/>
              </a:path>
            </a:pathLst>
          </a:custGeom>
          <a:blipFill>
            <a:blip r:embed="rId3"/>
            <a:stretch>
              <a:fillRect t="-9647"/>
            </a:stretch>
          </a:blipFill>
        </p:spPr>
        <p:txBody>
          <a:bodyPr/>
          <a:lstStyle/>
          <a:p>
            <a:endParaRPr lang="en-US"/>
          </a:p>
        </p:txBody>
      </p:sp>
      <p:sp>
        <p:nvSpPr>
          <p:cNvPr id="8" name="Freeform 8">
            <a:extLst>
              <a:ext uri="{C183D7F6-B498-43B3-948B-1728B52AA6E4}">
                <adec:decorative xmlns:adec="http://schemas.microsoft.com/office/drawing/2017/decorative" val="1"/>
              </a:ext>
            </a:extLst>
          </p:cNvPr>
          <p:cNvSpPr/>
          <p:nvPr/>
        </p:nvSpPr>
        <p:spPr>
          <a:xfrm rot="2375882">
            <a:off x="3989405" y="9468647"/>
            <a:ext cx="505582" cy="650267"/>
          </a:xfrm>
          <a:custGeom>
            <a:avLst/>
            <a:gdLst/>
            <a:ahLst/>
            <a:cxnLst/>
            <a:rect l="l" t="t" r="r" b="b"/>
            <a:pathLst>
              <a:path w="505582" h="650267">
                <a:moveTo>
                  <a:pt x="0" y="0"/>
                </a:moveTo>
                <a:lnTo>
                  <a:pt x="505582" y="0"/>
                </a:lnTo>
                <a:lnTo>
                  <a:pt x="505582" y="650266"/>
                </a:lnTo>
                <a:lnTo>
                  <a:pt x="0" y="65026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9" name="Freeform 9">
            <a:extLst>
              <a:ext uri="{C183D7F6-B498-43B3-948B-1728B52AA6E4}">
                <adec:decorative xmlns:adec="http://schemas.microsoft.com/office/drawing/2017/decorative" val="1"/>
              </a:ext>
            </a:extLst>
          </p:cNvPr>
          <p:cNvSpPr/>
          <p:nvPr/>
        </p:nvSpPr>
        <p:spPr>
          <a:xfrm>
            <a:off x="4152383" y="9605034"/>
            <a:ext cx="232054" cy="348299"/>
          </a:xfrm>
          <a:custGeom>
            <a:avLst/>
            <a:gdLst/>
            <a:ahLst/>
            <a:cxnLst/>
            <a:rect l="l" t="t" r="r" b="b"/>
            <a:pathLst>
              <a:path w="232054" h="348299">
                <a:moveTo>
                  <a:pt x="0" y="0"/>
                </a:moveTo>
                <a:lnTo>
                  <a:pt x="232054" y="0"/>
                </a:lnTo>
                <a:lnTo>
                  <a:pt x="232054" y="348299"/>
                </a:lnTo>
                <a:lnTo>
                  <a:pt x="0" y="34829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4" name="TextBox 14"/>
          <p:cNvSpPr txBox="1"/>
          <p:nvPr/>
        </p:nvSpPr>
        <p:spPr>
          <a:xfrm>
            <a:off x="4644220" y="9627289"/>
            <a:ext cx="9803608" cy="248273"/>
          </a:xfrm>
          <a:prstGeom prst="rect">
            <a:avLst/>
          </a:prstGeom>
        </p:spPr>
        <p:txBody>
          <a:bodyPr lIns="0" tIns="0" rIns="0" bIns="0" rtlCol="0" anchor="t">
            <a:spAutoFit/>
          </a:bodyPr>
          <a:lstStyle/>
          <a:p>
            <a:pPr algn="l">
              <a:lnSpc>
                <a:spcPts val="2148"/>
              </a:lnSpc>
              <a:spcBef>
                <a:spcPct val="0"/>
              </a:spcBef>
            </a:pPr>
            <a:r>
              <a:rPr lang="en-US" sz="1534" spc="-19" dirty="0">
                <a:solidFill>
                  <a:schemeClr val="bg1"/>
                </a:solidFill>
                <a:latin typeface="Inter"/>
                <a:ea typeface="Inter"/>
                <a:cs typeface="Inter"/>
                <a:sym typeface="Inter"/>
              </a:rPr>
              <a:t>Need help using the new enhanced document interface?  Check out this </a:t>
            </a:r>
            <a:r>
              <a:rPr lang="en-US" sz="1534" b="1" u="sng" spc="-19" dirty="0">
                <a:solidFill>
                  <a:schemeClr val="bg1"/>
                </a:solidFill>
                <a:latin typeface="Inter Bold"/>
                <a:ea typeface="Inter Bold"/>
                <a:cs typeface="Inter Bold"/>
                <a:sym typeface="Inter Bold"/>
                <a:hlinkClick r:id="rId8" tooltip="https://help.blackboard.com/Learn/Instructor/Ultra/Course_Content/Create_Content/Create_Course_Materials/Create_Content_Items_or_Documents">
                  <a:extLst>
                    <a:ext uri="{A12FA001-AC4F-418D-AE19-62706E023703}">
                      <ahyp:hlinkClr xmlns:ahyp="http://schemas.microsoft.com/office/drawing/2018/hyperlinkcolor" val="tx"/>
                    </a:ext>
                  </a:extLst>
                </a:hlinkClick>
              </a:rPr>
              <a:t>Blackboard Help page</a:t>
            </a:r>
            <a:r>
              <a:rPr lang="en-US" sz="1534" u="sng" spc="-19" dirty="0">
                <a:solidFill>
                  <a:schemeClr val="bg1"/>
                </a:solidFill>
                <a:latin typeface="Inter"/>
                <a:ea typeface="Inter"/>
                <a:cs typeface="Inter"/>
                <a:sym typeface="Inter"/>
                <a:hlinkClick r:id="rId8" tooltip="https://help.blackboard.com/Learn/Instructor/Ultra/Course_Content/Create_Content/Create_Course_Materials/Create_Content_Items_or_Documents">
                  <a:extLst>
                    <a:ext uri="{A12FA001-AC4F-418D-AE19-62706E023703}">
                      <ahyp:hlinkClr xmlns:ahyp="http://schemas.microsoft.com/office/drawing/2018/hyperlinkcolor" val="tx"/>
                    </a:ext>
                  </a:extLst>
                </a:hlinkClick>
              </a:rPr>
              <a:t>.</a:t>
            </a:r>
          </a:p>
        </p:txBody>
      </p:sp>
      <p:grpSp>
        <p:nvGrpSpPr>
          <p:cNvPr id="15" name="Group 15">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16" name="Freeform 16">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17" name="Freeform 17">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18" name="TextBox 18"/>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3" action="ppaction://hlinksldjump">
                    <a:extLst>
                      <a:ext uri="{A12FA001-AC4F-418D-AE19-62706E023703}">
                        <ahyp:hlinkClr xmlns:ahyp="http://schemas.microsoft.com/office/drawing/2018/hyperlinkcolor" val="tx"/>
                      </a:ext>
                    </a:extLst>
                  </a:hlinkClick>
                </a:rPr>
                <a:t>Step 1</a:t>
              </a:r>
            </a:p>
          </p:txBody>
        </p:sp>
        <p:sp>
          <p:nvSpPr>
            <p:cNvPr id="19" name="Freeform 19">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20" name="Freeform 20">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US"/>
            </a:p>
          </p:txBody>
        </p:sp>
        <p:sp>
          <p:nvSpPr>
            <p:cNvPr id="21" name="TextBox 21"/>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8" action="ppaction://hlinksldjump">
                    <a:extLst>
                      <a:ext uri="{A12FA001-AC4F-418D-AE19-62706E023703}">
                        <ahyp:hlinkClr xmlns:ahyp="http://schemas.microsoft.com/office/drawing/2018/hyperlinkcolor" val="tx"/>
                      </a:ext>
                    </a:extLst>
                  </a:hlinkClick>
                </a:rPr>
                <a:t>Step 2</a:t>
              </a:r>
            </a:p>
          </p:txBody>
        </p:sp>
        <p:sp>
          <p:nvSpPr>
            <p:cNvPr id="22" name="Freeform 22">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23" name="Freeform 23">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24" name="TextBox 24"/>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9" action="ppaction://hlinksldjump"/>
                </a:rPr>
                <a:t>Step 3</a:t>
              </a:r>
            </a:p>
          </p:txBody>
        </p:sp>
        <p:sp>
          <p:nvSpPr>
            <p:cNvPr id="25" name="Freeform 25">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26" name="Freeform 26">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27" name="TextBox 27"/>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0" action="ppaction://hlinksldjump"/>
                </a:rPr>
                <a:t>Step 4</a:t>
              </a:r>
            </a:p>
          </p:txBody>
        </p:sp>
        <p:sp>
          <p:nvSpPr>
            <p:cNvPr id="28" name="Freeform 28">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29" name="Freeform 29">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30" name="TextBox 30"/>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1" action="ppaction://hlinksldjump"/>
                </a:rPr>
                <a:t>Step 5</a:t>
              </a:r>
            </a:p>
          </p:txBody>
        </p:sp>
      </p:gr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3">
            <a:extLst>
              <a:ext uri="{C183D7F6-B498-43B3-948B-1728B52AA6E4}">
                <adec:decorative xmlns:adec="http://schemas.microsoft.com/office/drawing/2017/decorative" val="1"/>
              </a:ext>
            </a:extLst>
          </p:cNvPr>
          <p:cNvGrpSpPr/>
          <p:nvPr/>
        </p:nvGrpSpPr>
        <p:grpSpPr>
          <a:xfrm>
            <a:off x="1626710" y="3134927"/>
            <a:ext cx="9344980" cy="5354606"/>
            <a:chOff x="0" y="0"/>
            <a:chExt cx="2461229" cy="1410267"/>
          </a:xfrm>
        </p:grpSpPr>
        <p:sp>
          <p:nvSpPr>
            <p:cNvPr id="14" name="Freeform 14">
              <a:extLst>
                <a:ext uri="{C183D7F6-B498-43B3-948B-1728B52AA6E4}">
                  <adec:decorative xmlns:adec="http://schemas.microsoft.com/office/drawing/2017/decorative" val="1"/>
                </a:ext>
              </a:extLst>
            </p:cNvPr>
            <p:cNvSpPr/>
            <p:nvPr/>
          </p:nvSpPr>
          <p:spPr>
            <a:xfrm>
              <a:off x="0" y="0"/>
              <a:ext cx="2461229" cy="1410267"/>
            </a:xfrm>
            <a:custGeom>
              <a:avLst/>
              <a:gdLst/>
              <a:ahLst/>
              <a:cxnLst/>
              <a:rect l="l" t="t" r="r" b="b"/>
              <a:pathLst>
                <a:path w="2461229" h="1410267">
                  <a:moveTo>
                    <a:pt x="0" y="0"/>
                  </a:moveTo>
                  <a:lnTo>
                    <a:pt x="2461229" y="0"/>
                  </a:lnTo>
                  <a:lnTo>
                    <a:pt x="2461229" y="1410267"/>
                  </a:lnTo>
                  <a:lnTo>
                    <a:pt x="0" y="1410267"/>
                  </a:lnTo>
                  <a:close/>
                </a:path>
              </a:pathLst>
            </a:custGeom>
            <a:solidFill>
              <a:srgbClr val="0054BC"/>
            </a:solidFill>
          </p:spPr>
          <p:txBody>
            <a:bodyPr/>
            <a:lstStyle/>
            <a:p>
              <a:endParaRPr lang="en-US"/>
            </a:p>
          </p:txBody>
        </p:sp>
        <p:sp>
          <p:nvSpPr>
            <p:cNvPr id="15" name="TextBox 15"/>
            <p:cNvSpPr txBox="1"/>
            <p:nvPr/>
          </p:nvSpPr>
          <p:spPr>
            <a:xfrm>
              <a:off x="0" y="-28575"/>
              <a:ext cx="2461229" cy="1438842"/>
            </a:xfrm>
            <a:prstGeom prst="rect">
              <a:avLst/>
            </a:prstGeom>
          </p:spPr>
          <p:txBody>
            <a:bodyPr lIns="50800" tIns="50800" rIns="50800" bIns="50800" rtlCol="0" anchor="ctr"/>
            <a:lstStyle/>
            <a:p>
              <a:pPr algn="ctr">
                <a:lnSpc>
                  <a:spcPts val="1960"/>
                </a:lnSpc>
              </a:pPr>
              <a:endParaRPr/>
            </a:p>
          </p:txBody>
        </p:sp>
      </p:grpSp>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3" name="Group 3">
            <a:extLst>
              <a:ext uri="{C183D7F6-B498-43B3-948B-1728B52AA6E4}">
                <adec:decorative xmlns:adec="http://schemas.microsoft.com/office/drawing/2017/decorative" val="1"/>
              </a:ext>
            </a:extLst>
          </p:cNvPr>
          <p:cNvGrpSpPr/>
          <p:nvPr/>
        </p:nvGrpSpPr>
        <p:grpSpPr>
          <a:xfrm>
            <a:off x="11528005" y="3134927"/>
            <a:ext cx="4028949" cy="5133707"/>
            <a:chOff x="0" y="0"/>
            <a:chExt cx="566351" cy="721647"/>
          </a:xfrm>
        </p:grpSpPr>
        <p:sp>
          <p:nvSpPr>
            <p:cNvPr id="4" name="Freeform 4">
              <a:extLst>
                <a:ext uri="{C183D7F6-B498-43B3-948B-1728B52AA6E4}">
                  <adec:decorative xmlns:adec="http://schemas.microsoft.com/office/drawing/2017/decorative" val="1"/>
                </a:ext>
              </a:extLst>
            </p:cNvPr>
            <p:cNvSpPr/>
            <p:nvPr/>
          </p:nvSpPr>
          <p:spPr>
            <a:xfrm>
              <a:off x="0" y="0"/>
              <a:ext cx="566351" cy="721647"/>
            </a:xfrm>
            <a:custGeom>
              <a:avLst/>
              <a:gdLst/>
              <a:ahLst/>
              <a:cxnLst/>
              <a:rect l="l" t="t" r="r" b="b"/>
              <a:pathLst>
                <a:path w="566351" h="721647">
                  <a:moveTo>
                    <a:pt x="0" y="0"/>
                  </a:moveTo>
                  <a:lnTo>
                    <a:pt x="566351" y="0"/>
                  </a:lnTo>
                  <a:lnTo>
                    <a:pt x="566351" y="721647"/>
                  </a:lnTo>
                  <a:lnTo>
                    <a:pt x="0" y="721647"/>
                  </a:lnTo>
                  <a:close/>
                </a:path>
              </a:pathLst>
            </a:custGeom>
            <a:solidFill>
              <a:srgbClr val="FFFFFF"/>
            </a:solidFill>
            <a:ln w="28575" cap="sq">
              <a:solidFill>
                <a:srgbClr val="0054BC"/>
              </a:solidFill>
              <a:prstDash val="solid"/>
              <a:miter/>
            </a:ln>
          </p:spPr>
          <p:txBody>
            <a:bodyPr/>
            <a:lstStyle/>
            <a:p>
              <a:endParaRPr lang="en-US"/>
            </a:p>
          </p:txBody>
        </p:sp>
        <p:sp>
          <p:nvSpPr>
            <p:cNvPr id="5" name="TextBox 5"/>
            <p:cNvSpPr txBox="1"/>
            <p:nvPr/>
          </p:nvSpPr>
          <p:spPr>
            <a:xfrm>
              <a:off x="0" y="-28575"/>
              <a:ext cx="566351" cy="750222"/>
            </a:xfrm>
            <a:prstGeom prst="rect">
              <a:avLst/>
            </a:prstGeom>
          </p:spPr>
          <p:txBody>
            <a:bodyPr lIns="77602" tIns="77602" rIns="77602" bIns="77602" rtlCol="0" anchor="ctr"/>
            <a:lstStyle/>
            <a:p>
              <a:pPr algn="ctr">
                <a:lnSpc>
                  <a:spcPts val="1960"/>
                </a:lnSpc>
              </a:pPr>
              <a:endParaRPr/>
            </a:p>
          </p:txBody>
        </p:sp>
      </p:grpSp>
      <p:sp>
        <p:nvSpPr>
          <p:cNvPr id="6" name="Freeform 6">
            <a:extLst>
              <a:ext uri="{C183D7F6-B498-43B3-948B-1728B52AA6E4}">
                <adec:decorative xmlns:adec="http://schemas.microsoft.com/office/drawing/2017/decorative" val="1"/>
              </a:ext>
            </a:extLst>
          </p:cNvPr>
          <p:cNvSpPr/>
          <p:nvPr/>
        </p:nvSpPr>
        <p:spPr>
          <a:xfrm>
            <a:off x="11690520" y="6044012"/>
            <a:ext cx="714375" cy="558105"/>
          </a:xfrm>
          <a:custGeom>
            <a:avLst/>
            <a:gdLst/>
            <a:ahLst/>
            <a:cxnLst/>
            <a:rect l="l" t="t" r="r" b="b"/>
            <a:pathLst>
              <a:path w="714375" h="558105">
                <a:moveTo>
                  <a:pt x="0" y="0"/>
                </a:moveTo>
                <a:lnTo>
                  <a:pt x="714375" y="0"/>
                </a:lnTo>
                <a:lnTo>
                  <a:pt x="714375" y="558106"/>
                </a:lnTo>
                <a:lnTo>
                  <a:pt x="0" y="55810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7" name="Freeform 7">
            <a:extLst>
              <a:ext uri="{C183D7F6-B498-43B3-948B-1728B52AA6E4}">
                <adec:decorative xmlns:adec="http://schemas.microsoft.com/office/drawing/2017/decorative" val="1"/>
              </a:ext>
            </a:extLst>
          </p:cNvPr>
          <p:cNvSpPr/>
          <p:nvPr/>
        </p:nvSpPr>
        <p:spPr>
          <a:xfrm>
            <a:off x="11690520" y="4857534"/>
            <a:ext cx="714375" cy="572393"/>
          </a:xfrm>
          <a:custGeom>
            <a:avLst/>
            <a:gdLst/>
            <a:ahLst/>
            <a:cxnLst/>
            <a:rect l="l" t="t" r="r" b="b"/>
            <a:pathLst>
              <a:path w="714375" h="572393">
                <a:moveTo>
                  <a:pt x="0" y="0"/>
                </a:moveTo>
                <a:lnTo>
                  <a:pt x="714375" y="0"/>
                </a:lnTo>
                <a:lnTo>
                  <a:pt x="714375" y="572393"/>
                </a:lnTo>
                <a:lnTo>
                  <a:pt x="0" y="57239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8" name="Freeform 8">
            <a:extLst>
              <a:ext uri="{C183D7F6-B498-43B3-948B-1728B52AA6E4}">
                <adec:decorative xmlns:adec="http://schemas.microsoft.com/office/drawing/2017/decorative" val="1"/>
              </a:ext>
            </a:extLst>
          </p:cNvPr>
          <p:cNvSpPr/>
          <p:nvPr/>
        </p:nvSpPr>
        <p:spPr>
          <a:xfrm>
            <a:off x="11690520" y="7168833"/>
            <a:ext cx="714375" cy="644723"/>
          </a:xfrm>
          <a:custGeom>
            <a:avLst/>
            <a:gdLst/>
            <a:ahLst/>
            <a:cxnLst/>
            <a:rect l="l" t="t" r="r" b="b"/>
            <a:pathLst>
              <a:path w="714375" h="644723">
                <a:moveTo>
                  <a:pt x="0" y="0"/>
                </a:moveTo>
                <a:lnTo>
                  <a:pt x="714375" y="0"/>
                </a:lnTo>
                <a:lnTo>
                  <a:pt x="714375" y="644723"/>
                </a:lnTo>
                <a:lnTo>
                  <a:pt x="0" y="64472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grpSp>
        <p:nvGrpSpPr>
          <p:cNvPr id="16" name="Group 16">
            <a:extLst>
              <a:ext uri="{C183D7F6-B498-43B3-948B-1728B52AA6E4}">
                <adec:decorative xmlns:adec="http://schemas.microsoft.com/office/drawing/2017/decorative" val="1"/>
              </a:ext>
            </a:extLst>
          </p:cNvPr>
          <p:cNvGrpSpPr/>
          <p:nvPr/>
        </p:nvGrpSpPr>
        <p:grpSpPr>
          <a:xfrm>
            <a:off x="1724334" y="3243111"/>
            <a:ext cx="9149733" cy="5133707"/>
            <a:chOff x="0" y="0"/>
            <a:chExt cx="2409806" cy="1352088"/>
          </a:xfrm>
        </p:grpSpPr>
        <p:sp>
          <p:nvSpPr>
            <p:cNvPr id="17" name="Freeform 17">
              <a:extLst>
                <a:ext uri="{C183D7F6-B498-43B3-948B-1728B52AA6E4}">
                  <adec:decorative xmlns:adec="http://schemas.microsoft.com/office/drawing/2017/decorative" val="1"/>
                </a:ext>
              </a:extLst>
            </p:cNvPr>
            <p:cNvSpPr/>
            <p:nvPr/>
          </p:nvSpPr>
          <p:spPr>
            <a:xfrm>
              <a:off x="0" y="0"/>
              <a:ext cx="2409806" cy="1352088"/>
            </a:xfrm>
            <a:custGeom>
              <a:avLst/>
              <a:gdLst/>
              <a:ahLst/>
              <a:cxnLst/>
              <a:rect l="l" t="t" r="r" b="b"/>
              <a:pathLst>
                <a:path w="2409806" h="1352088">
                  <a:moveTo>
                    <a:pt x="0" y="0"/>
                  </a:moveTo>
                  <a:lnTo>
                    <a:pt x="2409806" y="0"/>
                  </a:lnTo>
                  <a:lnTo>
                    <a:pt x="2409806" y="1352088"/>
                  </a:lnTo>
                  <a:lnTo>
                    <a:pt x="0" y="1352088"/>
                  </a:lnTo>
                  <a:close/>
                </a:path>
              </a:pathLst>
            </a:custGeom>
            <a:solidFill>
              <a:srgbClr val="FFFFFE"/>
            </a:solidFill>
            <a:ln cap="sq">
              <a:noFill/>
              <a:prstDash val="solid"/>
              <a:miter/>
            </a:ln>
          </p:spPr>
          <p:txBody>
            <a:bodyPr/>
            <a:lstStyle/>
            <a:p>
              <a:endParaRPr lang="en-US"/>
            </a:p>
          </p:txBody>
        </p:sp>
        <p:sp>
          <p:nvSpPr>
            <p:cNvPr id="18" name="TextBox 18"/>
            <p:cNvSpPr txBox="1"/>
            <p:nvPr/>
          </p:nvSpPr>
          <p:spPr>
            <a:xfrm>
              <a:off x="0" y="-28575"/>
              <a:ext cx="2409806" cy="1380663"/>
            </a:xfrm>
            <a:prstGeom prst="rect">
              <a:avLst/>
            </a:prstGeom>
          </p:spPr>
          <p:txBody>
            <a:bodyPr lIns="50800" tIns="50800" rIns="50800" bIns="50800" rtlCol="0" anchor="ctr"/>
            <a:lstStyle/>
            <a:p>
              <a:pPr algn="ctr">
                <a:lnSpc>
                  <a:spcPts val="1960"/>
                </a:lnSpc>
              </a:pPr>
              <a:endParaRPr/>
            </a:p>
          </p:txBody>
        </p:sp>
      </p:grpSp>
      <p:grpSp>
        <p:nvGrpSpPr>
          <p:cNvPr id="22" name="Group 22">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23" name="Freeform 23">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24" name="Freeform 24">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25" name="TextBox 25"/>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3" action="ppaction://hlinksldjump">
                    <a:extLst>
                      <a:ext uri="{A12FA001-AC4F-418D-AE19-62706E023703}">
                        <ahyp:hlinkClr xmlns:ahyp="http://schemas.microsoft.com/office/drawing/2018/hyperlinkcolor" val="tx"/>
                      </a:ext>
                    </a:extLst>
                  </a:hlinkClick>
                </a:rPr>
                <a:t>Step 1</a:t>
              </a:r>
            </a:p>
          </p:txBody>
        </p:sp>
        <p:sp>
          <p:nvSpPr>
            <p:cNvPr id="26" name="Freeform 26">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27" name="Freeform 27">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US"/>
            </a:p>
          </p:txBody>
        </p:sp>
        <p:sp>
          <p:nvSpPr>
            <p:cNvPr id="28" name="TextBox 28"/>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8" action="ppaction://hlinksldjump">
                    <a:extLst>
                      <a:ext uri="{A12FA001-AC4F-418D-AE19-62706E023703}">
                        <ahyp:hlinkClr xmlns:ahyp="http://schemas.microsoft.com/office/drawing/2018/hyperlinkcolor" val="tx"/>
                      </a:ext>
                    </a:extLst>
                  </a:hlinkClick>
                </a:rPr>
                <a:t>Step 2</a:t>
              </a:r>
            </a:p>
          </p:txBody>
        </p:sp>
        <p:sp>
          <p:nvSpPr>
            <p:cNvPr id="29" name="Freeform 29">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30" name="Freeform 30">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31" name="TextBox 31"/>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9" action="ppaction://hlinksldjump"/>
                </a:rPr>
                <a:t>Step 3</a:t>
              </a:r>
            </a:p>
          </p:txBody>
        </p:sp>
        <p:sp>
          <p:nvSpPr>
            <p:cNvPr id="32" name="Freeform 32">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33" name="Freeform 33">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34" name="TextBox 34"/>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0" action="ppaction://hlinksldjump"/>
                </a:rPr>
                <a:t>Step 4</a:t>
              </a:r>
            </a:p>
          </p:txBody>
        </p:sp>
        <p:sp>
          <p:nvSpPr>
            <p:cNvPr id="35" name="Freeform 35">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36" name="Freeform 36">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37" name="TextBox 37"/>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1" action="ppaction://hlinksldjump"/>
                </a:rPr>
                <a:t>Step 5</a:t>
              </a:r>
            </a:p>
          </p:txBody>
        </p:sp>
      </p:grpSp>
      <p:sp>
        <p:nvSpPr>
          <p:cNvPr id="21" name="TextBox 21"/>
          <p:cNvSpPr txBox="1">
            <a:spLocks noGrp="1"/>
          </p:cNvSpPr>
          <p:nvPr>
            <p:ph type="title" idx="4294967295"/>
          </p:nvPr>
        </p:nvSpPr>
        <p:spPr>
          <a:xfrm>
            <a:off x="952500" y="638276"/>
            <a:ext cx="13985184" cy="70472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775"/>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Don’t Forget your Discussions</a:t>
            </a:r>
          </a:p>
        </p:txBody>
      </p:sp>
      <p:sp>
        <p:nvSpPr>
          <p:cNvPr id="20" name="TextBox 20"/>
          <p:cNvSpPr txBox="1"/>
          <p:nvPr/>
        </p:nvSpPr>
        <p:spPr>
          <a:xfrm>
            <a:off x="952500" y="1374770"/>
            <a:ext cx="13985184" cy="709549"/>
          </a:xfrm>
          <a:prstGeom prst="rect">
            <a:avLst/>
          </a:prstGeom>
        </p:spPr>
        <p:txBody>
          <a:bodyPr lIns="0" tIns="0" rIns="0" bIns="0" rtlCol="0" anchor="t">
            <a:spAutoFit/>
          </a:bodyPr>
          <a:lstStyle/>
          <a:p>
            <a:pPr algn="just">
              <a:lnSpc>
                <a:spcPts val="2888"/>
              </a:lnSpc>
            </a:pPr>
            <a:r>
              <a:rPr lang="en-US" sz="2000" spc="-26">
                <a:solidFill>
                  <a:srgbClr val="FFFFFF"/>
                </a:solidFill>
                <a:latin typeface="Inter"/>
                <a:ea typeface="Inter"/>
                <a:cs typeface="Inter"/>
                <a:sym typeface="Inter"/>
              </a:rPr>
              <a:t>Now that you have organized your content, you may begin to notice other elements of your course affected by the transition to Ultra. One significant area of change is discussions. </a:t>
            </a:r>
          </a:p>
        </p:txBody>
      </p:sp>
      <p:sp>
        <p:nvSpPr>
          <p:cNvPr id="19" name="TextBox 19"/>
          <p:cNvSpPr txBox="1"/>
          <p:nvPr/>
        </p:nvSpPr>
        <p:spPr>
          <a:xfrm>
            <a:off x="2086342" y="3452554"/>
            <a:ext cx="8289786" cy="4654164"/>
          </a:xfrm>
          <a:prstGeom prst="rect">
            <a:avLst/>
          </a:prstGeom>
        </p:spPr>
        <p:txBody>
          <a:bodyPr lIns="0" tIns="0" rIns="0" bIns="0" rtlCol="0" anchor="t">
            <a:spAutoFit/>
          </a:bodyPr>
          <a:lstStyle/>
          <a:p>
            <a:pPr algn="just">
              <a:lnSpc>
                <a:spcPts val="3716"/>
              </a:lnSpc>
            </a:pPr>
            <a:r>
              <a:rPr lang="en-US" sz="2573" b="1" spc="-33">
                <a:solidFill>
                  <a:srgbClr val="0E387C"/>
                </a:solidFill>
                <a:latin typeface="Inter Bold"/>
                <a:ea typeface="Inter Bold"/>
                <a:cs typeface="Inter Bold"/>
                <a:sym typeface="Inter Bold"/>
              </a:rPr>
              <a:t>Discussions have been significantly updated in Ultra.</a:t>
            </a:r>
            <a:r>
              <a:rPr lang="en-US" sz="2573" spc="-33">
                <a:solidFill>
                  <a:srgbClr val="000000"/>
                </a:solidFill>
                <a:latin typeface="Inter"/>
                <a:ea typeface="Inter"/>
                <a:cs typeface="Inter"/>
                <a:sym typeface="Inter"/>
              </a:rPr>
              <a:t> Converted discussions are located in the discussions tab and can also be added to your course content page for easier student access. However, discussions with groups or threads may not transfer as expected. To address this, compare your Original and Ultra discussions, and refer to the links and steps provided on the following pages for guidance on creating, editing, and displaying discussions on you Ultra course content page. </a:t>
            </a:r>
          </a:p>
        </p:txBody>
      </p:sp>
      <p:sp>
        <p:nvSpPr>
          <p:cNvPr id="9" name="TextBox 9"/>
          <p:cNvSpPr txBox="1"/>
          <p:nvPr/>
        </p:nvSpPr>
        <p:spPr>
          <a:xfrm>
            <a:off x="12598717" y="5962890"/>
            <a:ext cx="2795722" cy="701675"/>
          </a:xfrm>
          <a:prstGeom prst="rect">
            <a:avLst/>
          </a:prstGeom>
        </p:spPr>
        <p:txBody>
          <a:bodyPr lIns="0" tIns="0" rIns="0" bIns="0" rtlCol="0" anchor="t">
            <a:spAutoFit/>
          </a:bodyPr>
          <a:lstStyle/>
          <a:p>
            <a:pPr algn="l">
              <a:lnSpc>
                <a:spcPts val="2800"/>
              </a:lnSpc>
            </a:pPr>
            <a:r>
              <a:rPr lang="en-US" sz="2000" u="sng" spc="-26">
                <a:solidFill>
                  <a:srgbClr val="000000"/>
                </a:solidFill>
                <a:latin typeface="Inter"/>
                <a:ea typeface="Inter"/>
                <a:cs typeface="Inter"/>
                <a:sym typeface="Inter"/>
                <a:hlinkClick r:id="rId22" tooltip="https://help.blackboard.com/Learn/Instructor/Ultra/Interact/Discussions/Create_Discussions#Create"/>
              </a:rPr>
              <a:t>Create New Discussion Boards</a:t>
            </a:r>
          </a:p>
        </p:txBody>
      </p:sp>
      <p:sp>
        <p:nvSpPr>
          <p:cNvPr id="10" name="TextBox 10"/>
          <p:cNvSpPr txBox="1"/>
          <p:nvPr/>
        </p:nvSpPr>
        <p:spPr>
          <a:xfrm>
            <a:off x="11528005" y="3340236"/>
            <a:ext cx="4028949" cy="1153795"/>
          </a:xfrm>
          <a:prstGeom prst="rect">
            <a:avLst/>
          </a:prstGeom>
        </p:spPr>
        <p:txBody>
          <a:bodyPr lIns="0" tIns="0" rIns="0" bIns="0" rtlCol="0" anchor="t">
            <a:spAutoFit/>
          </a:bodyPr>
          <a:lstStyle/>
          <a:p>
            <a:pPr algn="ctr">
              <a:lnSpc>
                <a:spcPts val="3079"/>
              </a:lnSpc>
            </a:pPr>
            <a:r>
              <a:rPr lang="en-US" sz="2199" b="1" spc="-28">
                <a:solidFill>
                  <a:srgbClr val="0E387C"/>
                </a:solidFill>
                <a:latin typeface="Inter Bold"/>
                <a:ea typeface="Inter Bold"/>
                <a:cs typeface="Inter Bold"/>
                <a:sym typeface="Inter Bold"/>
              </a:rPr>
              <a:t>Links that may help you decide how to set up Discussion Boards</a:t>
            </a:r>
          </a:p>
        </p:txBody>
      </p:sp>
      <p:sp>
        <p:nvSpPr>
          <p:cNvPr id="11" name="TextBox 11"/>
          <p:cNvSpPr txBox="1"/>
          <p:nvPr/>
        </p:nvSpPr>
        <p:spPr>
          <a:xfrm>
            <a:off x="12598717" y="4786961"/>
            <a:ext cx="2795722" cy="701675"/>
          </a:xfrm>
          <a:prstGeom prst="rect">
            <a:avLst/>
          </a:prstGeom>
        </p:spPr>
        <p:txBody>
          <a:bodyPr lIns="0" tIns="0" rIns="0" bIns="0" rtlCol="0" anchor="t">
            <a:spAutoFit/>
          </a:bodyPr>
          <a:lstStyle/>
          <a:p>
            <a:pPr algn="l">
              <a:lnSpc>
                <a:spcPts val="2800"/>
              </a:lnSpc>
            </a:pPr>
            <a:r>
              <a:rPr lang="en-US" sz="2000" u="sng" spc="-26">
                <a:solidFill>
                  <a:srgbClr val="000000"/>
                </a:solidFill>
                <a:latin typeface="Inter"/>
                <a:ea typeface="Inter"/>
                <a:cs typeface="Inter"/>
                <a:sym typeface="Inter"/>
                <a:hlinkClick r:id="rId23" tooltip="https://help.blackboard.com/Learn/Instructor/Ultra/Interact/Discussions/Discussion_Forums_And_Threads_Conversion"/>
              </a:rPr>
              <a:t>Discussion Forums and Threads Conversion</a:t>
            </a:r>
          </a:p>
        </p:txBody>
      </p:sp>
      <p:sp>
        <p:nvSpPr>
          <p:cNvPr id="12" name="TextBox 12"/>
          <p:cNvSpPr txBox="1"/>
          <p:nvPr/>
        </p:nvSpPr>
        <p:spPr>
          <a:xfrm>
            <a:off x="12598717" y="7138820"/>
            <a:ext cx="2886224" cy="701675"/>
          </a:xfrm>
          <a:prstGeom prst="rect">
            <a:avLst/>
          </a:prstGeom>
        </p:spPr>
        <p:txBody>
          <a:bodyPr lIns="0" tIns="0" rIns="0" bIns="0" rtlCol="0" anchor="t">
            <a:spAutoFit/>
          </a:bodyPr>
          <a:lstStyle/>
          <a:p>
            <a:pPr algn="l">
              <a:lnSpc>
                <a:spcPts val="2800"/>
              </a:lnSpc>
            </a:pPr>
            <a:r>
              <a:rPr lang="en-US" sz="2000" u="sng" spc="-26">
                <a:solidFill>
                  <a:srgbClr val="000000"/>
                </a:solidFill>
                <a:latin typeface="Inter"/>
                <a:ea typeface="Inter"/>
                <a:cs typeface="Inter"/>
                <a:sym typeface="Inter"/>
                <a:hlinkClick r:id="rId24" tooltip="https://help.blackboard.com/Learn/Instructor/Ultra/Interact/Discussions/Group_Discussions"/>
              </a:rPr>
              <a:t>Create a Group Discussion Board</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300200" cy="2432223"/>
          </a:xfrm>
          <a:custGeom>
            <a:avLst/>
            <a:gdLst/>
            <a:ahLst/>
            <a:cxnLst/>
            <a:rect l="l" t="t" r="r" b="b"/>
            <a:pathLst>
              <a:path w="18300200" h="12544580">
                <a:moveTo>
                  <a:pt x="0" y="0"/>
                </a:moveTo>
                <a:lnTo>
                  <a:pt x="18300200" y="0"/>
                </a:lnTo>
                <a:lnTo>
                  <a:pt x="18300200" y="12544580"/>
                </a:lnTo>
                <a:lnTo>
                  <a:pt x="0" y="12544580"/>
                </a:lnTo>
                <a:lnTo>
                  <a:pt x="0" y="0"/>
                </a:lnTo>
                <a:close/>
              </a:path>
            </a:pathLst>
          </a:custGeom>
          <a:blipFill>
            <a:blip r:embed="rId3"/>
            <a:stretch>
              <a:fillRect l="-10972" r="-10972" b="-415766"/>
            </a:stretch>
          </a:blipFill>
        </p:spPr>
        <p:txBody>
          <a:bodyPr/>
          <a:lstStyle/>
          <a:p>
            <a:endParaRPr lang="en-US"/>
          </a:p>
        </p:txBody>
      </p:sp>
      <p:sp>
        <p:nvSpPr>
          <p:cNvPr id="3" name="AutoShape 3">
            <a:extLst>
              <a:ext uri="{C183D7F6-B498-43B3-948B-1728B52AA6E4}">
                <adec:decorative xmlns:adec="http://schemas.microsoft.com/office/drawing/2017/decorative" val="1"/>
              </a:ext>
            </a:extLst>
          </p:cNvPr>
          <p:cNvSpPr/>
          <p:nvPr/>
        </p:nvSpPr>
        <p:spPr>
          <a:xfrm flipH="1" flipV="1">
            <a:off x="9134475" y="3220736"/>
            <a:ext cx="4762" cy="5827054"/>
          </a:xfrm>
          <a:prstGeom prst="line">
            <a:avLst/>
          </a:prstGeom>
          <a:ln w="9525" cap="flat">
            <a:solidFill>
              <a:srgbClr val="969696"/>
            </a:solidFill>
            <a:prstDash val="solid"/>
            <a:headEnd type="none" w="sm" len="sm"/>
            <a:tailEnd type="none" w="sm" len="sm"/>
          </a:ln>
        </p:spPr>
        <p:txBody>
          <a:bodyPr/>
          <a:lstStyle/>
          <a:p>
            <a:endParaRPr lang="en-US"/>
          </a:p>
        </p:txBody>
      </p:sp>
      <p:sp>
        <p:nvSpPr>
          <p:cNvPr id="4" name="AutoShape 4">
            <a:extLst>
              <a:ext uri="{C183D7F6-B498-43B3-948B-1728B52AA6E4}">
                <adec:decorative xmlns:adec="http://schemas.microsoft.com/office/drawing/2017/decorative" val="1"/>
              </a:ext>
            </a:extLst>
          </p:cNvPr>
          <p:cNvSpPr/>
          <p:nvPr/>
        </p:nvSpPr>
        <p:spPr>
          <a:xfrm flipH="1" flipV="1">
            <a:off x="1470448" y="5089066"/>
            <a:ext cx="12314" cy="2247616"/>
          </a:xfrm>
          <a:prstGeom prst="line">
            <a:avLst/>
          </a:prstGeom>
          <a:ln w="9525" cap="flat">
            <a:solidFill>
              <a:srgbClr val="737373"/>
            </a:solidFill>
            <a:prstDash val="solid"/>
            <a:headEnd type="none" w="sm" len="sm"/>
            <a:tailEnd type="none" w="sm" len="sm"/>
          </a:ln>
        </p:spPr>
        <p:txBody>
          <a:bodyPr/>
          <a:lstStyle/>
          <a:p>
            <a:endParaRPr lang="en-US"/>
          </a:p>
        </p:txBody>
      </p:sp>
      <p:grpSp>
        <p:nvGrpSpPr>
          <p:cNvPr id="5" name="Group 5">
            <a:extLst>
              <a:ext uri="{C183D7F6-B498-43B3-948B-1728B52AA6E4}">
                <adec:decorative xmlns:adec="http://schemas.microsoft.com/office/drawing/2017/decorative" val="1"/>
              </a:ext>
            </a:extLst>
          </p:cNvPr>
          <p:cNvGrpSpPr/>
          <p:nvPr/>
        </p:nvGrpSpPr>
        <p:grpSpPr>
          <a:xfrm>
            <a:off x="1390879" y="4947028"/>
            <a:ext cx="171450" cy="171450"/>
            <a:chOff x="0" y="0"/>
            <a:chExt cx="585216" cy="585216"/>
          </a:xfrm>
        </p:grpSpPr>
        <p:sp>
          <p:nvSpPr>
            <p:cNvPr id="6" name="Freeform 6">
              <a:extLst>
                <a:ext uri="{C183D7F6-B498-43B3-948B-1728B52AA6E4}">
                  <adec:decorative xmlns:adec="http://schemas.microsoft.com/office/drawing/2017/decorative" val="1"/>
                </a:ext>
              </a:extLst>
            </p:cNvPr>
            <p:cNvSpPr/>
            <p:nvPr/>
          </p:nvSpPr>
          <p:spPr>
            <a:xfrm>
              <a:off x="0" y="0"/>
              <a:ext cx="585216" cy="585216"/>
            </a:xfrm>
            <a:custGeom>
              <a:avLst/>
              <a:gdLst/>
              <a:ahLst/>
              <a:cxnLst/>
              <a:rect l="l" t="t" r="r" b="b"/>
              <a:pathLst>
                <a:path w="585216" h="585216">
                  <a:moveTo>
                    <a:pt x="292608" y="0"/>
                  </a:moveTo>
                  <a:cubicBezTo>
                    <a:pt x="131005" y="0"/>
                    <a:pt x="0" y="131005"/>
                    <a:pt x="0" y="292608"/>
                  </a:cubicBezTo>
                  <a:cubicBezTo>
                    <a:pt x="0" y="454211"/>
                    <a:pt x="131005" y="585216"/>
                    <a:pt x="292608" y="585216"/>
                  </a:cubicBezTo>
                  <a:cubicBezTo>
                    <a:pt x="454211" y="585216"/>
                    <a:pt x="585216" y="454211"/>
                    <a:pt x="585216" y="292608"/>
                  </a:cubicBezTo>
                  <a:cubicBezTo>
                    <a:pt x="585216" y="131005"/>
                    <a:pt x="454211" y="0"/>
                    <a:pt x="292608" y="0"/>
                  </a:cubicBezTo>
                  <a:close/>
                </a:path>
              </a:pathLst>
            </a:custGeom>
            <a:solidFill>
              <a:srgbClr val="0DAC41"/>
            </a:solidFill>
          </p:spPr>
          <p:txBody>
            <a:bodyPr/>
            <a:lstStyle/>
            <a:p>
              <a:endParaRPr lang="en-US"/>
            </a:p>
          </p:txBody>
        </p:sp>
        <p:sp>
          <p:nvSpPr>
            <p:cNvPr id="7" name="TextBox 7"/>
            <p:cNvSpPr txBox="1"/>
            <p:nvPr/>
          </p:nvSpPr>
          <p:spPr>
            <a:xfrm>
              <a:off x="54864" y="26289"/>
              <a:ext cx="475488" cy="504063"/>
            </a:xfrm>
            <a:prstGeom prst="rect">
              <a:avLst/>
            </a:prstGeom>
          </p:spPr>
          <p:txBody>
            <a:bodyPr lIns="55295" tIns="55295" rIns="55295" bIns="55295" rtlCol="0" anchor="ctr"/>
            <a:lstStyle/>
            <a:p>
              <a:pPr algn="ctr">
                <a:lnSpc>
                  <a:spcPts val="1960"/>
                </a:lnSpc>
              </a:pPr>
              <a:endParaRPr/>
            </a:p>
          </p:txBody>
        </p:sp>
      </p:grpSp>
      <p:grpSp>
        <p:nvGrpSpPr>
          <p:cNvPr id="8" name="Group 8">
            <a:extLst>
              <a:ext uri="{C183D7F6-B498-43B3-948B-1728B52AA6E4}">
                <adec:decorative xmlns:adec="http://schemas.microsoft.com/office/drawing/2017/decorative" val="1"/>
              </a:ext>
            </a:extLst>
          </p:cNvPr>
          <p:cNvGrpSpPr/>
          <p:nvPr/>
        </p:nvGrpSpPr>
        <p:grpSpPr>
          <a:xfrm>
            <a:off x="1390879" y="5611975"/>
            <a:ext cx="171450" cy="171450"/>
            <a:chOff x="0" y="0"/>
            <a:chExt cx="585216" cy="585216"/>
          </a:xfrm>
        </p:grpSpPr>
        <p:sp>
          <p:nvSpPr>
            <p:cNvPr id="9" name="Freeform 9">
              <a:extLst>
                <a:ext uri="{C183D7F6-B498-43B3-948B-1728B52AA6E4}">
                  <adec:decorative xmlns:adec="http://schemas.microsoft.com/office/drawing/2017/decorative" val="1"/>
                </a:ext>
              </a:extLst>
            </p:cNvPr>
            <p:cNvSpPr/>
            <p:nvPr/>
          </p:nvSpPr>
          <p:spPr>
            <a:xfrm>
              <a:off x="0" y="0"/>
              <a:ext cx="585216" cy="585216"/>
            </a:xfrm>
            <a:custGeom>
              <a:avLst/>
              <a:gdLst/>
              <a:ahLst/>
              <a:cxnLst/>
              <a:rect l="l" t="t" r="r" b="b"/>
              <a:pathLst>
                <a:path w="585216" h="585216">
                  <a:moveTo>
                    <a:pt x="292608" y="0"/>
                  </a:moveTo>
                  <a:cubicBezTo>
                    <a:pt x="131005" y="0"/>
                    <a:pt x="0" y="131005"/>
                    <a:pt x="0" y="292608"/>
                  </a:cubicBezTo>
                  <a:cubicBezTo>
                    <a:pt x="0" y="454211"/>
                    <a:pt x="131005" y="585216"/>
                    <a:pt x="292608" y="585216"/>
                  </a:cubicBezTo>
                  <a:cubicBezTo>
                    <a:pt x="454211" y="585216"/>
                    <a:pt x="585216" y="454211"/>
                    <a:pt x="585216" y="292608"/>
                  </a:cubicBezTo>
                  <a:cubicBezTo>
                    <a:pt x="585216" y="131005"/>
                    <a:pt x="454211" y="0"/>
                    <a:pt x="292608" y="0"/>
                  </a:cubicBezTo>
                  <a:close/>
                </a:path>
              </a:pathLst>
            </a:custGeom>
            <a:solidFill>
              <a:srgbClr val="0DAC41"/>
            </a:solidFill>
          </p:spPr>
          <p:txBody>
            <a:bodyPr/>
            <a:lstStyle/>
            <a:p>
              <a:endParaRPr lang="en-US"/>
            </a:p>
          </p:txBody>
        </p:sp>
        <p:sp>
          <p:nvSpPr>
            <p:cNvPr id="10" name="TextBox 10"/>
            <p:cNvSpPr txBox="1"/>
            <p:nvPr/>
          </p:nvSpPr>
          <p:spPr>
            <a:xfrm>
              <a:off x="54864" y="26289"/>
              <a:ext cx="475488" cy="504063"/>
            </a:xfrm>
            <a:prstGeom prst="rect">
              <a:avLst/>
            </a:prstGeom>
          </p:spPr>
          <p:txBody>
            <a:bodyPr lIns="55295" tIns="55295" rIns="55295" bIns="55295" rtlCol="0" anchor="ctr"/>
            <a:lstStyle/>
            <a:p>
              <a:pPr algn="ctr">
                <a:lnSpc>
                  <a:spcPts val="1960"/>
                </a:lnSpc>
              </a:pPr>
              <a:endParaRPr/>
            </a:p>
          </p:txBody>
        </p:sp>
      </p:grpSp>
      <p:grpSp>
        <p:nvGrpSpPr>
          <p:cNvPr id="11" name="Group 11">
            <a:extLst>
              <a:ext uri="{C183D7F6-B498-43B3-948B-1728B52AA6E4}">
                <adec:decorative xmlns:adec="http://schemas.microsoft.com/office/drawing/2017/decorative" val="1"/>
              </a:ext>
            </a:extLst>
          </p:cNvPr>
          <p:cNvGrpSpPr/>
          <p:nvPr/>
        </p:nvGrpSpPr>
        <p:grpSpPr>
          <a:xfrm>
            <a:off x="1390879" y="6513675"/>
            <a:ext cx="171450" cy="171450"/>
            <a:chOff x="0" y="0"/>
            <a:chExt cx="585216" cy="585216"/>
          </a:xfrm>
        </p:grpSpPr>
        <p:sp>
          <p:nvSpPr>
            <p:cNvPr id="12" name="Freeform 12">
              <a:extLst>
                <a:ext uri="{C183D7F6-B498-43B3-948B-1728B52AA6E4}">
                  <adec:decorative xmlns:adec="http://schemas.microsoft.com/office/drawing/2017/decorative" val="1"/>
                </a:ext>
              </a:extLst>
            </p:cNvPr>
            <p:cNvSpPr/>
            <p:nvPr/>
          </p:nvSpPr>
          <p:spPr>
            <a:xfrm>
              <a:off x="0" y="0"/>
              <a:ext cx="585216" cy="585216"/>
            </a:xfrm>
            <a:custGeom>
              <a:avLst/>
              <a:gdLst/>
              <a:ahLst/>
              <a:cxnLst/>
              <a:rect l="l" t="t" r="r" b="b"/>
              <a:pathLst>
                <a:path w="585216" h="585216">
                  <a:moveTo>
                    <a:pt x="292608" y="0"/>
                  </a:moveTo>
                  <a:cubicBezTo>
                    <a:pt x="131005" y="0"/>
                    <a:pt x="0" y="131005"/>
                    <a:pt x="0" y="292608"/>
                  </a:cubicBezTo>
                  <a:cubicBezTo>
                    <a:pt x="0" y="454211"/>
                    <a:pt x="131005" y="585216"/>
                    <a:pt x="292608" y="585216"/>
                  </a:cubicBezTo>
                  <a:cubicBezTo>
                    <a:pt x="454211" y="585216"/>
                    <a:pt x="585216" y="454211"/>
                    <a:pt x="585216" y="292608"/>
                  </a:cubicBezTo>
                  <a:cubicBezTo>
                    <a:pt x="585216" y="131005"/>
                    <a:pt x="454211" y="0"/>
                    <a:pt x="292608" y="0"/>
                  </a:cubicBezTo>
                  <a:close/>
                </a:path>
              </a:pathLst>
            </a:custGeom>
            <a:solidFill>
              <a:srgbClr val="0DAC41"/>
            </a:solidFill>
          </p:spPr>
          <p:txBody>
            <a:bodyPr/>
            <a:lstStyle/>
            <a:p>
              <a:endParaRPr lang="en-US"/>
            </a:p>
          </p:txBody>
        </p:sp>
        <p:sp>
          <p:nvSpPr>
            <p:cNvPr id="13" name="TextBox 13"/>
            <p:cNvSpPr txBox="1"/>
            <p:nvPr/>
          </p:nvSpPr>
          <p:spPr>
            <a:xfrm>
              <a:off x="54864" y="26289"/>
              <a:ext cx="475488" cy="504063"/>
            </a:xfrm>
            <a:prstGeom prst="rect">
              <a:avLst/>
            </a:prstGeom>
          </p:spPr>
          <p:txBody>
            <a:bodyPr lIns="55295" tIns="55295" rIns="55295" bIns="55295" rtlCol="0" anchor="ctr"/>
            <a:lstStyle/>
            <a:p>
              <a:pPr algn="ctr">
                <a:lnSpc>
                  <a:spcPts val="1960"/>
                </a:lnSpc>
              </a:pPr>
              <a:endParaRPr/>
            </a:p>
          </p:txBody>
        </p:sp>
      </p:grpSp>
      <p:grpSp>
        <p:nvGrpSpPr>
          <p:cNvPr id="14" name="Group 14">
            <a:extLst>
              <a:ext uri="{C183D7F6-B498-43B3-948B-1728B52AA6E4}">
                <adec:decorative xmlns:adec="http://schemas.microsoft.com/office/drawing/2017/decorative" val="1"/>
              </a:ext>
            </a:extLst>
          </p:cNvPr>
          <p:cNvGrpSpPr/>
          <p:nvPr/>
        </p:nvGrpSpPr>
        <p:grpSpPr>
          <a:xfrm>
            <a:off x="1390879" y="7161103"/>
            <a:ext cx="171450" cy="171450"/>
            <a:chOff x="0" y="0"/>
            <a:chExt cx="477514" cy="477514"/>
          </a:xfrm>
        </p:grpSpPr>
        <p:sp>
          <p:nvSpPr>
            <p:cNvPr id="15" name="Freeform 15">
              <a:extLst>
                <a:ext uri="{C183D7F6-B498-43B3-948B-1728B52AA6E4}">
                  <adec:decorative xmlns:adec="http://schemas.microsoft.com/office/drawing/2017/decorative" val="1"/>
                </a:ext>
              </a:extLst>
            </p:cNvPr>
            <p:cNvSpPr/>
            <p:nvPr/>
          </p:nvSpPr>
          <p:spPr>
            <a:xfrm>
              <a:off x="0" y="0"/>
              <a:ext cx="477514" cy="477514"/>
            </a:xfrm>
            <a:custGeom>
              <a:avLst/>
              <a:gdLst/>
              <a:ahLst/>
              <a:cxnLst/>
              <a:rect l="l" t="t" r="r" b="b"/>
              <a:pathLst>
                <a:path w="477514" h="477514">
                  <a:moveTo>
                    <a:pt x="238757" y="0"/>
                  </a:moveTo>
                  <a:cubicBezTo>
                    <a:pt x="106895" y="0"/>
                    <a:pt x="0" y="106895"/>
                    <a:pt x="0" y="238757"/>
                  </a:cubicBezTo>
                  <a:cubicBezTo>
                    <a:pt x="0" y="370619"/>
                    <a:pt x="106895" y="477514"/>
                    <a:pt x="238757" y="477514"/>
                  </a:cubicBezTo>
                  <a:cubicBezTo>
                    <a:pt x="370619" y="477514"/>
                    <a:pt x="477514" y="370619"/>
                    <a:pt x="477514" y="238757"/>
                  </a:cubicBezTo>
                  <a:cubicBezTo>
                    <a:pt x="477514" y="106895"/>
                    <a:pt x="370619" y="0"/>
                    <a:pt x="238757" y="0"/>
                  </a:cubicBezTo>
                  <a:close/>
                </a:path>
              </a:pathLst>
            </a:custGeom>
            <a:solidFill>
              <a:srgbClr val="0DAC41"/>
            </a:solidFill>
          </p:spPr>
          <p:txBody>
            <a:bodyPr/>
            <a:lstStyle/>
            <a:p>
              <a:endParaRPr lang="en-US"/>
            </a:p>
          </p:txBody>
        </p:sp>
        <p:sp>
          <p:nvSpPr>
            <p:cNvPr id="16" name="TextBox 16"/>
            <p:cNvSpPr txBox="1"/>
            <p:nvPr/>
          </p:nvSpPr>
          <p:spPr>
            <a:xfrm>
              <a:off x="44767" y="16192"/>
              <a:ext cx="387980" cy="416555"/>
            </a:xfrm>
            <a:prstGeom prst="rect">
              <a:avLst/>
            </a:prstGeom>
          </p:spPr>
          <p:txBody>
            <a:bodyPr lIns="55295" tIns="55295" rIns="55295" bIns="55295" rtlCol="0" anchor="ctr"/>
            <a:lstStyle/>
            <a:p>
              <a:pPr algn="ctr">
                <a:lnSpc>
                  <a:spcPts val="1960"/>
                </a:lnSpc>
              </a:pPr>
              <a:endParaRPr/>
            </a:p>
          </p:txBody>
        </p:sp>
      </p:grpSp>
      <p:sp>
        <p:nvSpPr>
          <p:cNvPr id="17" name="AutoShape 17">
            <a:extLst>
              <a:ext uri="{C183D7F6-B498-43B3-948B-1728B52AA6E4}">
                <adec:decorative xmlns:adec="http://schemas.microsoft.com/office/drawing/2017/decorative" val="1"/>
              </a:ext>
            </a:extLst>
          </p:cNvPr>
          <p:cNvSpPr/>
          <p:nvPr/>
        </p:nvSpPr>
        <p:spPr>
          <a:xfrm flipH="1" flipV="1">
            <a:off x="10360856" y="5965959"/>
            <a:ext cx="11491" cy="2247616"/>
          </a:xfrm>
          <a:prstGeom prst="line">
            <a:avLst/>
          </a:prstGeom>
          <a:ln w="9525" cap="flat">
            <a:solidFill>
              <a:srgbClr val="969696"/>
            </a:solidFill>
            <a:prstDash val="solid"/>
            <a:headEnd type="none" w="sm" len="sm"/>
            <a:tailEnd type="none" w="sm" len="sm"/>
          </a:ln>
        </p:spPr>
        <p:txBody>
          <a:bodyPr/>
          <a:lstStyle/>
          <a:p>
            <a:endParaRPr lang="en-US"/>
          </a:p>
        </p:txBody>
      </p:sp>
      <p:grpSp>
        <p:nvGrpSpPr>
          <p:cNvPr id="18" name="Group 18">
            <a:extLst>
              <a:ext uri="{C183D7F6-B498-43B3-948B-1728B52AA6E4}">
                <adec:decorative xmlns:adec="http://schemas.microsoft.com/office/drawing/2017/decorative" val="1"/>
              </a:ext>
            </a:extLst>
          </p:cNvPr>
          <p:cNvGrpSpPr/>
          <p:nvPr/>
        </p:nvGrpSpPr>
        <p:grpSpPr>
          <a:xfrm>
            <a:off x="10275131" y="5880234"/>
            <a:ext cx="171450" cy="171450"/>
            <a:chOff x="0" y="0"/>
            <a:chExt cx="812800" cy="812800"/>
          </a:xfrm>
        </p:grpSpPr>
        <p:sp>
          <p:nvSpPr>
            <p:cNvPr id="19" name="Freeform 19">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20" name="TextBox 20"/>
            <p:cNvSpPr txBox="1"/>
            <p:nvPr/>
          </p:nvSpPr>
          <p:spPr>
            <a:xfrm>
              <a:off x="76200" y="47625"/>
              <a:ext cx="660400" cy="688975"/>
            </a:xfrm>
            <a:prstGeom prst="rect">
              <a:avLst/>
            </a:prstGeom>
          </p:spPr>
          <p:txBody>
            <a:bodyPr lIns="55295" tIns="55295" rIns="55295" bIns="55295" rtlCol="0" anchor="ctr"/>
            <a:lstStyle/>
            <a:p>
              <a:pPr algn="ctr">
                <a:lnSpc>
                  <a:spcPts val="1960"/>
                </a:lnSpc>
              </a:pPr>
              <a:endParaRPr/>
            </a:p>
          </p:txBody>
        </p:sp>
      </p:grpSp>
      <p:grpSp>
        <p:nvGrpSpPr>
          <p:cNvPr id="21" name="Group 21">
            <a:extLst>
              <a:ext uri="{C183D7F6-B498-43B3-948B-1728B52AA6E4}">
                <adec:decorative xmlns:adec="http://schemas.microsoft.com/office/drawing/2017/decorative" val="1"/>
              </a:ext>
            </a:extLst>
          </p:cNvPr>
          <p:cNvGrpSpPr/>
          <p:nvPr/>
        </p:nvGrpSpPr>
        <p:grpSpPr>
          <a:xfrm>
            <a:off x="10275131" y="6867624"/>
            <a:ext cx="171450" cy="171450"/>
            <a:chOff x="0" y="0"/>
            <a:chExt cx="758523" cy="758523"/>
          </a:xfrm>
        </p:grpSpPr>
        <p:sp>
          <p:nvSpPr>
            <p:cNvPr id="22" name="Freeform 22">
              <a:extLst>
                <a:ext uri="{C183D7F6-B498-43B3-948B-1728B52AA6E4}">
                  <adec:decorative xmlns:adec="http://schemas.microsoft.com/office/drawing/2017/decorative" val="1"/>
                </a:ext>
              </a:extLst>
            </p:cNvPr>
            <p:cNvSpPr/>
            <p:nvPr/>
          </p:nvSpPr>
          <p:spPr>
            <a:xfrm>
              <a:off x="0" y="0"/>
              <a:ext cx="758523" cy="758523"/>
            </a:xfrm>
            <a:custGeom>
              <a:avLst/>
              <a:gdLst/>
              <a:ahLst/>
              <a:cxnLst/>
              <a:rect l="l" t="t" r="r" b="b"/>
              <a:pathLst>
                <a:path w="758523" h="758523">
                  <a:moveTo>
                    <a:pt x="379262" y="0"/>
                  </a:moveTo>
                  <a:cubicBezTo>
                    <a:pt x="169801" y="0"/>
                    <a:pt x="0" y="169801"/>
                    <a:pt x="0" y="379262"/>
                  </a:cubicBezTo>
                  <a:cubicBezTo>
                    <a:pt x="0" y="588722"/>
                    <a:pt x="169801" y="758523"/>
                    <a:pt x="379262" y="758523"/>
                  </a:cubicBezTo>
                  <a:cubicBezTo>
                    <a:pt x="588722" y="758523"/>
                    <a:pt x="758523" y="588722"/>
                    <a:pt x="758523" y="379262"/>
                  </a:cubicBezTo>
                  <a:cubicBezTo>
                    <a:pt x="758523" y="169801"/>
                    <a:pt x="588722" y="0"/>
                    <a:pt x="379262" y="0"/>
                  </a:cubicBezTo>
                  <a:close/>
                </a:path>
              </a:pathLst>
            </a:custGeom>
            <a:solidFill>
              <a:srgbClr val="0DAC41"/>
            </a:solidFill>
          </p:spPr>
          <p:txBody>
            <a:bodyPr/>
            <a:lstStyle/>
            <a:p>
              <a:endParaRPr lang="en-US"/>
            </a:p>
          </p:txBody>
        </p:sp>
        <p:sp>
          <p:nvSpPr>
            <p:cNvPr id="23" name="TextBox 23"/>
            <p:cNvSpPr txBox="1"/>
            <p:nvPr/>
          </p:nvSpPr>
          <p:spPr>
            <a:xfrm>
              <a:off x="71112" y="42537"/>
              <a:ext cx="616300" cy="644875"/>
            </a:xfrm>
            <a:prstGeom prst="rect">
              <a:avLst/>
            </a:prstGeom>
          </p:spPr>
          <p:txBody>
            <a:bodyPr lIns="55295" tIns="55295" rIns="55295" bIns="55295" rtlCol="0" anchor="ctr"/>
            <a:lstStyle/>
            <a:p>
              <a:pPr algn="ctr">
                <a:lnSpc>
                  <a:spcPts val="1960"/>
                </a:lnSpc>
              </a:pPr>
              <a:endParaRPr/>
            </a:p>
          </p:txBody>
        </p:sp>
      </p:grpSp>
      <p:grpSp>
        <p:nvGrpSpPr>
          <p:cNvPr id="24" name="Group 24">
            <a:extLst>
              <a:ext uri="{C183D7F6-B498-43B3-948B-1728B52AA6E4}">
                <adec:decorative xmlns:adec="http://schemas.microsoft.com/office/drawing/2017/decorative" val="1"/>
              </a:ext>
            </a:extLst>
          </p:cNvPr>
          <p:cNvGrpSpPr/>
          <p:nvPr/>
        </p:nvGrpSpPr>
        <p:grpSpPr>
          <a:xfrm>
            <a:off x="10286622" y="8061176"/>
            <a:ext cx="171450" cy="171450"/>
            <a:chOff x="0" y="0"/>
            <a:chExt cx="618926" cy="618926"/>
          </a:xfrm>
        </p:grpSpPr>
        <p:sp>
          <p:nvSpPr>
            <p:cNvPr id="25" name="Freeform 25">
              <a:extLst>
                <a:ext uri="{C183D7F6-B498-43B3-948B-1728B52AA6E4}">
                  <adec:decorative xmlns:adec="http://schemas.microsoft.com/office/drawing/2017/decorative" val="1"/>
                </a:ext>
              </a:extLst>
            </p:cNvPr>
            <p:cNvSpPr/>
            <p:nvPr/>
          </p:nvSpPr>
          <p:spPr>
            <a:xfrm>
              <a:off x="0" y="0"/>
              <a:ext cx="618926" cy="618926"/>
            </a:xfrm>
            <a:custGeom>
              <a:avLst/>
              <a:gdLst/>
              <a:ahLst/>
              <a:cxnLst/>
              <a:rect l="l" t="t" r="r" b="b"/>
              <a:pathLst>
                <a:path w="618926" h="618926">
                  <a:moveTo>
                    <a:pt x="309463" y="0"/>
                  </a:moveTo>
                  <a:cubicBezTo>
                    <a:pt x="138551" y="0"/>
                    <a:pt x="0" y="138551"/>
                    <a:pt x="0" y="309463"/>
                  </a:cubicBezTo>
                  <a:cubicBezTo>
                    <a:pt x="0" y="480375"/>
                    <a:pt x="138551" y="618926"/>
                    <a:pt x="309463" y="618926"/>
                  </a:cubicBezTo>
                  <a:cubicBezTo>
                    <a:pt x="480375" y="618926"/>
                    <a:pt x="618926" y="480375"/>
                    <a:pt x="618926" y="309463"/>
                  </a:cubicBezTo>
                  <a:cubicBezTo>
                    <a:pt x="618926" y="138551"/>
                    <a:pt x="480375" y="0"/>
                    <a:pt x="309463" y="0"/>
                  </a:cubicBezTo>
                  <a:close/>
                </a:path>
              </a:pathLst>
            </a:custGeom>
            <a:solidFill>
              <a:srgbClr val="0DAC41"/>
            </a:solidFill>
          </p:spPr>
          <p:txBody>
            <a:bodyPr/>
            <a:lstStyle/>
            <a:p>
              <a:endParaRPr lang="en-US"/>
            </a:p>
          </p:txBody>
        </p:sp>
        <p:sp>
          <p:nvSpPr>
            <p:cNvPr id="26" name="TextBox 26"/>
            <p:cNvSpPr txBox="1"/>
            <p:nvPr/>
          </p:nvSpPr>
          <p:spPr>
            <a:xfrm>
              <a:off x="58024" y="29449"/>
              <a:ext cx="502877" cy="531452"/>
            </a:xfrm>
            <a:prstGeom prst="rect">
              <a:avLst/>
            </a:prstGeom>
          </p:spPr>
          <p:txBody>
            <a:bodyPr lIns="55295" tIns="55295" rIns="55295" bIns="55295" rtlCol="0" anchor="ctr"/>
            <a:lstStyle/>
            <a:p>
              <a:pPr algn="ctr">
                <a:lnSpc>
                  <a:spcPts val="1960"/>
                </a:lnSpc>
              </a:pPr>
              <a:endParaRPr/>
            </a:p>
          </p:txBody>
        </p:sp>
      </p:grpSp>
      <p:sp>
        <p:nvSpPr>
          <p:cNvPr id="39" name="TextBox 39"/>
          <p:cNvSpPr txBox="1">
            <a:spLocks noGrp="1"/>
          </p:cNvSpPr>
          <p:nvPr>
            <p:ph type="title" idx="4294967295"/>
          </p:nvPr>
        </p:nvSpPr>
        <p:spPr>
          <a:xfrm>
            <a:off x="1009650" y="635358"/>
            <a:ext cx="15562487" cy="70472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775"/>
              </a:lnSpc>
              <a:spcBef>
                <a:spcPts val="0"/>
              </a:spcBef>
              <a:spcAft>
                <a:spcPts val="0"/>
              </a:spcAft>
              <a:buClrTx/>
              <a:buSzTx/>
              <a:buFontTx/>
              <a:buNone/>
              <a:tabLst/>
              <a:defRPr/>
            </a:pPr>
            <a:r>
              <a:rPr kumimoji="0" lang="en-US" sz="3999" b="0" i="0" u="none" strike="noStrike" kern="1200" cap="none" spc="-63" normalizeH="0" baseline="0" noProof="0" dirty="0">
                <a:ln>
                  <a:noFill/>
                </a:ln>
                <a:solidFill>
                  <a:srgbClr val="FFFFFF"/>
                </a:solidFill>
                <a:effectLst/>
                <a:uLnTx/>
                <a:uFillTx/>
                <a:latin typeface="Inter"/>
                <a:ea typeface="Inter"/>
                <a:cs typeface="Inter"/>
                <a:sym typeface="Inter"/>
              </a:rPr>
              <a:t>Create, Edit, and Organize Discussions</a:t>
            </a:r>
          </a:p>
        </p:txBody>
      </p:sp>
      <p:sp>
        <p:nvSpPr>
          <p:cNvPr id="42" name="TextBox 42"/>
          <p:cNvSpPr txBox="1"/>
          <p:nvPr/>
        </p:nvSpPr>
        <p:spPr>
          <a:xfrm>
            <a:off x="1009650" y="1401707"/>
            <a:ext cx="14549166" cy="379502"/>
          </a:xfrm>
          <a:prstGeom prst="rect">
            <a:avLst/>
          </a:prstGeom>
        </p:spPr>
        <p:txBody>
          <a:bodyPr lIns="0" tIns="0" rIns="0" bIns="0" rtlCol="0" anchor="t">
            <a:spAutoFit/>
          </a:bodyPr>
          <a:lstStyle/>
          <a:p>
            <a:pPr algn="l">
              <a:lnSpc>
                <a:spcPts val="3176"/>
              </a:lnSpc>
            </a:pPr>
            <a:r>
              <a:rPr lang="en-US" sz="2199" spc="-28">
                <a:solidFill>
                  <a:srgbClr val="FFFFFF"/>
                </a:solidFill>
                <a:latin typeface="Inter"/>
                <a:ea typeface="Inter"/>
                <a:cs typeface="Inter"/>
                <a:sym typeface="Inter"/>
              </a:rPr>
              <a:t>Compare your Original and Ultra discussions, make edits or create new activities as needed.  </a:t>
            </a:r>
          </a:p>
        </p:txBody>
      </p:sp>
      <p:sp>
        <p:nvSpPr>
          <p:cNvPr id="31" name="TextBox 31"/>
          <p:cNvSpPr txBox="1"/>
          <p:nvPr/>
        </p:nvSpPr>
        <p:spPr>
          <a:xfrm>
            <a:off x="1390879" y="2677172"/>
            <a:ext cx="6007173" cy="438785"/>
          </a:xfrm>
          <a:prstGeom prst="rect">
            <a:avLst/>
          </a:prstGeom>
        </p:spPr>
        <p:txBody>
          <a:bodyPr lIns="0" tIns="0" rIns="0" bIns="0" rtlCol="0" anchor="t">
            <a:spAutoFit/>
          </a:bodyPr>
          <a:lstStyle/>
          <a:p>
            <a:pPr algn="ctr">
              <a:lnSpc>
                <a:spcPts val="3640"/>
              </a:lnSpc>
            </a:pPr>
            <a:r>
              <a:rPr lang="en-US" sz="2600" b="1" spc="26">
                <a:solidFill>
                  <a:srgbClr val="0E387C"/>
                </a:solidFill>
                <a:latin typeface="Inter Bold"/>
                <a:ea typeface="Inter Bold"/>
                <a:cs typeface="Inter Bold"/>
                <a:sym typeface="Inter Bold"/>
              </a:rPr>
              <a:t>Make a discussion board visible</a:t>
            </a:r>
          </a:p>
        </p:txBody>
      </p:sp>
      <p:sp>
        <p:nvSpPr>
          <p:cNvPr id="27" name="TextBox 27"/>
          <p:cNvSpPr txBox="1"/>
          <p:nvPr/>
        </p:nvSpPr>
        <p:spPr>
          <a:xfrm>
            <a:off x="1237245" y="3402152"/>
            <a:ext cx="6715595" cy="674548"/>
          </a:xfrm>
          <a:prstGeom prst="rect">
            <a:avLst/>
          </a:prstGeom>
        </p:spPr>
        <p:txBody>
          <a:bodyPr lIns="0" tIns="0" rIns="0" bIns="0" rtlCol="0" anchor="t">
            <a:spAutoFit/>
          </a:bodyPr>
          <a:lstStyle/>
          <a:p>
            <a:pPr algn="just">
              <a:lnSpc>
                <a:spcPts val="2743"/>
              </a:lnSpc>
            </a:pPr>
            <a:r>
              <a:rPr lang="en-US" sz="1899" spc="-24">
                <a:solidFill>
                  <a:srgbClr val="000000"/>
                </a:solidFill>
                <a:latin typeface="Inter"/>
                <a:ea typeface="Inter"/>
                <a:cs typeface="Inter"/>
                <a:sym typeface="Inter"/>
              </a:rPr>
              <a:t>As you review your Ultra course you may find that your Discussion Boards are not visible in the course content area.</a:t>
            </a:r>
          </a:p>
        </p:txBody>
      </p:sp>
      <p:sp>
        <p:nvSpPr>
          <p:cNvPr id="29" name="TextBox 29"/>
          <p:cNvSpPr txBox="1"/>
          <p:nvPr/>
        </p:nvSpPr>
        <p:spPr>
          <a:xfrm>
            <a:off x="1237245" y="4254878"/>
            <a:ext cx="5427111" cy="349250"/>
          </a:xfrm>
          <a:prstGeom prst="rect">
            <a:avLst/>
          </a:prstGeom>
        </p:spPr>
        <p:txBody>
          <a:bodyPr lIns="0" tIns="0" rIns="0" bIns="0" rtlCol="0" anchor="t">
            <a:spAutoFit/>
          </a:bodyPr>
          <a:lstStyle/>
          <a:p>
            <a:pPr algn="l">
              <a:lnSpc>
                <a:spcPts val="2800"/>
              </a:lnSpc>
            </a:pPr>
            <a:r>
              <a:rPr lang="en-US" sz="2000" b="1" spc="20">
                <a:solidFill>
                  <a:srgbClr val="0E387C"/>
                </a:solidFill>
                <a:latin typeface="Inter Bold"/>
                <a:ea typeface="Inter Bold"/>
                <a:cs typeface="Inter Bold"/>
                <a:sym typeface="Inter Bold"/>
              </a:rPr>
              <a:t>To make these visible follow these steps:</a:t>
            </a:r>
          </a:p>
        </p:txBody>
      </p:sp>
      <p:sp>
        <p:nvSpPr>
          <p:cNvPr id="38" name="TextBox 38"/>
          <p:cNvSpPr txBox="1"/>
          <p:nvPr/>
        </p:nvSpPr>
        <p:spPr>
          <a:xfrm>
            <a:off x="1791575" y="4899403"/>
            <a:ext cx="6511708" cy="674420"/>
          </a:xfrm>
          <a:prstGeom prst="rect">
            <a:avLst/>
          </a:prstGeom>
        </p:spPr>
        <p:txBody>
          <a:bodyPr lIns="0" tIns="0" rIns="0" bIns="0" rtlCol="0" anchor="t">
            <a:spAutoFit/>
          </a:bodyPr>
          <a:lstStyle/>
          <a:p>
            <a:pPr algn="l">
              <a:lnSpc>
                <a:spcPts val="2743"/>
              </a:lnSpc>
            </a:pPr>
            <a:r>
              <a:rPr lang="en-US" sz="1899" spc="-24">
                <a:solidFill>
                  <a:srgbClr val="000000"/>
                </a:solidFill>
                <a:latin typeface="Inter"/>
                <a:ea typeface="Inter"/>
                <a:cs typeface="Inter"/>
                <a:sym typeface="Inter"/>
              </a:rPr>
              <a:t>Select </a:t>
            </a:r>
            <a:r>
              <a:rPr lang="en-US" sz="1899" b="1" spc="-24">
                <a:solidFill>
                  <a:srgbClr val="000000"/>
                </a:solidFill>
                <a:latin typeface="Inter Bold"/>
                <a:ea typeface="Inter Bold"/>
                <a:cs typeface="Inter Bold"/>
                <a:sym typeface="Inter Bold"/>
              </a:rPr>
              <a:t>‘Discussions’</a:t>
            </a:r>
            <a:r>
              <a:rPr lang="en-US" sz="1899" spc="-24">
                <a:solidFill>
                  <a:srgbClr val="000000"/>
                </a:solidFill>
                <a:latin typeface="Inter"/>
                <a:ea typeface="Inter"/>
                <a:cs typeface="Inter"/>
                <a:sym typeface="Inter"/>
              </a:rPr>
              <a:t> from the top of the course content area. </a:t>
            </a:r>
          </a:p>
        </p:txBody>
      </p:sp>
      <p:sp>
        <p:nvSpPr>
          <p:cNvPr id="37" name="TextBox 37"/>
          <p:cNvSpPr txBox="1"/>
          <p:nvPr/>
        </p:nvSpPr>
        <p:spPr>
          <a:xfrm>
            <a:off x="1791575" y="5573951"/>
            <a:ext cx="6883718" cy="571394"/>
          </a:xfrm>
          <a:prstGeom prst="rect">
            <a:avLst/>
          </a:prstGeom>
        </p:spPr>
        <p:txBody>
          <a:bodyPr lIns="0" tIns="0" rIns="0" bIns="0" rtlCol="0" anchor="t">
            <a:spAutoFit/>
          </a:bodyPr>
          <a:lstStyle/>
          <a:p>
            <a:pPr algn="l">
              <a:lnSpc>
                <a:spcPts val="2279"/>
              </a:lnSpc>
            </a:pPr>
            <a:r>
              <a:rPr lang="en-US" sz="1899" spc="-24">
                <a:solidFill>
                  <a:srgbClr val="000000"/>
                </a:solidFill>
                <a:latin typeface="Inter"/>
                <a:ea typeface="Inter"/>
                <a:cs typeface="Inter"/>
                <a:sym typeface="Inter"/>
              </a:rPr>
              <a:t>Select the</a:t>
            </a:r>
            <a:r>
              <a:rPr lang="en-US" sz="1899" b="1" spc="-24">
                <a:solidFill>
                  <a:srgbClr val="000000"/>
                </a:solidFill>
                <a:latin typeface="Inter Bold"/>
                <a:ea typeface="Inter Bold"/>
                <a:cs typeface="Inter Bold"/>
                <a:sym typeface="Inter Bold"/>
              </a:rPr>
              <a:t> title of the discussion board</a:t>
            </a:r>
            <a:r>
              <a:rPr lang="en-US" sz="1899" spc="-24">
                <a:solidFill>
                  <a:srgbClr val="000000"/>
                </a:solidFill>
                <a:latin typeface="Inter"/>
                <a:ea typeface="Inter"/>
                <a:cs typeface="Inter"/>
                <a:sym typeface="Inter"/>
              </a:rPr>
              <a:t> you want to add to the course content area. </a:t>
            </a:r>
          </a:p>
        </p:txBody>
      </p:sp>
      <p:sp>
        <p:nvSpPr>
          <p:cNvPr id="36" name="TextBox 36"/>
          <p:cNvSpPr txBox="1"/>
          <p:nvPr/>
        </p:nvSpPr>
        <p:spPr>
          <a:xfrm>
            <a:off x="1791575" y="6440726"/>
            <a:ext cx="5778859" cy="331584"/>
          </a:xfrm>
          <a:prstGeom prst="rect">
            <a:avLst/>
          </a:prstGeom>
        </p:spPr>
        <p:txBody>
          <a:bodyPr lIns="0" tIns="0" rIns="0" bIns="0" rtlCol="0" anchor="t">
            <a:spAutoFit/>
          </a:bodyPr>
          <a:lstStyle/>
          <a:p>
            <a:pPr algn="l">
              <a:lnSpc>
                <a:spcPts val="2743"/>
              </a:lnSpc>
            </a:pPr>
            <a:r>
              <a:rPr lang="en-US" sz="1899" spc="-24">
                <a:solidFill>
                  <a:srgbClr val="000000"/>
                </a:solidFill>
                <a:latin typeface="Inter"/>
                <a:ea typeface="Inter"/>
                <a:cs typeface="Inter"/>
                <a:sym typeface="Inter"/>
              </a:rPr>
              <a:t>Select the </a:t>
            </a:r>
            <a:r>
              <a:rPr lang="en-US" sz="1899" b="1" spc="-24">
                <a:solidFill>
                  <a:srgbClr val="000000"/>
                </a:solidFill>
                <a:latin typeface="Inter Bold"/>
                <a:ea typeface="Inter Bold"/>
                <a:cs typeface="Inter Bold"/>
                <a:sym typeface="Inter Bold"/>
              </a:rPr>
              <a:t>gear icon</a:t>
            </a:r>
            <a:r>
              <a:rPr lang="en-US" sz="1899" spc="-24">
                <a:solidFill>
                  <a:srgbClr val="000000"/>
                </a:solidFill>
                <a:latin typeface="Inter"/>
                <a:ea typeface="Inter"/>
                <a:cs typeface="Inter"/>
                <a:sym typeface="Inter"/>
              </a:rPr>
              <a:t> to open the settings panel. </a:t>
            </a:r>
          </a:p>
        </p:txBody>
      </p:sp>
      <p:sp>
        <p:nvSpPr>
          <p:cNvPr id="28" name="TextBox 28"/>
          <p:cNvSpPr txBox="1"/>
          <p:nvPr/>
        </p:nvSpPr>
        <p:spPr>
          <a:xfrm>
            <a:off x="1791575" y="7115274"/>
            <a:ext cx="6411204" cy="571394"/>
          </a:xfrm>
          <a:prstGeom prst="rect">
            <a:avLst/>
          </a:prstGeom>
        </p:spPr>
        <p:txBody>
          <a:bodyPr lIns="0" tIns="0" rIns="0" bIns="0" rtlCol="0" anchor="t">
            <a:spAutoFit/>
          </a:bodyPr>
          <a:lstStyle/>
          <a:p>
            <a:pPr algn="l">
              <a:lnSpc>
                <a:spcPts val="2279"/>
              </a:lnSpc>
            </a:pPr>
            <a:r>
              <a:rPr lang="en-US" sz="1899" spc="-24">
                <a:solidFill>
                  <a:srgbClr val="000000"/>
                </a:solidFill>
                <a:latin typeface="Inter"/>
                <a:ea typeface="Inter"/>
                <a:cs typeface="Inter"/>
                <a:sym typeface="Inter"/>
              </a:rPr>
              <a:t>Check the box marked </a:t>
            </a:r>
            <a:r>
              <a:rPr lang="en-US" sz="1899" b="1" spc="-24">
                <a:solidFill>
                  <a:srgbClr val="000000"/>
                </a:solidFill>
                <a:latin typeface="Inter Bold"/>
                <a:ea typeface="Inter Bold"/>
                <a:cs typeface="Inter Bold"/>
                <a:sym typeface="Inter Bold"/>
              </a:rPr>
              <a:t>‘Display on Course Content Page’</a:t>
            </a:r>
            <a:r>
              <a:rPr lang="en-US" sz="1899" spc="-24">
                <a:solidFill>
                  <a:srgbClr val="000000"/>
                </a:solidFill>
                <a:latin typeface="Inter"/>
                <a:ea typeface="Inter"/>
                <a:cs typeface="Inter"/>
                <a:sym typeface="Inter"/>
              </a:rPr>
              <a:t> and then select </a:t>
            </a:r>
            <a:r>
              <a:rPr lang="en-US" sz="1899" b="1" spc="-24">
                <a:solidFill>
                  <a:srgbClr val="000000"/>
                </a:solidFill>
                <a:latin typeface="Inter Bold"/>
                <a:ea typeface="Inter Bold"/>
                <a:cs typeface="Inter Bold"/>
                <a:sym typeface="Inter Bold"/>
              </a:rPr>
              <a:t>‘Save.’</a:t>
            </a:r>
          </a:p>
        </p:txBody>
      </p:sp>
      <p:sp>
        <p:nvSpPr>
          <p:cNvPr id="30" name="TextBox 30"/>
          <p:cNvSpPr txBox="1"/>
          <p:nvPr/>
        </p:nvSpPr>
        <p:spPr>
          <a:xfrm>
            <a:off x="1237245" y="8067774"/>
            <a:ext cx="6939968" cy="1017448"/>
          </a:xfrm>
          <a:prstGeom prst="rect">
            <a:avLst/>
          </a:prstGeom>
        </p:spPr>
        <p:txBody>
          <a:bodyPr lIns="0" tIns="0" rIns="0" bIns="0" rtlCol="0" anchor="t">
            <a:spAutoFit/>
          </a:bodyPr>
          <a:lstStyle/>
          <a:p>
            <a:pPr algn="just">
              <a:lnSpc>
                <a:spcPts val="2743"/>
              </a:lnSpc>
            </a:pPr>
            <a:r>
              <a:rPr lang="en-US" sz="1900" spc="-24">
                <a:solidFill>
                  <a:srgbClr val="000000"/>
                </a:solidFill>
                <a:latin typeface="Inter"/>
                <a:ea typeface="Inter"/>
                <a:cs typeface="Inter"/>
                <a:sym typeface="Inter"/>
              </a:rPr>
              <a:t>This will place your discussion board at the very bottom of your course content page. Be sure to move your newly visible discussion boards into the appropriate locations. </a:t>
            </a:r>
          </a:p>
        </p:txBody>
      </p:sp>
      <p:sp>
        <p:nvSpPr>
          <p:cNvPr id="33" name="TextBox 33"/>
          <p:cNvSpPr txBox="1"/>
          <p:nvPr/>
        </p:nvSpPr>
        <p:spPr>
          <a:xfrm>
            <a:off x="11587449" y="2677172"/>
            <a:ext cx="4096371" cy="438785"/>
          </a:xfrm>
          <a:prstGeom prst="rect">
            <a:avLst/>
          </a:prstGeom>
        </p:spPr>
        <p:txBody>
          <a:bodyPr lIns="0" tIns="0" rIns="0" bIns="0" rtlCol="0" anchor="t">
            <a:spAutoFit/>
          </a:bodyPr>
          <a:lstStyle/>
          <a:p>
            <a:pPr algn="ctr">
              <a:lnSpc>
                <a:spcPts val="3640"/>
              </a:lnSpc>
            </a:pPr>
            <a:r>
              <a:rPr lang="en-US" sz="2600" b="1" spc="26">
                <a:solidFill>
                  <a:srgbClr val="0E387C"/>
                </a:solidFill>
                <a:latin typeface="Inter Bold"/>
                <a:ea typeface="Inter Bold"/>
                <a:cs typeface="Inter Bold"/>
                <a:sym typeface="Inter Bold"/>
              </a:rPr>
              <a:t>Edit a discussion board</a:t>
            </a:r>
          </a:p>
        </p:txBody>
      </p:sp>
      <p:sp>
        <p:nvSpPr>
          <p:cNvPr id="32" name="TextBox 32"/>
          <p:cNvSpPr txBox="1"/>
          <p:nvPr/>
        </p:nvSpPr>
        <p:spPr>
          <a:xfrm>
            <a:off x="10136440" y="3402152"/>
            <a:ext cx="6998390" cy="1703248"/>
          </a:xfrm>
          <a:prstGeom prst="rect">
            <a:avLst/>
          </a:prstGeom>
        </p:spPr>
        <p:txBody>
          <a:bodyPr lIns="0" tIns="0" rIns="0" bIns="0" rtlCol="0" anchor="t">
            <a:spAutoFit/>
          </a:bodyPr>
          <a:lstStyle/>
          <a:p>
            <a:pPr algn="just">
              <a:lnSpc>
                <a:spcPts val="2743"/>
              </a:lnSpc>
            </a:pPr>
            <a:r>
              <a:rPr lang="en-US" sz="1899" spc="-24">
                <a:solidFill>
                  <a:srgbClr val="000000"/>
                </a:solidFill>
                <a:latin typeface="Inter"/>
                <a:ea typeface="Inter"/>
                <a:cs typeface="Inter"/>
                <a:sym typeface="Inter"/>
              </a:rPr>
              <a:t>If you find that your discussion boards are visible in the course content area, but the prompts are incorrect you will need to edit the prompts. To do this you will want to go to your Original course and </a:t>
            </a:r>
            <a:r>
              <a:rPr lang="en-US" sz="1899" b="1" spc="-24">
                <a:solidFill>
                  <a:srgbClr val="000000"/>
                </a:solidFill>
                <a:latin typeface="Inter Bold"/>
                <a:ea typeface="Inter Bold"/>
                <a:cs typeface="Inter Bold"/>
                <a:sym typeface="Inter Bold"/>
              </a:rPr>
              <a:t>copy/paste the prompts</a:t>
            </a:r>
            <a:r>
              <a:rPr lang="en-US" sz="1899" spc="-24">
                <a:solidFill>
                  <a:srgbClr val="000000"/>
                </a:solidFill>
                <a:latin typeface="Inter"/>
                <a:ea typeface="Inter"/>
                <a:cs typeface="Inter"/>
                <a:sym typeface="Inter"/>
              </a:rPr>
              <a:t> into your Ultra discussion board. </a:t>
            </a:r>
          </a:p>
        </p:txBody>
      </p:sp>
      <p:sp>
        <p:nvSpPr>
          <p:cNvPr id="35" name="TextBox 35"/>
          <p:cNvSpPr txBox="1"/>
          <p:nvPr/>
        </p:nvSpPr>
        <p:spPr>
          <a:xfrm>
            <a:off x="10136440" y="5257800"/>
            <a:ext cx="4912022" cy="349250"/>
          </a:xfrm>
          <a:prstGeom prst="rect">
            <a:avLst/>
          </a:prstGeom>
        </p:spPr>
        <p:txBody>
          <a:bodyPr lIns="0" tIns="0" rIns="0" bIns="0" rtlCol="0" anchor="t">
            <a:spAutoFit/>
          </a:bodyPr>
          <a:lstStyle/>
          <a:p>
            <a:pPr algn="l">
              <a:lnSpc>
                <a:spcPts val="2800"/>
              </a:lnSpc>
            </a:pPr>
            <a:r>
              <a:rPr lang="en-US" sz="2000" b="1" spc="20">
                <a:solidFill>
                  <a:srgbClr val="0E387C"/>
                </a:solidFill>
                <a:latin typeface="Inter Bold"/>
                <a:ea typeface="Inter Bold"/>
                <a:cs typeface="Inter Bold"/>
                <a:sym typeface="Inter Bold"/>
              </a:rPr>
              <a:t>To edit a discussion board:</a:t>
            </a:r>
          </a:p>
        </p:txBody>
      </p:sp>
      <p:sp>
        <p:nvSpPr>
          <p:cNvPr id="41" name="TextBox 41"/>
          <p:cNvSpPr txBox="1"/>
          <p:nvPr/>
        </p:nvSpPr>
        <p:spPr>
          <a:xfrm>
            <a:off x="10686672" y="5807075"/>
            <a:ext cx="6283649" cy="571394"/>
          </a:xfrm>
          <a:prstGeom prst="rect">
            <a:avLst/>
          </a:prstGeom>
        </p:spPr>
        <p:txBody>
          <a:bodyPr lIns="0" tIns="0" rIns="0" bIns="0" rtlCol="0" anchor="t">
            <a:spAutoFit/>
          </a:bodyPr>
          <a:lstStyle/>
          <a:p>
            <a:pPr algn="l">
              <a:lnSpc>
                <a:spcPts val="2279"/>
              </a:lnSpc>
            </a:pPr>
            <a:r>
              <a:rPr lang="en-US" sz="1899" spc="-24">
                <a:solidFill>
                  <a:srgbClr val="000000"/>
                </a:solidFill>
                <a:latin typeface="Inter"/>
                <a:ea typeface="Inter"/>
                <a:cs typeface="Inter"/>
                <a:sym typeface="Inter"/>
              </a:rPr>
              <a:t>Select the </a:t>
            </a:r>
            <a:r>
              <a:rPr lang="en-US" sz="1899" b="1" spc="-24">
                <a:solidFill>
                  <a:srgbClr val="000000"/>
                </a:solidFill>
                <a:latin typeface="Inter Bold"/>
                <a:ea typeface="Inter Bold"/>
                <a:cs typeface="Inter Bold"/>
                <a:sym typeface="Inter Bold"/>
              </a:rPr>
              <a:t>title of the Discussion Board</a:t>
            </a:r>
            <a:r>
              <a:rPr lang="en-US" sz="1899" spc="-24">
                <a:solidFill>
                  <a:srgbClr val="000000"/>
                </a:solidFill>
                <a:latin typeface="Inter"/>
                <a:ea typeface="Inter"/>
                <a:cs typeface="Inter"/>
                <a:sym typeface="Inter"/>
              </a:rPr>
              <a:t> you’d like to edit. You can also do this from the discussions tab. </a:t>
            </a:r>
          </a:p>
        </p:txBody>
      </p:sp>
      <p:sp>
        <p:nvSpPr>
          <p:cNvPr id="40" name="TextBox 40"/>
          <p:cNvSpPr txBox="1"/>
          <p:nvPr/>
        </p:nvSpPr>
        <p:spPr>
          <a:xfrm>
            <a:off x="10686672" y="6829524"/>
            <a:ext cx="6283649" cy="857091"/>
          </a:xfrm>
          <a:prstGeom prst="rect">
            <a:avLst/>
          </a:prstGeom>
        </p:spPr>
        <p:txBody>
          <a:bodyPr lIns="0" tIns="0" rIns="0" bIns="0" rtlCol="0" anchor="t">
            <a:spAutoFit/>
          </a:bodyPr>
          <a:lstStyle/>
          <a:p>
            <a:pPr algn="l">
              <a:lnSpc>
                <a:spcPts val="2279"/>
              </a:lnSpc>
            </a:pPr>
            <a:r>
              <a:rPr lang="en-US" sz="1899" spc="-24">
                <a:solidFill>
                  <a:srgbClr val="000000"/>
                </a:solidFill>
                <a:latin typeface="Inter"/>
                <a:ea typeface="Inter"/>
                <a:cs typeface="Inter"/>
                <a:sym typeface="Inter"/>
              </a:rPr>
              <a:t>Once the Discussion Board is open, select the ellipsis </a:t>
            </a:r>
            <a:r>
              <a:rPr lang="en-US" sz="1899" b="1" spc="-24">
                <a:solidFill>
                  <a:srgbClr val="000000"/>
                </a:solidFill>
                <a:latin typeface="Inter Bold"/>
                <a:ea typeface="Inter Bold"/>
                <a:cs typeface="Inter Bold"/>
                <a:sym typeface="Inter Bold"/>
              </a:rPr>
              <a:t>(…)</a:t>
            </a:r>
            <a:r>
              <a:rPr lang="en-US" sz="1899" spc="-24">
                <a:solidFill>
                  <a:srgbClr val="000000"/>
                </a:solidFill>
                <a:latin typeface="Inter"/>
                <a:ea typeface="Inter"/>
                <a:cs typeface="Inter"/>
                <a:sym typeface="Inter"/>
              </a:rPr>
              <a:t> found under the Discussion Topic heading. Select </a:t>
            </a:r>
            <a:r>
              <a:rPr lang="en-US" sz="1899" b="1" spc="-24">
                <a:solidFill>
                  <a:srgbClr val="000000"/>
                </a:solidFill>
                <a:latin typeface="Inter Bold"/>
                <a:ea typeface="Inter Bold"/>
                <a:cs typeface="Inter Bold"/>
                <a:sym typeface="Inter Bold"/>
              </a:rPr>
              <a:t>Edit </a:t>
            </a:r>
            <a:r>
              <a:rPr lang="en-US" sz="1899" spc="-24">
                <a:solidFill>
                  <a:srgbClr val="000000"/>
                </a:solidFill>
                <a:latin typeface="Inter"/>
                <a:ea typeface="Inter"/>
                <a:cs typeface="Inter"/>
                <a:sym typeface="Inter"/>
              </a:rPr>
              <a:t>to open the content editor. </a:t>
            </a:r>
          </a:p>
        </p:txBody>
      </p:sp>
      <p:sp>
        <p:nvSpPr>
          <p:cNvPr id="34" name="TextBox 34"/>
          <p:cNvSpPr txBox="1"/>
          <p:nvPr/>
        </p:nvSpPr>
        <p:spPr>
          <a:xfrm>
            <a:off x="10686672" y="8042126"/>
            <a:ext cx="6283649" cy="571394"/>
          </a:xfrm>
          <a:prstGeom prst="rect">
            <a:avLst/>
          </a:prstGeom>
        </p:spPr>
        <p:txBody>
          <a:bodyPr lIns="0" tIns="0" rIns="0" bIns="0" rtlCol="0" anchor="t">
            <a:spAutoFit/>
          </a:bodyPr>
          <a:lstStyle/>
          <a:p>
            <a:pPr algn="l">
              <a:lnSpc>
                <a:spcPts val="2279"/>
              </a:lnSpc>
            </a:pPr>
            <a:r>
              <a:rPr lang="en-US" sz="1899" spc="-24">
                <a:solidFill>
                  <a:srgbClr val="000000"/>
                </a:solidFill>
                <a:latin typeface="Inter"/>
                <a:ea typeface="Inter"/>
                <a:cs typeface="Inter"/>
                <a:sym typeface="Inter"/>
              </a:rPr>
              <a:t>Make your changes by typing in the content editor box or pasting your prompt, when finished select </a:t>
            </a:r>
            <a:r>
              <a:rPr lang="en-US" sz="1899" b="1" spc="-24">
                <a:solidFill>
                  <a:srgbClr val="000000"/>
                </a:solidFill>
                <a:latin typeface="Inter Bold"/>
                <a:ea typeface="Inter Bold"/>
                <a:cs typeface="Inter Bold"/>
                <a:sym typeface="Inter Bold"/>
              </a:rPr>
              <a:t>‘Save.’ </a:t>
            </a:r>
          </a:p>
        </p:txBody>
      </p:sp>
      <p:sp>
        <p:nvSpPr>
          <p:cNvPr id="43" name="AutoShape 43">
            <a:extLst>
              <a:ext uri="{C183D7F6-B498-43B3-948B-1728B52AA6E4}">
                <adec:decorative xmlns:adec="http://schemas.microsoft.com/office/drawing/2017/decorative" val="1"/>
              </a:ext>
            </a:extLst>
          </p:cNvPr>
          <p:cNvSpPr/>
          <p:nvPr/>
        </p:nvSpPr>
        <p:spPr>
          <a:xfrm>
            <a:off x="809095" y="835931"/>
            <a:ext cx="0" cy="988639"/>
          </a:xfrm>
          <a:prstGeom prst="line">
            <a:avLst/>
          </a:prstGeom>
          <a:ln w="38100" cap="flat">
            <a:solidFill>
              <a:srgbClr val="0DAC41"/>
            </a:solidFill>
            <a:prstDash val="solid"/>
            <a:headEnd type="oval" w="lg" len="lg"/>
            <a:tailEnd type="oval" w="lg" len="lg"/>
          </a:ln>
        </p:spPr>
        <p:txBody>
          <a:bodyPr/>
          <a:lstStyle/>
          <a:p>
            <a:endParaRPr lang="en-US"/>
          </a:p>
        </p:txBody>
      </p:sp>
      <p:grpSp>
        <p:nvGrpSpPr>
          <p:cNvPr id="44" name="Group 44">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45" name="Freeform 45">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6" name="Freeform 46">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47" name="TextBox 47"/>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8" action="ppaction://hlinksldjump">
                    <a:extLst>
                      <a:ext uri="{A12FA001-AC4F-418D-AE19-62706E023703}">
                        <ahyp:hlinkClr xmlns:ahyp="http://schemas.microsoft.com/office/drawing/2018/hyperlinkcolor" val="tx"/>
                      </a:ext>
                    </a:extLst>
                  </a:hlinkClick>
                </a:rPr>
                <a:t>Step 1</a:t>
              </a:r>
            </a:p>
          </p:txBody>
        </p:sp>
        <p:sp>
          <p:nvSpPr>
            <p:cNvPr id="48" name="Freeform 48">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49" name="Freeform 49">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50" name="TextBox 50"/>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3" action="ppaction://hlinksldjump">
                    <a:extLst>
                      <a:ext uri="{A12FA001-AC4F-418D-AE19-62706E023703}">
                        <ahyp:hlinkClr xmlns:ahyp="http://schemas.microsoft.com/office/drawing/2018/hyperlinkcolor" val="tx"/>
                      </a:ext>
                    </a:extLst>
                  </a:hlinkClick>
                </a:rPr>
                <a:t>Step 2</a:t>
              </a:r>
            </a:p>
          </p:txBody>
        </p:sp>
        <p:sp>
          <p:nvSpPr>
            <p:cNvPr id="51" name="Freeform 51">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52" name="Freeform 52">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53" name="TextBox 53"/>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4" action="ppaction://hlinksldjump"/>
                </a:rPr>
                <a:t>Step 3</a:t>
              </a:r>
            </a:p>
          </p:txBody>
        </p:sp>
        <p:sp>
          <p:nvSpPr>
            <p:cNvPr id="54" name="Freeform 54">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55" name="Freeform 55">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56" name="TextBox 56"/>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5" action="ppaction://hlinksldjump"/>
                </a:rPr>
                <a:t>Step 4</a:t>
              </a:r>
            </a:p>
          </p:txBody>
        </p:sp>
        <p:sp>
          <p:nvSpPr>
            <p:cNvPr id="57" name="Freeform 57">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58" name="Freeform 58">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59" name="TextBox 59"/>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6" action="ppaction://hlinksldjump"/>
                </a:rPr>
                <a:t>Step 5</a:t>
              </a:r>
            </a:p>
          </p:txBody>
        </p:sp>
      </p:gr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a:grpSpLocks noGrp="1" noUngrp="1" noRot="1" noMove="1" noResize="1"/>
          </p:cNvGrpSpPr>
          <p:nvPr/>
        </p:nvGrpSpPr>
        <p:grpSpPr>
          <a:xfrm>
            <a:off x="-4135" y="3756660"/>
            <a:ext cx="2928938" cy="5995987"/>
            <a:chOff x="0" y="0"/>
            <a:chExt cx="823433" cy="1685695"/>
          </a:xfrm>
        </p:grpSpPr>
        <p:sp>
          <p:nvSpPr>
            <p:cNvPr id="3" name="Freeform 3">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823433" cy="1685695"/>
            </a:xfrm>
            <a:custGeom>
              <a:avLst/>
              <a:gdLst/>
              <a:ahLst/>
              <a:cxnLst/>
              <a:rect l="l" t="t" r="r" b="b"/>
              <a:pathLst>
                <a:path w="823433" h="1685695">
                  <a:moveTo>
                    <a:pt x="0" y="0"/>
                  </a:moveTo>
                  <a:lnTo>
                    <a:pt x="823433" y="0"/>
                  </a:lnTo>
                  <a:lnTo>
                    <a:pt x="823433" y="1685695"/>
                  </a:lnTo>
                  <a:lnTo>
                    <a:pt x="0" y="1685695"/>
                  </a:lnTo>
                  <a:close/>
                </a:path>
              </a:pathLst>
            </a:custGeom>
            <a:solidFill>
              <a:srgbClr val="0E387C">
                <a:alpha val="40000"/>
              </a:srgbClr>
            </a:solidFill>
          </p:spPr>
          <p:txBody>
            <a:bodyPr/>
            <a:lstStyle/>
            <a:p>
              <a:endParaRPr lang="en-US"/>
            </a:p>
          </p:txBody>
        </p:sp>
        <p:sp>
          <p:nvSpPr>
            <p:cNvPr id="4" name="TextBox 4"/>
            <p:cNvSpPr txBox="1">
              <a:spLocks noGrp="1" noRot="1" noMove="1" noResize="1" noEditPoints="1" noAdjustHandles="1" noChangeArrowheads="1" noChangeShapeType="1"/>
            </p:cNvSpPr>
            <p:nvPr/>
          </p:nvSpPr>
          <p:spPr>
            <a:xfrm>
              <a:off x="0" y="-38100"/>
              <a:ext cx="823433" cy="1723795"/>
            </a:xfrm>
            <a:prstGeom prst="rect">
              <a:avLst/>
            </a:prstGeom>
          </p:spPr>
          <p:txBody>
            <a:bodyPr lIns="47590" tIns="47590" rIns="47590" bIns="47590" rtlCol="0" anchor="ctr"/>
            <a:lstStyle/>
            <a:p>
              <a:pPr algn="ctr">
                <a:lnSpc>
                  <a:spcPts val="1949"/>
                </a:lnSpc>
              </a:pPr>
              <a:endParaRPr/>
            </a:p>
          </p:txBody>
        </p:sp>
      </p:grpSp>
      <p:grpSp>
        <p:nvGrpSpPr>
          <p:cNvPr id="5" name="Group 5">
            <a:extLst>
              <a:ext uri="{C183D7F6-B498-43B3-948B-1728B52AA6E4}">
                <adec:decorative xmlns:adec="http://schemas.microsoft.com/office/drawing/2017/decorative" val="1"/>
              </a:ext>
            </a:extLst>
          </p:cNvPr>
          <p:cNvGrpSpPr/>
          <p:nvPr/>
        </p:nvGrpSpPr>
        <p:grpSpPr>
          <a:xfrm>
            <a:off x="6428404" y="3336424"/>
            <a:ext cx="5625106" cy="7063740"/>
            <a:chOff x="0" y="0"/>
            <a:chExt cx="1581427" cy="1985880"/>
          </a:xfrm>
        </p:grpSpPr>
        <p:sp>
          <p:nvSpPr>
            <p:cNvPr id="6" name="Freeform 6">
              <a:extLst>
                <a:ext uri="{C183D7F6-B498-43B3-948B-1728B52AA6E4}">
                  <adec:decorative xmlns:adec="http://schemas.microsoft.com/office/drawing/2017/decorative" val="1"/>
                </a:ext>
              </a:extLst>
            </p:cNvPr>
            <p:cNvSpPr/>
            <p:nvPr/>
          </p:nvSpPr>
          <p:spPr>
            <a:xfrm>
              <a:off x="0" y="0"/>
              <a:ext cx="1581427" cy="1985880"/>
            </a:xfrm>
            <a:custGeom>
              <a:avLst/>
              <a:gdLst/>
              <a:ahLst/>
              <a:cxnLst/>
              <a:rect l="l" t="t" r="r" b="b"/>
              <a:pathLst>
                <a:path w="1581427" h="1985880">
                  <a:moveTo>
                    <a:pt x="0" y="0"/>
                  </a:moveTo>
                  <a:lnTo>
                    <a:pt x="1581427" y="0"/>
                  </a:lnTo>
                  <a:lnTo>
                    <a:pt x="1581427" y="1985880"/>
                  </a:lnTo>
                  <a:lnTo>
                    <a:pt x="0" y="1985880"/>
                  </a:lnTo>
                  <a:close/>
                </a:path>
              </a:pathLst>
            </a:custGeom>
            <a:solidFill>
              <a:srgbClr val="F0F0F0">
                <a:alpha val="49804"/>
              </a:srgbClr>
            </a:solidFill>
          </p:spPr>
          <p:txBody>
            <a:bodyPr/>
            <a:lstStyle/>
            <a:p>
              <a:endParaRPr lang="en-US"/>
            </a:p>
          </p:txBody>
        </p:sp>
        <p:sp>
          <p:nvSpPr>
            <p:cNvPr id="7" name="TextBox 7"/>
            <p:cNvSpPr txBox="1"/>
            <p:nvPr/>
          </p:nvSpPr>
          <p:spPr>
            <a:xfrm>
              <a:off x="0" y="-38100"/>
              <a:ext cx="1581427" cy="2023980"/>
            </a:xfrm>
            <a:prstGeom prst="rect">
              <a:avLst/>
            </a:prstGeom>
          </p:spPr>
          <p:txBody>
            <a:bodyPr lIns="47590" tIns="47590" rIns="47590" bIns="47590" rtlCol="0" anchor="ctr"/>
            <a:lstStyle/>
            <a:p>
              <a:pPr algn="ctr">
                <a:lnSpc>
                  <a:spcPts val="1949"/>
                </a:lnSpc>
              </a:pPr>
              <a:endParaRPr/>
            </a:p>
          </p:txBody>
        </p:sp>
      </p:grpSp>
      <p:grpSp>
        <p:nvGrpSpPr>
          <p:cNvPr id="8" name="Group 8">
            <a:extLst>
              <a:ext uri="{C183D7F6-B498-43B3-948B-1728B52AA6E4}">
                <adec:decorative xmlns:adec="http://schemas.microsoft.com/office/drawing/2017/decorative" val="1"/>
              </a:ext>
            </a:extLst>
          </p:cNvPr>
          <p:cNvGrpSpPr>
            <a:grpSpLocks noGrp="1" noUngrp="1" noRot="1" noMove="1" noResize="1"/>
          </p:cNvGrpSpPr>
          <p:nvPr/>
        </p:nvGrpSpPr>
        <p:grpSpPr>
          <a:xfrm>
            <a:off x="6331447" y="3270409"/>
            <a:ext cx="5625106" cy="7063740"/>
            <a:chOff x="0" y="0"/>
            <a:chExt cx="1581427" cy="1985880"/>
          </a:xfrm>
        </p:grpSpPr>
        <p:sp>
          <p:nvSpPr>
            <p:cNvPr id="9" name="Freeform 9">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581427" cy="1985880"/>
            </a:xfrm>
            <a:custGeom>
              <a:avLst/>
              <a:gdLst/>
              <a:ahLst/>
              <a:cxnLst/>
              <a:rect l="l" t="t" r="r" b="b"/>
              <a:pathLst>
                <a:path w="1581427" h="1985880">
                  <a:moveTo>
                    <a:pt x="0" y="0"/>
                  </a:moveTo>
                  <a:lnTo>
                    <a:pt x="1581427" y="0"/>
                  </a:lnTo>
                  <a:lnTo>
                    <a:pt x="1581427" y="1985880"/>
                  </a:lnTo>
                  <a:lnTo>
                    <a:pt x="0" y="1985880"/>
                  </a:lnTo>
                  <a:close/>
                </a:path>
              </a:pathLst>
            </a:custGeom>
            <a:solidFill>
              <a:srgbClr val="0E387C"/>
            </a:solidFill>
          </p:spPr>
          <p:txBody>
            <a:bodyPr/>
            <a:lstStyle/>
            <a:p>
              <a:endParaRPr lang="en-US"/>
            </a:p>
          </p:txBody>
        </p:sp>
        <p:sp>
          <p:nvSpPr>
            <p:cNvPr id="10" name="TextBox 10"/>
            <p:cNvSpPr txBox="1">
              <a:spLocks noGrp="1" noRot="1" noMove="1" noResize="1" noEditPoints="1" noAdjustHandles="1" noChangeArrowheads="1" noChangeShapeType="1"/>
            </p:cNvSpPr>
            <p:nvPr/>
          </p:nvSpPr>
          <p:spPr>
            <a:xfrm>
              <a:off x="0" y="-38100"/>
              <a:ext cx="1581427" cy="2023980"/>
            </a:xfrm>
            <a:prstGeom prst="rect">
              <a:avLst/>
            </a:prstGeom>
          </p:spPr>
          <p:txBody>
            <a:bodyPr lIns="47590" tIns="47590" rIns="47590" bIns="47590" rtlCol="0" anchor="ctr"/>
            <a:lstStyle/>
            <a:p>
              <a:pPr algn="ctr">
                <a:lnSpc>
                  <a:spcPts val="2599"/>
                </a:lnSpc>
              </a:pPr>
              <a:endParaRPr/>
            </a:p>
          </p:txBody>
        </p:sp>
      </p:grpSp>
      <p:grpSp>
        <p:nvGrpSpPr>
          <p:cNvPr id="11" name="Group 11">
            <a:extLst>
              <a:ext uri="{C183D7F6-B498-43B3-948B-1728B52AA6E4}">
                <adec:decorative xmlns:adec="http://schemas.microsoft.com/office/drawing/2017/decorative" val="1"/>
              </a:ext>
            </a:extLst>
          </p:cNvPr>
          <p:cNvGrpSpPr>
            <a:grpSpLocks noGrp="1" noUngrp="1" noRot="1" noMove="1" noResize="1"/>
          </p:cNvGrpSpPr>
          <p:nvPr/>
        </p:nvGrpSpPr>
        <p:grpSpPr>
          <a:xfrm>
            <a:off x="3164384" y="3756660"/>
            <a:ext cx="2928938" cy="5995987"/>
            <a:chOff x="0" y="0"/>
            <a:chExt cx="964632" cy="1974751"/>
          </a:xfrm>
        </p:grpSpPr>
        <p:sp>
          <p:nvSpPr>
            <p:cNvPr id="12" name="Freeform 1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964632" cy="1974752"/>
            </a:xfrm>
            <a:custGeom>
              <a:avLst/>
              <a:gdLst/>
              <a:ahLst/>
              <a:cxnLst/>
              <a:rect l="l" t="t" r="r" b="b"/>
              <a:pathLst>
                <a:path w="964632" h="1974752">
                  <a:moveTo>
                    <a:pt x="0" y="0"/>
                  </a:moveTo>
                  <a:lnTo>
                    <a:pt x="964632" y="0"/>
                  </a:lnTo>
                  <a:lnTo>
                    <a:pt x="964632" y="1974752"/>
                  </a:lnTo>
                  <a:lnTo>
                    <a:pt x="0" y="1974752"/>
                  </a:lnTo>
                  <a:close/>
                </a:path>
              </a:pathLst>
            </a:custGeom>
            <a:solidFill>
              <a:srgbClr val="0050B6">
                <a:alpha val="40000"/>
              </a:srgbClr>
            </a:solidFill>
          </p:spPr>
          <p:txBody>
            <a:bodyPr/>
            <a:lstStyle/>
            <a:p>
              <a:endParaRPr lang="en-US"/>
            </a:p>
          </p:txBody>
        </p:sp>
        <p:sp>
          <p:nvSpPr>
            <p:cNvPr id="13" name="TextBox 13"/>
            <p:cNvSpPr txBox="1">
              <a:spLocks noGrp="1" noRot="1" noMove="1" noResize="1" noEditPoints="1" noAdjustHandles="1" noChangeArrowheads="1" noChangeShapeType="1"/>
            </p:cNvSpPr>
            <p:nvPr/>
          </p:nvSpPr>
          <p:spPr>
            <a:xfrm>
              <a:off x="0" y="-38100"/>
              <a:ext cx="964632" cy="2012851"/>
            </a:xfrm>
            <a:prstGeom prst="rect">
              <a:avLst/>
            </a:prstGeom>
          </p:spPr>
          <p:txBody>
            <a:bodyPr lIns="40624" tIns="40624" rIns="40624" bIns="40624" rtlCol="0" anchor="ctr"/>
            <a:lstStyle/>
            <a:p>
              <a:pPr algn="ctr">
                <a:lnSpc>
                  <a:spcPts val="1949"/>
                </a:lnSpc>
              </a:pPr>
              <a:endParaRPr/>
            </a:p>
          </p:txBody>
        </p:sp>
      </p:grpSp>
      <p:grpSp>
        <p:nvGrpSpPr>
          <p:cNvPr id="14" name="Group 14">
            <a:extLst>
              <a:ext uri="{C183D7F6-B498-43B3-948B-1728B52AA6E4}">
                <adec:decorative xmlns:adec="http://schemas.microsoft.com/office/drawing/2017/decorative" val="1"/>
              </a:ext>
            </a:extLst>
          </p:cNvPr>
          <p:cNvGrpSpPr>
            <a:grpSpLocks noGrp="1" noUngrp="1" noRot="1" noMove="1" noResize="1"/>
          </p:cNvGrpSpPr>
          <p:nvPr/>
        </p:nvGrpSpPr>
        <p:grpSpPr>
          <a:xfrm>
            <a:off x="12193339" y="3756660"/>
            <a:ext cx="2928938" cy="5995988"/>
            <a:chOff x="0" y="0"/>
            <a:chExt cx="964632" cy="1974751"/>
          </a:xfrm>
        </p:grpSpPr>
        <p:sp>
          <p:nvSpPr>
            <p:cNvPr id="15" name="Freeform 15">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964632" cy="1974752"/>
            </a:xfrm>
            <a:custGeom>
              <a:avLst/>
              <a:gdLst/>
              <a:ahLst/>
              <a:cxnLst/>
              <a:rect l="l" t="t" r="r" b="b"/>
              <a:pathLst>
                <a:path w="964632" h="1974752">
                  <a:moveTo>
                    <a:pt x="0" y="0"/>
                  </a:moveTo>
                  <a:lnTo>
                    <a:pt x="964632" y="0"/>
                  </a:lnTo>
                  <a:lnTo>
                    <a:pt x="964632" y="1974752"/>
                  </a:lnTo>
                  <a:lnTo>
                    <a:pt x="0" y="1974752"/>
                  </a:lnTo>
                  <a:close/>
                </a:path>
              </a:pathLst>
            </a:custGeom>
            <a:solidFill>
              <a:srgbClr val="0050B6">
                <a:alpha val="40000"/>
              </a:srgbClr>
            </a:solidFill>
          </p:spPr>
          <p:txBody>
            <a:bodyPr/>
            <a:lstStyle/>
            <a:p>
              <a:endParaRPr lang="en-US"/>
            </a:p>
          </p:txBody>
        </p:sp>
        <p:sp>
          <p:nvSpPr>
            <p:cNvPr id="16" name="TextBox 16"/>
            <p:cNvSpPr txBox="1">
              <a:spLocks noGrp="1" noRot="1" noMove="1" noResize="1" noEditPoints="1" noAdjustHandles="1" noChangeArrowheads="1" noChangeShapeType="1"/>
            </p:cNvSpPr>
            <p:nvPr/>
          </p:nvSpPr>
          <p:spPr>
            <a:xfrm>
              <a:off x="0" y="-38100"/>
              <a:ext cx="964632" cy="2012851"/>
            </a:xfrm>
            <a:prstGeom prst="rect">
              <a:avLst/>
            </a:prstGeom>
          </p:spPr>
          <p:txBody>
            <a:bodyPr lIns="40624" tIns="40624" rIns="40624" bIns="40624" rtlCol="0" anchor="ctr"/>
            <a:lstStyle/>
            <a:p>
              <a:pPr algn="ctr">
                <a:lnSpc>
                  <a:spcPts val="1949"/>
                </a:lnSpc>
              </a:pPr>
              <a:endParaRPr/>
            </a:p>
          </p:txBody>
        </p:sp>
      </p:grpSp>
      <p:grpSp>
        <p:nvGrpSpPr>
          <p:cNvPr id="17" name="Group 17">
            <a:extLst>
              <a:ext uri="{C183D7F6-B498-43B3-948B-1728B52AA6E4}">
                <adec:decorative xmlns:adec="http://schemas.microsoft.com/office/drawing/2017/decorative" val="1"/>
              </a:ext>
            </a:extLst>
          </p:cNvPr>
          <p:cNvGrpSpPr>
            <a:grpSpLocks noGrp="1" noUngrp="1" noRot="1" noMove="1" noResize="1"/>
          </p:cNvGrpSpPr>
          <p:nvPr/>
        </p:nvGrpSpPr>
        <p:grpSpPr>
          <a:xfrm>
            <a:off x="15359062" y="3756660"/>
            <a:ext cx="2928938" cy="5995987"/>
            <a:chOff x="0" y="0"/>
            <a:chExt cx="964632" cy="1974751"/>
          </a:xfrm>
        </p:grpSpPr>
        <p:sp>
          <p:nvSpPr>
            <p:cNvPr id="18" name="Freeform 18">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964632" cy="1974752"/>
            </a:xfrm>
            <a:custGeom>
              <a:avLst/>
              <a:gdLst/>
              <a:ahLst/>
              <a:cxnLst/>
              <a:rect l="l" t="t" r="r" b="b"/>
              <a:pathLst>
                <a:path w="964632" h="1974752">
                  <a:moveTo>
                    <a:pt x="0" y="0"/>
                  </a:moveTo>
                  <a:lnTo>
                    <a:pt x="964632" y="0"/>
                  </a:lnTo>
                  <a:lnTo>
                    <a:pt x="964632" y="1974752"/>
                  </a:lnTo>
                  <a:lnTo>
                    <a:pt x="0" y="1974752"/>
                  </a:lnTo>
                  <a:close/>
                </a:path>
              </a:pathLst>
            </a:custGeom>
            <a:solidFill>
              <a:srgbClr val="0E387C">
                <a:alpha val="40000"/>
              </a:srgbClr>
            </a:solidFill>
          </p:spPr>
          <p:txBody>
            <a:bodyPr/>
            <a:lstStyle/>
            <a:p>
              <a:endParaRPr lang="en-US"/>
            </a:p>
          </p:txBody>
        </p:sp>
        <p:sp>
          <p:nvSpPr>
            <p:cNvPr id="19" name="TextBox 19"/>
            <p:cNvSpPr txBox="1">
              <a:spLocks noGrp="1" noRot="1" noMove="1" noResize="1" noEditPoints="1" noAdjustHandles="1" noChangeArrowheads="1" noChangeShapeType="1"/>
            </p:cNvSpPr>
            <p:nvPr/>
          </p:nvSpPr>
          <p:spPr>
            <a:xfrm>
              <a:off x="0" y="-38100"/>
              <a:ext cx="964632" cy="2012851"/>
            </a:xfrm>
            <a:prstGeom prst="rect">
              <a:avLst/>
            </a:prstGeom>
          </p:spPr>
          <p:txBody>
            <a:bodyPr lIns="40624" tIns="40624" rIns="40624" bIns="40624" rtlCol="0" anchor="ctr"/>
            <a:lstStyle/>
            <a:p>
              <a:pPr algn="ctr">
                <a:lnSpc>
                  <a:spcPts val="1949"/>
                </a:lnSpc>
              </a:pPr>
              <a:endParaRPr/>
            </a:p>
          </p:txBody>
        </p:sp>
      </p:grpSp>
      <p:sp>
        <p:nvSpPr>
          <p:cNvPr id="21" name="TextBox 21"/>
          <p:cNvSpPr txBox="1">
            <a:spLocks noGrp="1"/>
          </p:cNvSpPr>
          <p:nvPr>
            <p:ph type="title" idx="4294967295"/>
          </p:nvPr>
        </p:nvSpPr>
        <p:spPr>
          <a:xfrm>
            <a:off x="6394958" y="4216015"/>
            <a:ext cx="697887" cy="25844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2029"/>
              </a:lnSpc>
              <a:spcBef>
                <a:spcPts val="0"/>
              </a:spcBef>
              <a:spcAft>
                <a:spcPts val="0"/>
              </a:spcAft>
              <a:buClrTx/>
              <a:buSzTx/>
              <a:buFontTx/>
              <a:buNone/>
              <a:tabLst/>
              <a:defRPr/>
            </a:pPr>
            <a:r>
              <a:rPr kumimoji="0" lang="en-US" sz="1449" b="1" i="0" u="none" strike="noStrike" kern="1200" cap="none" spc="0" normalizeH="0" baseline="0" noProof="0" dirty="0">
                <a:ln>
                  <a:noFill/>
                </a:ln>
                <a:solidFill>
                  <a:srgbClr val="FFFFFF"/>
                </a:solidFill>
                <a:effectLst/>
                <a:uLnTx/>
                <a:uFillTx/>
                <a:latin typeface="Inter Bold"/>
                <a:ea typeface="Inter Bold"/>
                <a:cs typeface="Inter Bold"/>
                <a:sym typeface="Inter Bold"/>
              </a:rPr>
              <a:t>STEP 3:</a:t>
            </a:r>
          </a:p>
        </p:txBody>
      </p:sp>
      <p:sp>
        <p:nvSpPr>
          <p:cNvPr id="22" name="TextBox 22"/>
          <p:cNvSpPr txBox="1"/>
          <p:nvPr/>
        </p:nvSpPr>
        <p:spPr>
          <a:xfrm>
            <a:off x="6399829" y="4712759"/>
            <a:ext cx="2150904" cy="870680"/>
          </a:xfrm>
          <a:prstGeom prst="rect">
            <a:avLst/>
          </a:prstGeom>
        </p:spPr>
        <p:txBody>
          <a:bodyPr lIns="0" tIns="0" rIns="0" bIns="0" rtlCol="0" anchor="t">
            <a:spAutoFit/>
          </a:bodyPr>
          <a:lstStyle/>
          <a:p>
            <a:pPr algn="l">
              <a:lnSpc>
                <a:spcPts val="3449"/>
              </a:lnSpc>
            </a:pPr>
            <a:r>
              <a:rPr lang="en-US" sz="3150" b="1" spc="-50">
                <a:solidFill>
                  <a:srgbClr val="FFFFFF"/>
                </a:solidFill>
                <a:latin typeface="Inter Bold"/>
                <a:ea typeface="Inter Bold"/>
                <a:cs typeface="Inter Bold"/>
                <a:sym typeface="Inter Bold"/>
              </a:rPr>
              <a:t>Refine and Complete</a:t>
            </a:r>
          </a:p>
        </p:txBody>
      </p:sp>
      <p:sp>
        <p:nvSpPr>
          <p:cNvPr id="23" name="TextBox 23"/>
          <p:cNvSpPr txBox="1"/>
          <p:nvPr/>
        </p:nvSpPr>
        <p:spPr>
          <a:xfrm>
            <a:off x="6399829" y="5751242"/>
            <a:ext cx="2255832" cy="283921"/>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let’s fill in the gaps</a:t>
            </a:r>
          </a:p>
        </p:txBody>
      </p:sp>
      <p:sp>
        <p:nvSpPr>
          <p:cNvPr id="20" name="TextBox 20"/>
          <p:cNvSpPr txBox="1"/>
          <p:nvPr/>
        </p:nvSpPr>
        <p:spPr>
          <a:xfrm>
            <a:off x="6399829" y="6677794"/>
            <a:ext cx="5307155" cy="1277722"/>
          </a:xfrm>
          <a:prstGeom prst="rect">
            <a:avLst/>
          </a:prstGeom>
        </p:spPr>
        <p:txBody>
          <a:bodyPr lIns="0" tIns="0" rIns="0" bIns="0" rtlCol="0" anchor="t">
            <a:spAutoFit/>
          </a:bodyPr>
          <a:lstStyle/>
          <a:p>
            <a:pPr marL="388620" lvl="1" indent="-194310" algn="l">
              <a:lnSpc>
                <a:spcPts val="2599"/>
              </a:lnSpc>
              <a:buFont typeface="Arial"/>
              <a:buChar char="•"/>
            </a:pPr>
            <a:r>
              <a:rPr lang="en-US" sz="1800" spc="-28">
                <a:solidFill>
                  <a:srgbClr val="FFFFFF"/>
                </a:solidFill>
                <a:latin typeface="Inter"/>
                <a:ea typeface="Inter"/>
                <a:cs typeface="Inter"/>
                <a:sym typeface="Inter"/>
              </a:rPr>
              <a:t>Modify description fields</a:t>
            </a:r>
          </a:p>
          <a:p>
            <a:pPr marL="388620" lvl="1" indent="-194310" algn="l">
              <a:lnSpc>
                <a:spcPts val="2599"/>
              </a:lnSpc>
              <a:buFont typeface="Arial"/>
              <a:buChar char="•"/>
            </a:pPr>
            <a:r>
              <a:rPr lang="en-US" sz="1800" spc="-28">
                <a:solidFill>
                  <a:srgbClr val="FFFFFF"/>
                </a:solidFill>
                <a:latin typeface="Inter"/>
                <a:ea typeface="Inter"/>
                <a:cs typeface="Inter"/>
                <a:sym typeface="Inter"/>
              </a:rPr>
              <a:t>Sync LTI content utilizing the Content Market</a:t>
            </a:r>
          </a:p>
          <a:p>
            <a:pPr marL="388620" lvl="1" indent="-194310" algn="l">
              <a:lnSpc>
                <a:spcPts val="2599"/>
              </a:lnSpc>
              <a:buFont typeface="Arial"/>
              <a:buChar char="•"/>
            </a:pPr>
            <a:r>
              <a:rPr lang="en-US" sz="1800" spc="-28">
                <a:solidFill>
                  <a:srgbClr val="FFFFFF"/>
                </a:solidFill>
                <a:latin typeface="Inter"/>
                <a:ea typeface="Inter"/>
                <a:cs typeface="Inter"/>
                <a:sym typeface="Inter"/>
              </a:rPr>
              <a:t>Examine and edit test questions</a:t>
            </a:r>
          </a:p>
          <a:p>
            <a:pPr marL="388620" lvl="1" indent="-194310" algn="l">
              <a:lnSpc>
                <a:spcPts val="2599"/>
              </a:lnSpc>
              <a:buFont typeface="Arial"/>
              <a:buChar char="•"/>
            </a:pPr>
            <a:r>
              <a:rPr lang="en-US" sz="1800" spc="-28">
                <a:solidFill>
                  <a:srgbClr val="FFFFFF"/>
                </a:solidFill>
                <a:latin typeface="Inter"/>
                <a:ea typeface="Inter"/>
                <a:cs typeface="Inter"/>
                <a:sym typeface="Inter"/>
              </a:rPr>
              <a:t>Take charge of finding alternatives</a:t>
            </a:r>
          </a:p>
        </p:txBody>
      </p:sp>
      <p:sp>
        <p:nvSpPr>
          <p:cNvPr id="24" name="Freeform 24">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9525"/>
            <a:ext cx="18288000" cy="3484957"/>
          </a:xfrm>
          <a:custGeom>
            <a:avLst/>
            <a:gdLst/>
            <a:ahLst/>
            <a:cxnLst/>
            <a:rect l="l" t="t" r="r" b="b"/>
            <a:pathLst>
              <a:path w="18288000" h="3484957">
                <a:moveTo>
                  <a:pt x="0" y="0"/>
                </a:moveTo>
                <a:lnTo>
                  <a:pt x="18288000" y="0"/>
                </a:lnTo>
                <a:lnTo>
                  <a:pt x="18288000" y="3484957"/>
                </a:lnTo>
                <a:lnTo>
                  <a:pt x="0" y="3484957"/>
                </a:lnTo>
                <a:lnTo>
                  <a:pt x="0" y="0"/>
                </a:lnTo>
                <a:close/>
              </a:path>
            </a:pathLst>
          </a:custGeom>
          <a:blipFill>
            <a:blip r:embed="rId2"/>
            <a:stretch>
              <a:fillRect t="-180017" b="-69829"/>
            </a:stretch>
          </a:blipFill>
        </p:spPr>
        <p:txBody>
          <a:bodyPr/>
          <a:lstStyle/>
          <a:p>
            <a:endParaRPr lang="en-US"/>
          </a:p>
        </p:txBody>
      </p:sp>
      <p:sp>
        <p:nvSpPr>
          <p:cNvPr id="25" name="TextBox 25">
            <a:extLst>
              <a:ext uri="{C183D7F6-B498-43B3-948B-1728B52AA6E4}">
                <adec:decorative xmlns:adec="http://schemas.microsoft.com/office/drawing/2017/decorative" val="1"/>
              </a:ext>
            </a:extLst>
          </p:cNvPr>
          <p:cNvSpPr txBox="1"/>
          <p:nvPr/>
        </p:nvSpPr>
        <p:spPr>
          <a:xfrm>
            <a:off x="12325028" y="4455584"/>
            <a:ext cx="698623" cy="258445"/>
          </a:xfrm>
          <a:prstGeom prst="rect">
            <a:avLst/>
          </a:prstGeom>
        </p:spPr>
        <p:txBody>
          <a:bodyPr lIns="0" tIns="0" rIns="0" bIns="0" rtlCol="0" anchor="t">
            <a:spAutoFit/>
          </a:bodyPr>
          <a:lstStyle/>
          <a:p>
            <a:pPr algn="l">
              <a:lnSpc>
                <a:spcPts val="2029"/>
              </a:lnSpc>
            </a:pPr>
            <a:r>
              <a:rPr lang="en-US" sz="1449" b="1">
                <a:solidFill>
                  <a:srgbClr val="FFFFFF"/>
                </a:solidFill>
                <a:latin typeface="Inter Bold"/>
                <a:ea typeface="Inter Bold"/>
                <a:cs typeface="Inter Bold"/>
                <a:sym typeface="Inter Bold"/>
              </a:rPr>
              <a:t>STEP</a:t>
            </a:r>
            <a:r>
              <a:rPr lang="en-US" sz="1449" b="1" u="none">
                <a:solidFill>
                  <a:srgbClr val="FFFFFF"/>
                </a:solidFill>
                <a:latin typeface="Inter Bold"/>
                <a:ea typeface="Inter Bold"/>
                <a:cs typeface="Inter Bold"/>
                <a:sym typeface="Inter Bold"/>
              </a:rPr>
              <a:t> 4:</a:t>
            </a:r>
          </a:p>
        </p:txBody>
      </p:sp>
      <p:sp>
        <p:nvSpPr>
          <p:cNvPr id="26" name="TextBox 26">
            <a:extLst>
              <a:ext uri="{C183D7F6-B498-43B3-948B-1728B52AA6E4}">
                <adec:decorative xmlns:adec="http://schemas.microsoft.com/office/drawing/2017/decorative" val="1"/>
              </a:ext>
            </a:extLst>
          </p:cNvPr>
          <p:cNvSpPr txBox="1"/>
          <p:nvPr/>
        </p:nvSpPr>
        <p:spPr>
          <a:xfrm>
            <a:off x="12353603" y="4885380"/>
            <a:ext cx="2138267" cy="870680"/>
          </a:xfrm>
          <a:prstGeom prst="rect">
            <a:avLst/>
          </a:prstGeom>
        </p:spPr>
        <p:txBody>
          <a:bodyPr lIns="0" tIns="0" rIns="0" bIns="0" rtlCol="0" anchor="t">
            <a:spAutoFit/>
          </a:bodyPr>
          <a:lstStyle/>
          <a:p>
            <a:pPr algn="just">
              <a:lnSpc>
                <a:spcPts val="3449"/>
              </a:lnSpc>
            </a:pPr>
            <a:r>
              <a:rPr lang="en-US" sz="3150" b="1" spc="-50">
                <a:solidFill>
                  <a:srgbClr val="FFFFFF"/>
                </a:solidFill>
                <a:latin typeface="Inter Bold"/>
                <a:ea typeface="Inter Bold"/>
                <a:cs typeface="Inter Bold"/>
                <a:sym typeface="Inter Bold"/>
              </a:rPr>
              <a:t>Adjust  Settings</a:t>
            </a:r>
          </a:p>
        </p:txBody>
      </p:sp>
      <p:sp>
        <p:nvSpPr>
          <p:cNvPr id="27" name="TextBox 27">
            <a:extLst>
              <a:ext uri="{C183D7F6-B498-43B3-948B-1728B52AA6E4}">
                <adec:decorative xmlns:adec="http://schemas.microsoft.com/office/drawing/2017/decorative" val="1"/>
              </a:ext>
            </a:extLst>
          </p:cNvPr>
          <p:cNvSpPr txBox="1"/>
          <p:nvPr/>
        </p:nvSpPr>
        <p:spPr>
          <a:xfrm>
            <a:off x="12353603" y="5912791"/>
            <a:ext cx="2654436" cy="1760296"/>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Although many settings are preserved during conversion, some may change. Review and verify all settings with a structured approach.</a:t>
            </a:r>
          </a:p>
        </p:txBody>
      </p:sp>
      <p:grpSp>
        <p:nvGrpSpPr>
          <p:cNvPr id="28" name="Group 28">
            <a:extLst>
              <a:ext uri="{C183D7F6-B498-43B3-948B-1728B52AA6E4}">
                <adec:decorative xmlns:adec="http://schemas.microsoft.com/office/drawing/2017/decorative" val="1"/>
              </a:ext>
            </a:extLst>
          </p:cNvPr>
          <p:cNvGrpSpPr/>
          <p:nvPr/>
        </p:nvGrpSpPr>
        <p:grpSpPr>
          <a:xfrm>
            <a:off x="15473202" y="4493684"/>
            <a:ext cx="2814798" cy="2513222"/>
            <a:chOff x="0" y="0"/>
            <a:chExt cx="3753065" cy="3350962"/>
          </a:xfrm>
        </p:grpSpPr>
        <p:sp>
          <p:nvSpPr>
            <p:cNvPr id="29" name="TextBox 29"/>
            <p:cNvSpPr txBox="1"/>
            <p:nvPr/>
          </p:nvSpPr>
          <p:spPr>
            <a:xfrm>
              <a:off x="0" y="-38100"/>
              <a:ext cx="1620059" cy="331893"/>
            </a:xfrm>
            <a:prstGeom prst="rect">
              <a:avLst/>
            </a:prstGeom>
          </p:spPr>
          <p:txBody>
            <a:bodyPr lIns="0" tIns="0" rIns="0" bIns="0" rtlCol="0" anchor="t">
              <a:spAutoFit/>
            </a:bodyPr>
            <a:lstStyle/>
            <a:p>
              <a:pPr algn="l">
                <a:lnSpc>
                  <a:spcPts val="2029"/>
                </a:lnSpc>
              </a:pPr>
              <a:r>
                <a:rPr lang="en-US" sz="1449" b="1" spc="-2">
                  <a:solidFill>
                    <a:srgbClr val="FFFFFF"/>
                  </a:solidFill>
                  <a:latin typeface="Inter Bold"/>
                  <a:ea typeface="Inter Bold"/>
                  <a:cs typeface="Inter Bold"/>
                  <a:sym typeface="Inter Bold"/>
                </a:rPr>
                <a:t>STEP 5:</a:t>
              </a:r>
            </a:p>
          </p:txBody>
        </p:sp>
        <p:sp>
          <p:nvSpPr>
            <p:cNvPr id="30" name="TextBox 30"/>
            <p:cNvSpPr txBox="1"/>
            <p:nvPr/>
          </p:nvSpPr>
          <p:spPr>
            <a:xfrm>
              <a:off x="36601" y="486348"/>
              <a:ext cx="2365560" cy="1170432"/>
            </a:xfrm>
            <a:prstGeom prst="rect">
              <a:avLst/>
            </a:prstGeom>
          </p:spPr>
          <p:txBody>
            <a:bodyPr lIns="0" tIns="0" rIns="0" bIns="0" rtlCol="0" anchor="t">
              <a:spAutoFit/>
            </a:bodyPr>
            <a:lstStyle/>
            <a:p>
              <a:pPr algn="l">
                <a:lnSpc>
                  <a:spcPts val="3449"/>
                </a:lnSpc>
              </a:pPr>
              <a:r>
                <a:rPr lang="en-US" sz="3150" b="1" spc="-50">
                  <a:solidFill>
                    <a:srgbClr val="FFFFFF"/>
                  </a:solidFill>
                  <a:latin typeface="Inter Bold"/>
                  <a:ea typeface="Inter Bold"/>
                  <a:cs typeface="Inter Bold"/>
                  <a:sym typeface="Inter Bold"/>
                </a:rPr>
                <a:t>Final Check </a:t>
              </a:r>
            </a:p>
          </p:txBody>
        </p:sp>
        <p:sp>
          <p:nvSpPr>
            <p:cNvPr id="31" name="TextBox 31"/>
            <p:cNvSpPr txBox="1"/>
            <p:nvPr/>
          </p:nvSpPr>
          <p:spPr>
            <a:xfrm>
              <a:off x="94270" y="1797651"/>
              <a:ext cx="3658795" cy="1553312"/>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Utilize the Student Preview to conduct your final walkthrough and course revision.</a:t>
              </a:r>
            </a:p>
          </p:txBody>
        </p:sp>
      </p:grpSp>
      <p:sp>
        <p:nvSpPr>
          <p:cNvPr id="32" name="TextBox 32">
            <a:extLst>
              <a:ext uri="{C183D7F6-B498-43B3-948B-1728B52AA6E4}">
                <adec:decorative xmlns:adec="http://schemas.microsoft.com/office/drawing/2017/decorative" val="1"/>
              </a:ext>
            </a:extLst>
          </p:cNvPr>
          <p:cNvSpPr txBox="1"/>
          <p:nvPr/>
        </p:nvSpPr>
        <p:spPr>
          <a:xfrm>
            <a:off x="64713" y="4455584"/>
            <a:ext cx="766047" cy="258445"/>
          </a:xfrm>
          <a:prstGeom prst="rect">
            <a:avLst/>
          </a:prstGeom>
        </p:spPr>
        <p:txBody>
          <a:bodyPr lIns="0" tIns="0" rIns="0" bIns="0" rtlCol="0" anchor="t">
            <a:spAutoFit/>
          </a:bodyPr>
          <a:lstStyle/>
          <a:p>
            <a:pPr algn="l">
              <a:lnSpc>
                <a:spcPts val="2029"/>
              </a:lnSpc>
            </a:pPr>
            <a:r>
              <a:rPr lang="en-US" sz="1449" b="1" spc="-2">
                <a:solidFill>
                  <a:srgbClr val="FFFFFF"/>
                </a:solidFill>
                <a:latin typeface="Inter Bold"/>
                <a:ea typeface="Inter Bold"/>
                <a:cs typeface="Inter Bold"/>
                <a:sym typeface="Inter Bold"/>
              </a:rPr>
              <a:t>STEP </a:t>
            </a:r>
            <a:r>
              <a:rPr lang="en-US" sz="1449" b="1" u="none" spc="-2">
                <a:solidFill>
                  <a:srgbClr val="FFFFFF"/>
                </a:solidFill>
                <a:latin typeface="Inter Bold"/>
                <a:ea typeface="Inter Bold"/>
                <a:cs typeface="Inter Bold"/>
                <a:sym typeface="Inter Bold"/>
              </a:rPr>
              <a:t>1:</a:t>
            </a:r>
          </a:p>
        </p:txBody>
      </p:sp>
      <p:sp>
        <p:nvSpPr>
          <p:cNvPr id="33" name="TextBox 33">
            <a:extLst>
              <a:ext uri="{C183D7F6-B498-43B3-948B-1728B52AA6E4}">
                <adec:decorative xmlns:adec="http://schemas.microsoft.com/office/drawing/2017/decorative" val="1"/>
              </a:ext>
            </a:extLst>
          </p:cNvPr>
          <p:cNvSpPr txBox="1"/>
          <p:nvPr/>
        </p:nvSpPr>
        <p:spPr>
          <a:xfrm>
            <a:off x="64713" y="4899771"/>
            <a:ext cx="2551941" cy="870680"/>
          </a:xfrm>
          <a:prstGeom prst="rect">
            <a:avLst/>
          </a:prstGeom>
        </p:spPr>
        <p:txBody>
          <a:bodyPr lIns="0" tIns="0" rIns="0" bIns="0" rtlCol="0" anchor="t">
            <a:spAutoFit/>
          </a:bodyPr>
          <a:lstStyle/>
          <a:p>
            <a:pPr algn="l">
              <a:lnSpc>
                <a:spcPts val="3449"/>
              </a:lnSpc>
            </a:pPr>
            <a:r>
              <a:rPr lang="en-US" sz="3150" b="1" spc="-50">
                <a:solidFill>
                  <a:srgbClr val="FFFFFF"/>
                </a:solidFill>
                <a:latin typeface="Inter Bold"/>
                <a:ea typeface="Inter Bold"/>
                <a:cs typeface="Inter Bold"/>
                <a:sym typeface="Inter Bold"/>
              </a:rPr>
              <a:t>Get </a:t>
            </a:r>
          </a:p>
          <a:p>
            <a:pPr algn="l">
              <a:lnSpc>
                <a:spcPts val="3449"/>
              </a:lnSpc>
            </a:pPr>
            <a:r>
              <a:rPr lang="en-US" sz="3150" b="1" spc="-50">
                <a:solidFill>
                  <a:srgbClr val="FFFFFF"/>
                </a:solidFill>
                <a:latin typeface="Inter Bold"/>
                <a:ea typeface="Inter Bold"/>
                <a:cs typeface="Inter Bold"/>
                <a:sym typeface="Inter Bold"/>
              </a:rPr>
              <a:t>Oriented</a:t>
            </a:r>
          </a:p>
        </p:txBody>
      </p:sp>
      <p:sp>
        <p:nvSpPr>
          <p:cNvPr id="34" name="TextBox 34">
            <a:extLst>
              <a:ext uri="{C183D7F6-B498-43B3-948B-1728B52AA6E4}">
                <adec:decorative xmlns:adec="http://schemas.microsoft.com/office/drawing/2017/decorative" val="1"/>
              </a:ext>
            </a:extLst>
          </p:cNvPr>
          <p:cNvSpPr txBox="1"/>
          <p:nvPr/>
        </p:nvSpPr>
        <p:spPr>
          <a:xfrm>
            <a:off x="112338" y="6016076"/>
            <a:ext cx="2551941" cy="1465021"/>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Explore key changes between Original and Ultra to ensure a smooth and effective transition.</a:t>
            </a:r>
          </a:p>
        </p:txBody>
      </p:sp>
      <p:sp>
        <p:nvSpPr>
          <p:cNvPr id="35" name="TextBox 35">
            <a:extLst>
              <a:ext uri="{C183D7F6-B498-43B3-948B-1728B52AA6E4}">
                <adec:decorative xmlns:adec="http://schemas.microsoft.com/office/drawing/2017/decorative" val="1"/>
              </a:ext>
            </a:extLst>
          </p:cNvPr>
          <p:cNvSpPr txBox="1"/>
          <p:nvPr/>
        </p:nvSpPr>
        <p:spPr>
          <a:xfrm>
            <a:off x="3274998" y="4455584"/>
            <a:ext cx="924184" cy="258445"/>
          </a:xfrm>
          <a:prstGeom prst="rect">
            <a:avLst/>
          </a:prstGeom>
        </p:spPr>
        <p:txBody>
          <a:bodyPr lIns="0" tIns="0" rIns="0" bIns="0" rtlCol="0" anchor="t">
            <a:spAutoFit/>
          </a:bodyPr>
          <a:lstStyle/>
          <a:p>
            <a:pPr algn="l">
              <a:lnSpc>
                <a:spcPts val="2030"/>
              </a:lnSpc>
            </a:pPr>
            <a:r>
              <a:rPr lang="en-US" sz="1450" spc="2">
                <a:solidFill>
                  <a:srgbClr val="FFFFFF"/>
                </a:solidFill>
                <a:latin typeface="Inter"/>
                <a:ea typeface="Inter"/>
                <a:cs typeface="Inter"/>
                <a:sym typeface="Inter"/>
              </a:rPr>
              <a:t>STEP</a:t>
            </a:r>
            <a:r>
              <a:rPr lang="en-US" sz="1450" u="none" spc="2">
                <a:solidFill>
                  <a:srgbClr val="FFFFFF"/>
                </a:solidFill>
                <a:latin typeface="Inter"/>
                <a:ea typeface="Inter"/>
                <a:cs typeface="Inter"/>
                <a:sym typeface="Inter"/>
              </a:rPr>
              <a:t> 2:</a:t>
            </a:r>
          </a:p>
        </p:txBody>
      </p:sp>
      <p:sp>
        <p:nvSpPr>
          <p:cNvPr id="36" name="TextBox 36">
            <a:extLst>
              <a:ext uri="{C183D7F6-B498-43B3-948B-1728B52AA6E4}">
                <adec:decorative xmlns:adec="http://schemas.microsoft.com/office/drawing/2017/decorative" val="1"/>
              </a:ext>
            </a:extLst>
          </p:cNvPr>
          <p:cNvSpPr txBox="1"/>
          <p:nvPr/>
        </p:nvSpPr>
        <p:spPr>
          <a:xfrm>
            <a:off x="3274998" y="4899771"/>
            <a:ext cx="3024202" cy="870680"/>
          </a:xfrm>
          <a:prstGeom prst="rect">
            <a:avLst/>
          </a:prstGeom>
        </p:spPr>
        <p:txBody>
          <a:bodyPr lIns="0" tIns="0" rIns="0" bIns="0" rtlCol="0" anchor="t">
            <a:spAutoFit/>
          </a:bodyPr>
          <a:lstStyle/>
          <a:p>
            <a:pPr algn="l">
              <a:lnSpc>
                <a:spcPts val="3449"/>
              </a:lnSpc>
            </a:pPr>
            <a:r>
              <a:rPr lang="en-US" sz="3150" b="1" spc="-50">
                <a:solidFill>
                  <a:srgbClr val="FFFFFF"/>
                </a:solidFill>
                <a:latin typeface="Inter Bold"/>
                <a:ea typeface="Inter Bold"/>
                <a:cs typeface="Inter Bold"/>
                <a:sym typeface="Inter Bold"/>
              </a:rPr>
              <a:t>Organize Content</a:t>
            </a:r>
          </a:p>
        </p:txBody>
      </p:sp>
      <p:sp>
        <p:nvSpPr>
          <p:cNvPr id="37" name="TextBox 37">
            <a:extLst>
              <a:ext uri="{C183D7F6-B498-43B3-948B-1728B52AA6E4}">
                <adec:decorative xmlns:adec="http://schemas.microsoft.com/office/drawing/2017/decorative" val="1"/>
              </a:ext>
            </a:extLst>
          </p:cNvPr>
          <p:cNvSpPr txBox="1"/>
          <p:nvPr/>
        </p:nvSpPr>
        <p:spPr>
          <a:xfrm>
            <a:off x="3274998" y="5983883"/>
            <a:ext cx="2573419" cy="2055571"/>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Adapt to the Ultra structure by customizing the course content area and utilizing new containers to replicate Original's menu functionality.</a:t>
            </a:r>
          </a:p>
        </p:txBody>
      </p:sp>
      <p:grpSp>
        <p:nvGrpSpPr>
          <p:cNvPr id="38" name="Group 38">
            <a:extLst>
              <a:ext uri="{C183D7F6-B498-43B3-948B-1728B52AA6E4}">
                <adec:decorative xmlns:adec="http://schemas.microsoft.com/office/drawing/2017/decorative" val="1"/>
              </a:ext>
            </a:extLst>
          </p:cNvPr>
          <p:cNvGrpSpPr/>
          <p:nvPr/>
        </p:nvGrpSpPr>
        <p:grpSpPr>
          <a:xfrm>
            <a:off x="8550733" y="4291477"/>
            <a:ext cx="3262540" cy="1159438"/>
            <a:chOff x="0" y="0"/>
            <a:chExt cx="858526" cy="305102"/>
          </a:xfrm>
        </p:grpSpPr>
        <p:sp>
          <p:nvSpPr>
            <p:cNvPr id="39" name="Freeform 39">
              <a:extLst>
                <a:ext uri="{C183D7F6-B498-43B3-948B-1728B52AA6E4}">
                  <adec:decorative xmlns:adec="http://schemas.microsoft.com/office/drawing/2017/decorative" val="1"/>
                </a:ext>
              </a:extLst>
            </p:cNvPr>
            <p:cNvSpPr/>
            <p:nvPr/>
          </p:nvSpPr>
          <p:spPr>
            <a:xfrm>
              <a:off x="0" y="0"/>
              <a:ext cx="858526" cy="305102"/>
            </a:xfrm>
            <a:custGeom>
              <a:avLst/>
              <a:gdLst/>
              <a:ahLst/>
              <a:cxnLst/>
              <a:rect l="l" t="t" r="r" b="b"/>
              <a:pathLst>
                <a:path w="858526" h="305102">
                  <a:moveTo>
                    <a:pt x="83054" y="0"/>
                  </a:moveTo>
                  <a:lnTo>
                    <a:pt x="775472" y="0"/>
                  </a:lnTo>
                  <a:cubicBezTo>
                    <a:pt x="797499" y="0"/>
                    <a:pt x="818624" y="8750"/>
                    <a:pt x="834200" y="24326"/>
                  </a:cubicBezTo>
                  <a:cubicBezTo>
                    <a:pt x="849775" y="39902"/>
                    <a:pt x="858526" y="61027"/>
                    <a:pt x="858526" y="83054"/>
                  </a:cubicBezTo>
                  <a:lnTo>
                    <a:pt x="858526" y="222048"/>
                  </a:lnTo>
                  <a:cubicBezTo>
                    <a:pt x="858526" y="267917"/>
                    <a:pt x="821341" y="305102"/>
                    <a:pt x="775472" y="305102"/>
                  </a:cubicBezTo>
                  <a:lnTo>
                    <a:pt x="83054" y="305102"/>
                  </a:lnTo>
                  <a:cubicBezTo>
                    <a:pt x="61027" y="305102"/>
                    <a:pt x="39902" y="296352"/>
                    <a:pt x="24326" y="280776"/>
                  </a:cubicBezTo>
                  <a:cubicBezTo>
                    <a:pt x="8750" y="265200"/>
                    <a:pt x="0" y="244075"/>
                    <a:pt x="0" y="222048"/>
                  </a:cubicBezTo>
                  <a:lnTo>
                    <a:pt x="0" y="83054"/>
                  </a:lnTo>
                  <a:cubicBezTo>
                    <a:pt x="0" y="37185"/>
                    <a:pt x="37185" y="0"/>
                    <a:pt x="83054" y="0"/>
                  </a:cubicBezTo>
                  <a:close/>
                </a:path>
              </a:pathLst>
            </a:custGeom>
            <a:solidFill>
              <a:srgbClr val="0050B6"/>
            </a:solidFill>
          </p:spPr>
          <p:txBody>
            <a:bodyPr/>
            <a:lstStyle/>
            <a:p>
              <a:endParaRPr lang="en-US"/>
            </a:p>
          </p:txBody>
        </p:sp>
        <p:sp>
          <p:nvSpPr>
            <p:cNvPr id="40" name="TextBox 40"/>
            <p:cNvSpPr txBox="1"/>
            <p:nvPr/>
          </p:nvSpPr>
          <p:spPr>
            <a:xfrm>
              <a:off x="0" y="-28575"/>
              <a:ext cx="858526" cy="333677"/>
            </a:xfrm>
            <a:prstGeom prst="rect">
              <a:avLst/>
            </a:prstGeom>
          </p:spPr>
          <p:txBody>
            <a:bodyPr lIns="50800" tIns="50800" rIns="50800" bIns="50800" rtlCol="0" anchor="ctr"/>
            <a:lstStyle/>
            <a:p>
              <a:pPr algn="ctr">
                <a:lnSpc>
                  <a:spcPts val="1960"/>
                </a:lnSpc>
              </a:pPr>
              <a:endParaRPr/>
            </a:p>
          </p:txBody>
        </p:sp>
      </p:grpSp>
      <p:sp>
        <p:nvSpPr>
          <p:cNvPr id="43" name="TextBox 43"/>
          <p:cNvSpPr txBox="1"/>
          <p:nvPr/>
        </p:nvSpPr>
        <p:spPr>
          <a:xfrm>
            <a:off x="9753600" y="4330249"/>
            <a:ext cx="2460763" cy="373051"/>
          </a:xfrm>
          <a:prstGeom prst="rect">
            <a:avLst/>
          </a:prstGeom>
        </p:spPr>
        <p:txBody>
          <a:bodyPr wrap="square" lIns="0" tIns="0" rIns="0" bIns="0" rtlCol="0" anchor="t">
            <a:spAutoFit/>
          </a:bodyPr>
          <a:lstStyle/>
          <a:p>
            <a:pPr algn="l">
              <a:lnSpc>
                <a:spcPts val="3082"/>
              </a:lnSpc>
              <a:spcBef>
                <a:spcPct val="0"/>
              </a:spcBef>
            </a:pPr>
            <a:r>
              <a:rPr lang="en-US" sz="2201" b="1" spc="-28" dirty="0">
                <a:solidFill>
                  <a:srgbClr val="FFFFFF"/>
                </a:solidFill>
                <a:latin typeface="Inter Bold"/>
                <a:ea typeface="Inter Bold"/>
                <a:cs typeface="Inter Bold"/>
                <a:sym typeface="Inter Bold"/>
              </a:rPr>
              <a:t>Select the icon</a:t>
            </a:r>
          </a:p>
        </p:txBody>
      </p:sp>
      <p:sp>
        <p:nvSpPr>
          <p:cNvPr id="42" name="TextBox 42"/>
          <p:cNvSpPr txBox="1"/>
          <p:nvPr/>
        </p:nvSpPr>
        <p:spPr>
          <a:xfrm>
            <a:off x="9895645" y="4665185"/>
            <a:ext cx="1416205" cy="620914"/>
          </a:xfrm>
          <a:prstGeom prst="rect">
            <a:avLst/>
          </a:prstGeom>
        </p:spPr>
        <p:txBody>
          <a:bodyPr wrap="square" lIns="0" tIns="0" rIns="0" bIns="0" rtlCol="0" anchor="t">
            <a:spAutoFit/>
          </a:bodyPr>
          <a:lstStyle/>
          <a:p>
            <a:pPr algn="just">
              <a:lnSpc>
                <a:spcPts val="2526"/>
              </a:lnSpc>
              <a:spcBef>
                <a:spcPct val="0"/>
              </a:spcBef>
            </a:pPr>
            <a:r>
              <a:rPr lang="en-US" sz="1804" spc="-23" dirty="0">
                <a:solidFill>
                  <a:srgbClr val="FFFFFF"/>
                </a:solidFill>
                <a:latin typeface="Inter"/>
                <a:ea typeface="Inter"/>
                <a:cs typeface="Inter"/>
                <a:sym typeface="Inter"/>
              </a:rPr>
              <a:t>to watch the Step 3 video</a:t>
            </a:r>
          </a:p>
        </p:txBody>
      </p:sp>
      <p:sp>
        <p:nvSpPr>
          <p:cNvPr id="41" name="Freeform 41" descr="Video Play Icon">
            <a:hlinkClick r:id="rId3" tooltip="https://vimeo.com/954368690?share=copy"/>
          </p:cNvPr>
          <p:cNvSpPr/>
          <p:nvPr/>
        </p:nvSpPr>
        <p:spPr>
          <a:xfrm>
            <a:off x="8610600" y="4440018"/>
            <a:ext cx="1044052" cy="967053"/>
          </a:xfrm>
          <a:custGeom>
            <a:avLst/>
            <a:gdLst/>
            <a:ahLst/>
            <a:cxnLst/>
            <a:rect l="l" t="t" r="r" b="b"/>
            <a:pathLst>
              <a:path w="1044052" h="967053">
                <a:moveTo>
                  <a:pt x="0" y="0"/>
                </a:moveTo>
                <a:lnTo>
                  <a:pt x="1044051" y="0"/>
                </a:lnTo>
                <a:lnTo>
                  <a:pt x="1044051" y="967053"/>
                </a:lnTo>
                <a:lnTo>
                  <a:pt x="0" y="9670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3" name="Group 3">
            <a:extLst>
              <a:ext uri="{C183D7F6-B498-43B3-948B-1728B52AA6E4}">
                <adec:decorative xmlns:adec="http://schemas.microsoft.com/office/drawing/2017/decorative" val="1"/>
              </a:ext>
            </a:extLst>
          </p:cNvPr>
          <p:cNvGrpSpPr>
            <a:grpSpLocks noChangeAspect="1"/>
          </p:cNvGrpSpPr>
          <p:nvPr/>
        </p:nvGrpSpPr>
        <p:grpSpPr>
          <a:xfrm>
            <a:off x="971550" y="3156752"/>
            <a:ext cx="5989463" cy="7744"/>
            <a:chOff x="0" y="0"/>
            <a:chExt cx="7985951" cy="10325"/>
          </a:xfrm>
        </p:grpSpPr>
        <p:sp>
          <p:nvSpPr>
            <p:cNvPr id="4" name="Freeform 4">
              <a:extLst>
                <a:ext uri="{C183D7F6-B498-43B3-948B-1728B52AA6E4}">
                  <adec:decorative xmlns:adec="http://schemas.microsoft.com/office/drawing/2017/decorative" val="1"/>
                </a:ext>
              </a:extLst>
            </p:cNvPr>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C8B8E5"/>
            </a:solidFill>
          </p:spPr>
          <p:txBody>
            <a:bodyPr/>
            <a:lstStyle/>
            <a:p>
              <a:endParaRPr lang="en-US"/>
            </a:p>
          </p:txBody>
        </p:sp>
      </p:grpSp>
      <p:grpSp>
        <p:nvGrpSpPr>
          <p:cNvPr id="5" name="Group 5">
            <a:extLst>
              <a:ext uri="{C183D7F6-B498-43B3-948B-1728B52AA6E4}">
                <adec:decorative xmlns:adec="http://schemas.microsoft.com/office/drawing/2017/decorative" val="1"/>
              </a:ext>
            </a:extLst>
          </p:cNvPr>
          <p:cNvGrpSpPr>
            <a:grpSpLocks noChangeAspect="1"/>
          </p:cNvGrpSpPr>
          <p:nvPr/>
        </p:nvGrpSpPr>
        <p:grpSpPr>
          <a:xfrm>
            <a:off x="9764735" y="9380315"/>
            <a:ext cx="5989463" cy="7744"/>
            <a:chOff x="0" y="0"/>
            <a:chExt cx="7985951" cy="10325"/>
          </a:xfrm>
        </p:grpSpPr>
        <p:sp>
          <p:nvSpPr>
            <p:cNvPr id="6" name="Freeform 6">
              <a:extLst>
                <a:ext uri="{C183D7F6-B498-43B3-948B-1728B52AA6E4}">
                  <adec:decorative xmlns:adec="http://schemas.microsoft.com/office/drawing/2017/decorative" val="1"/>
                </a:ext>
              </a:extLst>
            </p:cNvPr>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FFFFFF"/>
            </a:solidFill>
          </p:spPr>
          <p:txBody>
            <a:bodyPr/>
            <a:lstStyle/>
            <a:p>
              <a:endParaRPr lang="en-US"/>
            </a:p>
          </p:txBody>
        </p:sp>
      </p:grpSp>
      <p:grpSp>
        <p:nvGrpSpPr>
          <p:cNvPr id="7" name="Group 7">
            <a:extLst>
              <a:ext uri="{C183D7F6-B498-43B3-948B-1728B52AA6E4}">
                <adec:decorative xmlns:adec="http://schemas.microsoft.com/office/drawing/2017/decorative" val="1"/>
              </a:ext>
            </a:extLst>
          </p:cNvPr>
          <p:cNvGrpSpPr>
            <a:grpSpLocks noChangeAspect="1"/>
          </p:cNvGrpSpPr>
          <p:nvPr/>
        </p:nvGrpSpPr>
        <p:grpSpPr>
          <a:xfrm>
            <a:off x="9764735" y="9380315"/>
            <a:ext cx="5989463" cy="7744"/>
            <a:chOff x="0" y="0"/>
            <a:chExt cx="7985951" cy="10325"/>
          </a:xfrm>
        </p:grpSpPr>
        <p:sp>
          <p:nvSpPr>
            <p:cNvPr id="8" name="Freeform 8">
              <a:extLst>
                <a:ext uri="{C183D7F6-B498-43B3-948B-1728B52AA6E4}">
                  <adec:decorative xmlns:adec="http://schemas.microsoft.com/office/drawing/2017/decorative" val="1"/>
                </a:ext>
              </a:extLst>
            </p:cNvPr>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C8B8E5"/>
            </a:solidFill>
          </p:spPr>
          <p:txBody>
            <a:bodyPr/>
            <a:lstStyle/>
            <a:p>
              <a:endParaRPr lang="en-US"/>
            </a:p>
          </p:txBody>
        </p:sp>
      </p:grpSp>
      <p:sp>
        <p:nvSpPr>
          <p:cNvPr id="9" name="TextBox 9"/>
          <p:cNvSpPr txBox="1">
            <a:spLocks noGrp="1"/>
          </p:cNvSpPr>
          <p:nvPr>
            <p:ph type="title" idx="4294967295"/>
          </p:nvPr>
        </p:nvSpPr>
        <p:spPr>
          <a:xfrm>
            <a:off x="945184" y="1489298"/>
            <a:ext cx="11081716" cy="15906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6239"/>
              </a:lnSpc>
              <a:spcBef>
                <a:spcPts val="0"/>
              </a:spcBef>
              <a:spcAft>
                <a:spcPts val="0"/>
              </a:spcAft>
              <a:buClrTx/>
              <a:buSzTx/>
              <a:buFontTx/>
              <a:buNone/>
              <a:tabLst/>
              <a:defRPr/>
            </a:pPr>
            <a:r>
              <a:rPr kumimoji="0" lang="en-US" sz="5199" b="1" i="0" u="none" strike="noStrike" kern="1200" cap="none" spc="-41" normalizeH="0" baseline="0" noProof="0" dirty="0">
                <a:ln>
                  <a:noFill/>
                </a:ln>
                <a:solidFill>
                  <a:srgbClr val="FFFFFF"/>
                </a:solidFill>
                <a:effectLst/>
                <a:uLnTx/>
                <a:uFillTx/>
                <a:latin typeface="Inter Bold"/>
                <a:ea typeface="Inter Bold"/>
                <a:cs typeface="Inter Bold"/>
                <a:sym typeface="Inter Bold"/>
              </a:rPr>
              <a:t>Time to Refine and Ensure the Course is Complete  </a:t>
            </a:r>
          </a:p>
        </p:txBody>
      </p:sp>
      <p:sp>
        <p:nvSpPr>
          <p:cNvPr id="11" name="TextBox 11"/>
          <p:cNvSpPr txBox="1"/>
          <p:nvPr/>
        </p:nvSpPr>
        <p:spPr>
          <a:xfrm>
            <a:off x="1890707" y="3556000"/>
            <a:ext cx="13314613" cy="999084"/>
          </a:xfrm>
          <a:prstGeom prst="rect">
            <a:avLst/>
          </a:prstGeom>
        </p:spPr>
        <p:txBody>
          <a:bodyPr lIns="0" tIns="0" rIns="0" bIns="0" rtlCol="0" anchor="t">
            <a:spAutoFit/>
          </a:bodyPr>
          <a:lstStyle/>
          <a:p>
            <a:pPr algn="just">
              <a:lnSpc>
                <a:spcPts val="4043"/>
              </a:lnSpc>
            </a:pPr>
            <a:r>
              <a:rPr lang="en-US" sz="2799" spc="-36">
                <a:solidFill>
                  <a:srgbClr val="FFFFFF"/>
                </a:solidFill>
                <a:latin typeface="Inter"/>
                <a:ea typeface="Inter"/>
                <a:cs typeface="Inter"/>
                <a:sym typeface="Inter"/>
              </a:rPr>
              <a:t>Those first two steps are tough!  By now you’ll likely be getting the hang of things in Ultra.  </a:t>
            </a:r>
            <a:r>
              <a:rPr lang="en-US" sz="2799" b="1" spc="-36">
                <a:solidFill>
                  <a:srgbClr val="FFFFFF"/>
                </a:solidFill>
                <a:latin typeface="Inter Bold"/>
                <a:ea typeface="Inter Bold"/>
                <a:cs typeface="Inter Bold"/>
                <a:sym typeface="Inter Bold"/>
              </a:rPr>
              <a:t>Take a moment to celebrate all the changes you’ve made so far.</a:t>
            </a:r>
            <a:r>
              <a:rPr lang="en-US" sz="2799" spc="-36">
                <a:solidFill>
                  <a:srgbClr val="FFFFFF"/>
                </a:solidFill>
                <a:latin typeface="Inter"/>
                <a:ea typeface="Inter"/>
                <a:cs typeface="Inter"/>
                <a:sym typeface="Inter"/>
              </a:rPr>
              <a:t>  </a:t>
            </a:r>
          </a:p>
        </p:txBody>
      </p:sp>
      <p:sp>
        <p:nvSpPr>
          <p:cNvPr id="10" name="TextBox 10"/>
          <p:cNvSpPr txBox="1"/>
          <p:nvPr/>
        </p:nvSpPr>
        <p:spPr>
          <a:xfrm>
            <a:off x="1890707" y="5536159"/>
            <a:ext cx="13314613" cy="2008734"/>
          </a:xfrm>
          <a:prstGeom prst="rect">
            <a:avLst/>
          </a:prstGeom>
        </p:spPr>
        <p:txBody>
          <a:bodyPr lIns="0" tIns="0" rIns="0" bIns="0" rtlCol="0" anchor="t">
            <a:spAutoFit/>
          </a:bodyPr>
          <a:lstStyle/>
          <a:p>
            <a:pPr algn="just">
              <a:lnSpc>
                <a:spcPts val="4043"/>
              </a:lnSpc>
            </a:pPr>
            <a:r>
              <a:rPr lang="en-US" sz="2799" spc="-36">
                <a:solidFill>
                  <a:srgbClr val="FFFFFF"/>
                </a:solidFill>
                <a:latin typeface="Inter"/>
                <a:ea typeface="Inter"/>
                <a:cs typeface="Inter"/>
                <a:sym typeface="Inter"/>
              </a:rPr>
              <a:t>After organizing your content, hopefully you have a good indication of what in your course doesn’t feel complete. We won’t be able to catch every possible missing thing in this step, but we do hope to give you the strategies you will need to close any remaining gaps. </a:t>
            </a:r>
          </a:p>
        </p:txBody>
      </p:sp>
      <p:grpSp>
        <p:nvGrpSpPr>
          <p:cNvPr id="12" name="Group 12">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13" name="Freeform 13">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4" name="Freeform 14">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5" name="TextBox 15"/>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7" action="ppaction://hlinksldjump">
                    <a:extLst>
                      <a:ext uri="{A12FA001-AC4F-418D-AE19-62706E023703}">
                        <ahyp:hlinkClr xmlns:ahyp="http://schemas.microsoft.com/office/drawing/2018/hyperlinkcolor" val="tx"/>
                      </a:ext>
                    </a:extLst>
                  </a:hlinkClick>
                </a:rPr>
                <a:t>Step 1</a:t>
              </a:r>
            </a:p>
          </p:txBody>
        </p:sp>
        <p:sp>
          <p:nvSpPr>
            <p:cNvPr id="16" name="Freeform 16">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17" name="Freeform 17">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18" name="TextBox 18"/>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2" action="ppaction://hlinksldjump">
                    <a:extLst>
                      <a:ext uri="{A12FA001-AC4F-418D-AE19-62706E023703}">
                        <ahyp:hlinkClr xmlns:ahyp="http://schemas.microsoft.com/office/drawing/2018/hyperlinkcolor" val="tx"/>
                      </a:ext>
                    </a:extLst>
                  </a:hlinkClick>
                </a:rPr>
                <a:t>Step 2</a:t>
              </a:r>
            </a:p>
          </p:txBody>
        </p:sp>
        <p:sp>
          <p:nvSpPr>
            <p:cNvPr id="19" name="Freeform 19">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20" name="Freeform 20">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21" name="TextBox 21"/>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5" action="ppaction://hlinksldjump">
                    <a:extLst>
                      <a:ext uri="{A12FA001-AC4F-418D-AE19-62706E023703}">
                        <ahyp:hlinkClr xmlns:ahyp="http://schemas.microsoft.com/office/drawing/2018/hyperlinkcolor" val="tx"/>
                      </a:ext>
                    </a:extLst>
                  </a:hlinkClick>
                </a:rPr>
                <a:t>Step 3</a:t>
              </a:r>
            </a:p>
          </p:txBody>
        </p:sp>
        <p:sp>
          <p:nvSpPr>
            <p:cNvPr id="22" name="Freeform 22">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3" name="Freeform 23">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TextBox 24"/>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6" action="ppaction://hlinksldjump"/>
                </a:rPr>
                <a:t>Step 4</a:t>
              </a:r>
            </a:p>
          </p:txBody>
        </p:sp>
        <p:sp>
          <p:nvSpPr>
            <p:cNvPr id="25" name="Freeform 25">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6" name="Freeform 26">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7" name="TextBox 27"/>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7" action="ppaction://hlinksldjump"/>
                </a:rPr>
                <a:t>Step 5</a:t>
              </a:r>
            </a:p>
          </p:txBody>
        </p:sp>
      </p:gr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27" name="Group 27">
            <a:extLst>
              <a:ext uri="{C183D7F6-B498-43B3-948B-1728B52AA6E4}">
                <adec:decorative xmlns:adec="http://schemas.microsoft.com/office/drawing/2017/decorative" val="1"/>
              </a:ext>
            </a:extLst>
          </p:cNvPr>
          <p:cNvGrpSpPr/>
          <p:nvPr/>
        </p:nvGrpSpPr>
        <p:grpSpPr>
          <a:xfrm rot="-5400000">
            <a:off x="2195244" y="1974193"/>
            <a:ext cx="632531" cy="2729344"/>
            <a:chOff x="0" y="0"/>
            <a:chExt cx="166593" cy="718840"/>
          </a:xfrm>
        </p:grpSpPr>
        <p:sp>
          <p:nvSpPr>
            <p:cNvPr id="28" name="Freeform 28">
              <a:extLst>
                <a:ext uri="{C183D7F6-B498-43B3-948B-1728B52AA6E4}">
                  <adec:decorative xmlns:adec="http://schemas.microsoft.com/office/drawing/2017/decorative" val="1"/>
                </a:ext>
              </a:extLst>
            </p:cNvPr>
            <p:cNvSpPr/>
            <p:nvPr/>
          </p:nvSpPr>
          <p:spPr>
            <a:xfrm>
              <a:off x="0" y="0"/>
              <a:ext cx="166593" cy="718840"/>
            </a:xfrm>
            <a:custGeom>
              <a:avLst/>
              <a:gdLst/>
              <a:ahLst/>
              <a:cxnLst/>
              <a:rect l="l" t="t" r="r" b="b"/>
              <a:pathLst>
                <a:path w="166593" h="718840">
                  <a:moveTo>
                    <a:pt x="166593" y="0"/>
                  </a:moveTo>
                  <a:lnTo>
                    <a:pt x="166593" y="718840"/>
                  </a:lnTo>
                  <a:lnTo>
                    <a:pt x="83296" y="591840"/>
                  </a:lnTo>
                  <a:lnTo>
                    <a:pt x="0" y="718840"/>
                  </a:lnTo>
                  <a:lnTo>
                    <a:pt x="0" y="0"/>
                  </a:lnTo>
                  <a:lnTo>
                    <a:pt x="166593" y="0"/>
                  </a:lnTo>
                  <a:close/>
                </a:path>
              </a:pathLst>
            </a:custGeom>
            <a:gradFill rotWithShape="1">
              <a:gsLst>
                <a:gs pos="0">
                  <a:srgbClr val="0E387C">
                    <a:alpha val="100000"/>
                  </a:srgbClr>
                </a:gs>
                <a:gs pos="100000">
                  <a:srgbClr val="00ABDF">
                    <a:alpha val="100000"/>
                  </a:srgbClr>
                </a:gs>
              </a:gsLst>
              <a:lin ang="0"/>
            </a:gradFill>
          </p:spPr>
          <p:txBody>
            <a:bodyPr/>
            <a:lstStyle/>
            <a:p>
              <a:endParaRPr lang="en-US"/>
            </a:p>
          </p:txBody>
        </p:sp>
        <p:sp>
          <p:nvSpPr>
            <p:cNvPr id="29" name="TextBox 29"/>
            <p:cNvSpPr txBox="1"/>
            <p:nvPr/>
          </p:nvSpPr>
          <p:spPr>
            <a:xfrm>
              <a:off x="0" y="-28575"/>
              <a:ext cx="166593" cy="620415"/>
            </a:xfrm>
            <a:prstGeom prst="rect">
              <a:avLst/>
            </a:prstGeom>
          </p:spPr>
          <p:txBody>
            <a:bodyPr lIns="50800" tIns="50800" rIns="50800" bIns="50800" rtlCol="0" anchor="ctr"/>
            <a:lstStyle/>
            <a:p>
              <a:pPr algn="ctr">
                <a:lnSpc>
                  <a:spcPts val="1960"/>
                </a:lnSpc>
              </a:pPr>
              <a:endParaRPr/>
            </a:p>
          </p:txBody>
        </p:sp>
      </p:grpSp>
      <p:sp>
        <p:nvSpPr>
          <p:cNvPr id="16" name="AutoShape 16">
            <a:extLst>
              <a:ext uri="{C183D7F6-B498-43B3-948B-1728B52AA6E4}">
                <adec:decorative xmlns:adec="http://schemas.microsoft.com/office/drawing/2017/decorative" val="1"/>
              </a:ext>
            </a:extLst>
          </p:cNvPr>
          <p:cNvSpPr/>
          <p:nvPr/>
        </p:nvSpPr>
        <p:spPr>
          <a:xfrm>
            <a:off x="3751705" y="6647455"/>
            <a:ext cx="9533830" cy="22625"/>
          </a:xfrm>
          <a:prstGeom prst="line">
            <a:avLst/>
          </a:prstGeom>
          <a:ln w="9525" cap="flat">
            <a:solidFill>
              <a:srgbClr val="3E4744"/>
            </a:solidFill>
            <a:prstDash val="solid"/>
            <a:headEnd type="none" w="sm" len="sm"/>
            <a:tailEnd type="none" w="sm" len="sm"/>
          </a:ln>
        </p:spPr>
        <p:txBody>
          <a:bodyPr/>
          <a:lstStyle/>
          <a:p>
            <a:endParaRPr lang="en-US"/>
          </a:p>
        </p:txBody>
      </p:sp>
      <p:grpSp>
        <p:nvGrpSpPr>
          <p:cNvPr id="17" name="Group 17">
            <a:extLst>
              <a:ext uri="{C183D7F6-B498-43B3-948B-1728B52AA6E4}">
                <adec:decorative xmlns:adec="http://schemas.microsoft.com/office/drawing/2017/decorative" val="1"/>
              </a:ext>
            </a:extLst>
          </p:cNvPr>
          <p:cNvGrpSpPr/>
          <p:nvPr/>
        </p:nvGrpSpPr>
        <p:grpSpPr>
          <a:xfrm>
            <a:off x="13826200" y="3707635"/>
            <a:ext cx="3433100" cy="5639151"/>
            <a:chOff x="0" y="0"/>
            <a:chExt cx="904191" cy="1485208"/>
          </a:xfrm>
          <a:solidFill>
            <a:srgbClr val="0DAB58"/>
          </a:solidFill>
        </p:grpSpPr>
        <p:sp>
          <p:nvSpPr>
            <p:cNvPr id="18" name="Freeform 18">
              <a:extLst>
                <a:ext uri="{C183D7F6-B498-43B3-948B-1728B52AA6E4}">
                  <adec:decorative xmlns:adec="http://schemas.microsoft.com/office/drawing/2017/decorative" val="1"/>
                </a:ext>
              </a:extLst>
            </p:cNvPr>
            <p:cNvSpPr/>
            <p:nvPr/>
          </p:nvSpPr>
          <p:spPr>
            <a:xfrm>
              <a:off x="0" y="0"/>
              <a:ext cx="904191" cy="1485208"/>
            </a:xfrm>
            <a:custGeom>
              <a:avLst/>
              <a:gdLst/>
              <a:ahLst/>
              <a:cxnLst/>
              <a:rect l="l" t="t" r="r" b="b"/>
              <a:pathLst>
                <a:path w="904191" h="1485208">
                  <a:moveTo>
                    <a:pt x="78928" y="0"/>
                  </a:moveTo>
                  <a:lnTo>
                    <a:pt x="825263" y="0"/>
                  </a:lnTo>
                  <a:cubicBezTo>
                    <a:pt x="846196" y="0"/>
                    <a:pt x="866272" y="8316"/>
                    <a:pt x="881073" y="23117"/>
                  </a:cubicBezTo>
                  <a:cubicBezTo>
                    <a:pt x="895875" y="37919"/>
                    <a:pt x="904191" y="57995"/>
                    <a:pt x="904191" y="78928"/>
                  </a:cubicBezTo>
                  <a:lnTo>
                    <a:pt x="904191" y="1406281"/>
                  </a:lnTo>
                  <a:cubicBezTo>
                    <a:pt x="904191" y="1449871"/>
                    <a:pt x="868854" y="1485208"/>
                    <a:pt x="825263" y="1485208"/>
                  </a:cubicBezTo>
                  <a:lnTo>
                    <a:pt x="78928" y="1485208"/>
                  </a:lnTo>
                  <a:cubicBezTo>
                    <a:pt x="35337" y="1485208"/>
                    <a:pt x="0" y="1449871"/>
                    <a:pt x="0" y="1406281"/>
                  </a:cubicBezTo>
                  <a:lnTo>
                    <a:pt x="0" y="78928"/>
                  </a:lnTo>
                  <a:cubicBezTo>
                    <a:pt x="0" y="35337"/>
                    <a:pt x="35337" y="0"/>
                    <a:pt x="78928" y="0"/>
                  </a:cubicBezTo>
                  <a:close/>
                </a:path>
              </a:pathLst>
            </a:custGeom>
            <a:grpFill/>
          </p:spPr>
          <p:txBody>
            <a:bodyPr/>
            <a:lstStyle/>
            <a:p>
              <a:endParaRPr lang="en-US"/>
            </a:p>
          </p:txBody>
        </p:sp>
        <p:sp>
          <p:nvSpPr>
            <p:cNvPr id="19" name="TextBox 19"/>
            <p:cNvSpPr txBox="1"/>
            <p:nvPr/>
          </p:nvSpPr>
          <p:spPr>
            <a:xfrm>
              <a:off x="0" y="-28575"/>
              <a:ext cx="904191" cy="1513783"/>
            </a:xfrm>
            <a:prstGeom prst="rect">
              <a:avLst/>
            </a:prstGeom>
            <a:grpFill/>
          </p:spPr>
          <p:txBody>
            <a:bodyPr lIns="50800" tIns="50800" rIns="50800" bIns="50800" rtlCol="0" anchor="ctr"/>
            <a:lstStyle/>
            <a:p>
              <a:pPr algn="just">
                <a:lnSpc>
                  <a:spcPts val="1960"/>
                </a:lnSpc>
              </a:pPr>
              <a:endParaRPr/>
            </a:p>
          </p:txBody>
        </p:sp>
      </p:grpSp>
      <p:sp>
        <p:nvSpPr>
          <p:cNvPr id="26" name="Freeform 26">
            <a:extLst>
              <a:ext uri="{C183D7F6-B498-43B3-948B-1728B52AA6E4}">
                <adec:decorative xmlns:adec="http://schemas.microsoft.com/office/drawing/2017/decorative" val="1"/>
              </a:ext>
            </a:extLst>
          </p:cNvPr>
          <p:cNvSpPr/>
          <p:nvPr/>
        </p:nvSpPr>
        <p:spPr>
          <a:xfrm>
            <a:off x="1149022" y="3593832"/>
            <a:ext cx="2651624" cy="430889"/>
          </a:xfrm>
          <a:custGeom>
            <a:avLst/>
            <a:gdLst/>
            <a:ahLst/>
            <a:cxnLst/>
            <a:rect l="l" t="t" r="r" b="b"/>
            <a:pathLst>
              <a:path w="2651624" h="430889">
                <a:moveTo>
                  <a:pt x="0" y="0"/>
                </a:moveTo>
                <a:lnTo>
                  <a:pt x="2651623" y="0"/>
                </a:lnTo>
                <a:lnTo>
                  <a:pt x="2651623" y="430889"/>
                </a:lnTo>
                <a:lnTo>
                  <a:pt x="0" y="430889"/>
                </a:lnTo>
                <a:lnTo>
                  <a:pt x="0" y="0"/>
                </a:lnTo>
                <a:close/>
              </a:path>
            </a:pathLst>
          </a:custGeom>
          <a:blipFill>
            <a:blip r:embed="rId3"/>
            <a:stretch>
              <a:fillRect/>
            </a:stretch>
          </a:blipFill>
        </p:spPr>
        <p:txBody>
          <a:bodyPr/>
          <a:lstStyle/>
          <a:p>
            <a:endParaRPr lang="en-US"/>
          </a:p>
        </p:txBody>
      </p:sp>
      <p:sp>
        <p:nvSpPr>
          <p:cNvPr id="31" name="Freeform 31">
            <a:extLst>
              <a:ext uri="{C183D7F6-B498-43B3-948B-1728B52AA6E4}">
                <adec:decorative xmlns:adec="http://schemas.microsoft.com/office/drawing/2017/decorative" val="1"/>
              </a:ext>
            </a:extLst>
          </p:cNvPr>
          <p:cNvSpPr/>
          <p:nvPr/>
        </p:nvSpPr>
        <p:spPr>
          <a:xfrm>
            <a:off x="1159366" y="7154731"/>
            <a:ext cx="2651624" cy="430889"/>
          </a:xfrm>
          <a:custGeom>
            <a:avLst/>
            <a:gdLst/>
            <a:ahLst/>
            <a:cxnLst/>
            <a:rect l="l" t="t" r="r" b="b"/>
            <a:pathLst>
              <a:path w="2651624" h="430889">
                <a:moveTo>
                  <a:pt x="0" y="0"/>
                </a:moveTo>
                <a:lnTo>
                  <a:pt x="2651623" y="0"/>
                </a:lnTo>
                <a:lnTo>
                  <a:pt x="2651623" y="430889"/>
                </a:lnTo>
                <a:lnTo>
                  <a:pt x="0" y="430889"/>
                </a:lnTo>
                <a:lnTo>
                  <a:pt x="0" y="0"/>
                </a:lnTo>
                <a:close/>
              </a:path>
            </a:pathLst>
          </a:custGeom>
          <a:blipFill>
            <a:blip r:embed="rId3"/>
            <a:stretch>
              <a:fillRect/>
            </a:stretch>
          </a:blipFill>
        </p:spPr>
        <p:txBody>
          <a:bodyPr/>
          <a:lstStyle/>
          <a:p>
            <a:endParaRPr lang="en-US"/>
          </a:p>
        </p:txBody>
      </p:sp>
      <p:grpSp>
        <p:nvGrpSpPr>
          <p:cNvPr id="32" name="Group 32">
            <a:extLst>
              <a:ext uri="{C183D7F6-B498-43B3-948B-1728B52AA6E4}">
                <adec:decorative xmlns:adec="http://schemas.microsoft.com/office/drawing/2017/decorative" val="1"/>
              </a:ext>
            </a:extLst>
          </p:cNvPr>
          <p:cNvGrpSpPr/>
          <p:nvPr/>
        </p:nvGrpSpPr>
        <p:grpSpPr>
          <a:xfrm rot="-5400000">
            <a:off x="2195244" y="5535093"/>
            <a:ext cx="632531" cy="2729344"/>
            <a:chOff x="0" y="0"/>
            <a:chExt cx="166593" cy="718840"/>
          </a:xfrm>
        </p:grpSpPr>
        <p:sp>
          <p:nvSpPr>
            <p:cNvPr id="33" name="Freeform 33">
              <a:extLst>
                <a:ext uri="{C183D7F6-B498-43B3-948B-1728B52AA6E4}">
                  <adec:decorative xmlns:adec="http://schemas.microsoft.com/office/drawing/2017/decorative" val="1"/>
                </a:ext>
              </a:extLst>
            </p:cNvPr>
            <p:cNvSpPr/>
            <p:nvPr/>
          </p:nvSpPr>
          <p:spPr>
            <a:xfrm>
              <a:off x="0" y="0"/>
              <a:ext cx="166593" cy="718840"/>
            </a:xfrm>
            <a:custGeom>
              <a:avLst/>
              <a:gdLst/>
              <a:ahLst/>
              <a:cxnLst/>
              <a:rect l="l" t="t" r="r" b="b"/>
              <a:pathLst>
                <a:path w="166593" h="718840">
                  <a:moveTo>
                    <a:pt x="166593" y="0"/>
                  </a:moveTo>
                  <a:lnTo>
                    <a:pt x="166593" y="718840"/>
                  </a:lnTo>
                  <a:lnTo>
                    <a:pt x="83296" y="591840"/>
                  </a:lnTo>
                  <a:lnTo>
                    <a:pt x="0" y="718840"/>
                  </a:lnTo>
                  <a:lnTo>
                    <a:pt x="0" y="0"/>
                  </a:lnTo>
                  <a:lnTo>
                    <a:pt x="166593" y="0"/>
                  </a:lnTo>
                  <a:close/>
                </a:path>
              </a:pathLst>
            </a:custGeom>
            <a:gradFill rotWithShape="1">
              <a:gsLst>
                <a:gs pos="0">
                  <a:srgbClr val="0054BC">
                    <a:alpha val="100000"/>
                  </a:srgbClr>
                </a:gs>
                <a:gs pos="100000">
                  <a:srgbClr val="0DAC41">
                    <a:alpha val="100000"/>
                  </a:srgbClr>
                </a:gs>
              </a:gsLst>
              <a:lin ang="0"/>
            </a:gradFill>
          </p:spPr>
          <p:txBody>
            <a:bodyPr/>
            <a:lstStyle/>
            <a:p>
              <a:endParaRPr lang="en-US"/>
            </a:p>
          </p:txBody>
        </p:sp>
        <p:sp>
          <p:nvSpPr>
            <p:cNvPr id="34" name="TextBox 34"/>
            <p:cNvSpPr txBox="1"/>
            <p:nvPr/>
          </p:nvSpPr>
          <p:spPr>
            <a:xfrm>
              <a:off x="0" y="-28575"/>
              <a:ext cx="166593" cy="620415"/>
            </a:xfrm>
            <a:prstGeom prst="rect">
              <a:avLst/>
            </a:prstGeom>
          </p:spPr>
          <p:txBody>
            <a:bodyPr lIns="50800" tIns="50800" rIns="50800" bIns="50800" rtlCol="0" anchor="ctr"/>
            <a:lstStyle/>
            <a:p>
              <a:pPr algn="ctr">
                <a:lnSpc>
                  <a:spcPts val="1960"/>
                </a:lnSpc>
              </a:pPr>
              <a:endParaRPr/>
            </a:p>
          </p:txBody>
        </p:sp>
      </p:grpSp>
      <p:sp>
        <p:nvSpPr>
          <p:cNvPr id="25" name="TextBox 25"/>
          <p:cNvSpPr txBox="1">
            <a:spLocks noGrp="1"/>
          </p:cNvSpPr>
          <p:nvPr>
            <p:ph type="title" idx="4294967295"/>
          </p:nvPr>
        </p:nvSpPr>
        <p:spPr>
          <a:xfrm>
            <a:off x="986860" y="673346"/>
            <a:ext cx="7533230"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Description Field Changes</a:t>
            </a:r>
          </a:p>
        </p:txBody>
      </p:sp>
      <p:sp>
        <p:nvSpPr>
          <p:cNvPr id="24" name="TextBox 24"/>
          <p:cNvSpPr txBox="1"/>
          <p:nvPr/>
        </p:nvSpPr>
        <p:spPr>
          <a:xfrm>
            <a:off x="986860" y="1371963"/>
            <a:ext cx="14546365" cy="1396915"/>
          </a:xfrm>
          <a:prstGeom prst="rect">
            <a:avLst/>
          </a:prstGeom>
        </p:spPr>
        <p:txBody>
          <a:bodyPr lIns="0" tIns="0" rIns="0" bIns="0" rtlCol="0" anchor="t">
            <a:spAutoFit/>
          </a:bodyPr>
          <a:lstStyle/>
          <a:p>
            <a:pPr algn="l">
              <a:lnSpc>
                <a:spcPts val="2799"/>
              </a:lnSpc>
            </a:pPr>
            <a:r>
              <a:rPr lang="en-US" sz="1999" spc="-25" dirty="0">
                <a:solidFill>
                  <a:srgbClr val="FFFFFF"/>
                </a:solidFill>
                <a:latin typeface="Inter"/>
                <a:ea typeface="Inter"/>
                <a:cs typeface="Inter"/>
                <a:sym typeface="Inter"/>
              </a:rPr>
              <a:t>Another area that changed significantly from Original to Ultra was how descriptions were handled. In Original, you could write a description on a folder with as much detail as any other area, it utilized the same content editor. In this sample, I used the description space on the folder to provide students with my overview of the week and a list of learning objectives. </a:t>
            </a:r>
          </a:p>
          <a:p>
            <a:pPr algn="l">
              <a:lnSpc>
                <a:spcPts val="2799"/>
              </a:lnSpc>
              <a:spcBef>
                <a:spcPct val="0"/>
              </a:spcBef>
            </a:pPr>
            <a:r>
              <a:rPr lang="en-US" sz="1999" b="1" spc="-25" dirty="0">
                <a:solidFill>
                  <a:srgbClr val="FFFFFF"/>
                </a:solidFill>
                <a:latin typeface="Inter Bold"/>
                <a:ea typeface="Inter Bold"/>
                <a:cs typeface="Inter Bold"/>
                <a:sym typeface="Inter Bold"/>
              </a:rPr>
              <a:t>Notice</a:t>
            </a:r>
            <a:r>
              <a:rPr lang="en-US" sz="1999" spc="-25" dirty="0">
                <a:solidFill>
                  <a:srgbClr val="FFFFFF"/>
                </a:solidFill>
                <a:latin typeface="Inter"/>
                <a:ea typeface="Inter"/>
                <a:cs typeface="Inter"/>
                <a:sym typeface="Inter"/>
              </a:rPr>
              <a:t> how the same description quickly loses it’s meaning in Ultra because of the formatting change. </a:t>
            </a:r>
          </a:p>
        </p:txBody>
      </p:sp>
      <p:sp>
        <p:nvSpPr>
          <p:cNvPr id="30" name="TextBox 30"/>
          <p:cNvSpPr txBox="1"/>
          <p:nvPr/>
        </p:nvSpPr>
        <p:spPr>
          <a:xfrm>
            <a:off x="1318449" y="3149990"/>
            <a:ext cx="1788542" cy="339725"/>
          </a:xfrm>
          <a:prstGeom prst="rect">
            <a:avLst/>
          </a:prstGeom>
        </p:spPr>
        <p:txBody>
          <a:bodyPr lIns="0" tIns="0" rIns="0" bIns="0" rtlCol="0" anchor="t">
            <a:spAutoFit/>
          </a:bodyPr>
          <a:lstStyle/>
          <a:p>
            <a:pPr algn="ctr">
              <a:lnSpc>
                <a:spcPts val="2799"/>
              </a:lnSpc>
              <a:spcBef>
                <a:spcPct val="0"/>
              </a:spcBef>
            </a:pPr>
            <a:r>
              <a:rPr lang="en-US" sz="1999" b="1" spc="-25">
                <a:solidFill>
                  <a:srgbClr val="FFFFFF"/>
                </a:solidFill>
                <a:latin typeface="Inter Medium"/>
                <a:ea typeface="Inter Medium"/>
                <a:cs typeface="Inter Medium"/>
                <a:sym typeface="Inter Medium"/>
              </a:rPr>
              <a:t>In ORIGINAL:</a:t>
            </a:r>
          </a:p>
        </p:txBody>
      </p:sp>
      <p:grpSp>
        <p:nvGrpSpPr>
          <p:cNvPr id="3" name="Group 3" descr="Screenshot of a folder with a long description that also includes a bulleted list">
            <a:extLst>
              <a:ext uri="{C183D7F6-B498-43B3-948B-1728B52AA6E4}">
                <adec:decorative xmlns:adec="http://schemas.microsoft.com/office/drawing/2017/decorative" val="0"/>
              </a:ext>
            </a:extLst>
          </p:cNvPr>
          <p:cNvGrpSpPr/>
          <p:nvPr/>
        </p:nvGrpSpPr>
        <p:grpSpPr>
          <a:xfrm>
            <a:off x="1252144" y="3562279"/>
            <a:ext cx="12104090" cy="2964070"/>
            <a:chOff x="0" y="0"/>
            <a:chExt cx="16138787" cy="3952094"/>
          </a:xfrm>
        </p:grpSpPr>
        <p:grpSp>
          <p:nvGrpSpPr>
            <p:cNvPr id="4" name="Group 4"/>
            <p:cNvGrpSpPr/>
            <p:nvPr/>
          </p:nvGrpSpPr>
          <p:grpSpPr>
            <a:xfrm>
              <a:off x="0" y="0"/>
              <a:ext cx="16138787" cy="3952094"/>
              <a:chOff x="0" y="0"/>
              <a:chExt cx="3187909" cy="780661"/>
            </a:xfrm>
          </p:grpSpPr>
          <p:sp>
            <p:nvSpPr>
              <p:cNvPr id="5" name="Freeform 5"/>
              <p:cNvSpPr/>
              <p:nvPr/>
            </p:nvSpPr>
            <p:spPr>
              <a:xfrm>
                <a:off x="0" y="0"/>
                <a:ext cx="3187909" cy="780660"/>
              </a:xfrm>
              <a:custGeom>
                <a:avLst/>
                <a:gdLst/>
                <a:ahLst/>
                <a:cxnLst/>
                <a:rect l="l" t="t" r="r" b="b"/>
                <a:pathLst>
                  <a:path w="3187909" h="780660">
                    <a:moveTo>
                      <a:pt x="0" y="0"/>
                    </a:moveTo>
                    <a:lnTo>
                      <a:pt x="3187909" y="0"/>
                    </a:lnTo>
                    <a:lnTo>
                      <a:pt x="3187909" y="780660"/>
                    </a:lnTo>
                    <a:lnTo>
                      <a:pt x="0" y="780660"/>
                    </a:lnTo>
                    <a:close/>
                  </a:path>
                </a:pathLst>
              </a:custGeom>
              <a:solidFill>
                <a:srgbClr val="0E387C"/>
              </a:solidFill>
            </p:spPr>
            <p:txBody>
              <a:bodyPr/>
              <a:lstStyle/>
              <a:p>
                <a:endParaRPr lang="en-US"/>
              </a:p>
            </p:txBody>
          </p:sp>
          <p:sp>
            <p:nvSpPr>
              <p:cNvPr id="6" name="TextBox 6"/>
              <p:cNvSpPr txBox="1"/>
              <p:nvPr/>
            </p:nvSpPr>
            <p:spPr>
              <a:xfrm>
                <a:off x="0" y="-28575"/>
                <a:ext cx="3187909" cy="809236"/>
              </a:xfrm>
              <a:prstGeom prst="rect">
                <a:avLst/>
              </a:prstGeom>
            </p:spPr>
            <p:txBody>
              <a:bodyPr lIns="50800" tIns="50800" rIns="50800" bIns="50800" rtlCol="0" anchor="ctr"/>
              <a:lstStyle/>
              <a:p>
                <a:pPr algn="ctr">
                  <a:lnSpc>
                    <a:spcPts val="1960"/>
                  </a:lnSpc>
                </a:pPr>
                <a:endParaRPr/>
              </a:p>
            </p:txBody>
          </p:sp>
        </p:grpSp>
        <p:sp>
          <p:nvSpPr>
            <p:cNvPr id="7" name="Freeform 7"/>
            <p:cNvSpPr/>
            <p:nvPr/>
          </p:nvSpPr>
          <p:spPr>
            <a:xfrm>
              <a:off x="94250" y="79826"/>
              <a:ext cx="15950287" cy="3792442"/>
            </a:xfrm>
            <a:custGeom>
              <a:avLst/>
              <a:gdLst/>
              <a:ahLst/>
              <a:cxnLst/>
              <a:rect l="l" t="t" r="r" b="b"/>
              <a:pathLst>
                <a:path w="15950287" h="3792442">
                  <a:moveTo>
                    <a:pt x="0" y="0"/>
                  </a:moveTo>
                  <a:lnTo>
                    <a:pt x="15950287" y="0"/>
                  </a:lnTo>
                  <a:lnTo>
                    <a:pt x="15950287" y="3792442"/>
                  </a:lnTo>
                  <a:lnTo>
                    <a:pt x="0" y="3792442"/>
                  </a:lnTo>
                  <a:lnTo>
                    <a:pt x="0" y="0"/>
                  </a:lnTo>
                  <a:close/>
                </a:path>
              </a:pathLst>
            </a:custGeom>
            <a:blipFill>
              <a:blip r:embed="rId4"/>
              <a:stretch>
                <a:fillRect t="-62" b="-62"/>
              </a:stretch>
            </a:blipFill>
            <a:ln cap="sq">
              <a:noFill/>
              <a:prstDash val="solid"/>
              <a:miter/>
            </a:ln>
          </p:spPr>
          <p:txBody>
            <a:bodyPr/>
            <a:lstStyle/>
            <a:p>
              <a:endParaRPr lang="en-US"/>
            </a:p>
          </p:txBody>
        </p:sp>
      </p:grpSp>
      <p:sp>
        <p:nvSpPr>
          <p:cNvPr id="35" name="TextBox 35"/>
          <p:cNvSpPr txBox="1"/>
          <p:nvPr/>
        </p:nvSpPr>
        <p:spPr>
          <a:xfrm>
            <a:off x="1452580" y="6710890"/>
            <a:ext cx="1788542" cy="339725"/>
          </a:xfrm>
          <a:prstGeom prst="rect">
            <a:avLst/>
          </a:prstGeom>
        </p:spPr>
        <p:txBody>
          <a:bodyPr lIns="0" tIns="0" rIns="0" bIns="0" rtlCol="0" anchor="t">
            <a:spAutoFit/>
          </a:bodyPr>
          <a:lstStyle/>
          <a:p>
            <a:pPr algn="ctr">
              <a:lnSpc>
                <a:spcPts val="2799"/>
              </a:lnSpc>
              <a:spcBef>
                <a:spcPct val="0"/>
              </a:spcBef>
            </a:pPr>
            <a:r>
              <a:rPr lang="en-US" sz="1999" b="1" spc="-25">
                <a:solidFill>
                  <a:srgbClr val="FFFFFF"/>
                </a:solidFill>
                <a:latin typeface="Inter Medium"/>
                <a:ea typeface="Inter Medium"/>
                <a:cs typeface="Inter Medium"/>
                <a:sym typeface="Inter Medium"/>
              </a:rPr>
              <a:t>In ULTRA:</a:t>
            </a:r>
          </a:p>
        </p:txBody>
      </p:sp>
      <p:grpSp>
        <p:nvGrpSpPr>
          <p:cNvPr id="8" name="Group 8" descr="Screenshot of a description on a folder, this description is cut off, and the bulleted list is now just a run on of words from the list.">
            <a:extLst>
              <a:ext uri="{C183D7F6-B498-43B3-948B-1728B52AA6E4}">
                <adec:decorative xmlns:adec="http://schemas.microsoft.com/office/drawing/2017/decorative" val="0"/>
              </a:ext>
            </a:extLst>
          </p:cNvPr>
          <p:cNvGrpSpPr/>
          <p:nvPr/>
        </p:nvGrpSpPr>
        <p:grpSpPr>
          <a:xfrm>
            <a:off x="1252144" y="6992446"/>
            <a:ext cx="12104090" cy="2517320"/>
            <a:chOff x="0" y="0"/>
            <a:chExt cx="16138787" cy="3356426"/>
          </a:xfrm>
        </p:grpSpPr>
        <p:grpSp>
          <p:nvGrpSpPr>
            <p:cNvPr id="9" name="Group 9"/>
            <p:cNvGrpSpPr/>
            <p:nvPr/>
          </p:nvGrpSpPr>
          <p:grpSpPr>
            <a:xfrm>
              <a:off x="0" y="0"/>
              <a:ext cx="16138787" cy="3356426"/>
              <a:chOff x="0" y="0"/>
              <a:chExt cx="3187909" cy="662998"/>
            </a:xfrm>
          </p:grpSpPr>
          <p:sp>
            <p:nvSpPr>
              <p:cNvPr id="10" name="Freeform 10"/>
              <p:cNvSpPr/>
              <p:nvPr/>
            </p:nvSpPr>
            <p:spPr>
              <a:xfrm>
                <a:off x="0" y="0"/>
                <a:ext cx="3187909" cy="662998"/>
              </a:xfrm>
              <a:custGeom>
                <a:avLst/>
                <a:gdLst/>
                <a:ahLst/>
                <a:cxnLst/>
                <a:rect l="l" t="t" r="r" b="b"/>
                <a:pathLst>
                  <a:path w="3187909" h="662998">
                    <a:moveTo>
                      <a:pt x="0" y="0"/>
                    </a:moveTo>
                    <a:lnTo>
                      <a:pt x="3187909" y="0"/>
                    </a:lnTo>
                    <a:lnTo>
                      <a:pt x="3187909" y="662998"/>
                    </a:lnTo>
                    <a:lnTo>
                      <a:pt x="0" y="662998"/>
                    </a:lnTo>
                    <a:close/>
                  </a:path>
                </a:pathLst>
              </a:custGeom>
              <a:solidFill>
                <a:srgbClr val="0E387C"/>
              </a:solidFill>
            </p:spPr>
            <p:txBody>
              <a:bodyPr/>
              <a:lstStyle/>
              <a:p>
                <a:endParaRPr lang="en-US"/>
              </a:p>
            </p:txBody>
          </p:sp>
          <p:sp>
            <p:nvSpPr>
              <p:cNvPr id="11" name="TextBox 11"/>
              <p:cNvSpPr txBox="1"/>
              <p:nvPr/>
            </p:nvSpPr>
            <p:spPr>
              <a:xfrm>
                <a:off x="0" y="-28575"/>
                <a:ext cx="3187909" cy="691573"/>
              </a:xfrm>
              <a:prstGeom prst="rect">
                <a:avLst/>
              </a:prstGeom>
            </p:spPr>
            <p:txBody>
              <a:bodyPr lIns="50800" tIns="50800" rIns="50800" bIns="50800" rtlCol="0" anchor="ctr"/>
              <a:lstStyle/>
              <a:p>
                <a:pPr algn="ctr">
                  <a:lnSpc>
                    <a:spcPts val="1960"/>
                  </a:lnSpc>
                </a:pPr>
                <a:endParaRPr/>
              </a:p>
            </p:txBody>
          </p:sp>
        </p:grpSp>
        <p:grpSp>
          <p:nvGrpSpPr>
            <p:cNvPr id="12" name="Group 12"/>
            <p:cNvGrpSpPr/>
            <p:nvPr/>
          </p:nvGrpSpPr>
          <p:grpSpPr>
            <a:xfrm>
              <a:off x="112224" y="90136"/>
              <a:ext cx="15932298" cy="3183109"/>
              <a:chOff x="0" y="0"/>
              <a:chExt cx="3147121" cy="628762"/>
            </a:xfrm>
          </p:grpSpPr>
          <p:sp>
            <p:nvSpPr>
              <p:cNvPr id="13" name="Freeform 13"/>
              <p:cNvSpPr/>
              <p:nvPr/>
            </p:nvSpPr>
            <p:spPr>
              <a:xfrm>
                <a:off x="0" y="0"/>
                <a:ext cx="3147121" cy="628762"/>
              </a:xfrm>
              <a:custGeom>
                <a:avLst/>
                <a:gdLst/>
                <a:ahLst/>
                <a:cxnLst/>
                <a:rect l="l" t="t" r="r" b="b"/>
                <a:pathLst>
                  <a:path w="3147121" h="628762">
                    <a:moveTo>
                      <a:pt x="0" y="0"/>
                    </a:moveTo>
                    <a:lnTo>
                      <a:pt x="3147121" y="0"/>
                    </a:lnTo>
                    <a:lnTo>
                      <a:pt x="3147121" y="628762"/>
                    </a:lnTo>
                    <a:lnTo>
                      <a:pt x="0" y="628762"/>
                    </a:lnTo>
                    <a:close/>
                  </a:path>
                </a:pathLst>
              </a:custGeom>
              <a:solidFill>
                <a:srgbClr val="FEFEFE"/>
              </a:solidFill>
            </p:spPr>
            <p:txBody>
              <a:bodyPr/>
              <a:lstStyle/>
              <a:p>
                <a:endParaRPr lang="en-US"/>
              </a:p>
            </p:txBody>
          </p:sp>
          <p:sp>
            <p:nvSpPr>
              <p:cNvPr id="14" name="TextBox 14"/>
              <p:cNvSpPr txBox="1"/>
              <p:nvPr/>
            </p:nvSpPr>
            <p:spPr>
              <a:xfrm>
                <a:off x="0" y="-28575"/>
                <a:ext cx="3147121" cy="657337"/>
              </a:xfrm>
              <a:prstGeom prst="rect">
                <a:avLst/>
              </a:prstGeom>
            </p:spPr>
            <p:txBody>
              <a:bodyPr lIns="50800" tIns="50800" rIns="50800" bIns="50800" rtlCol="0" anchor="ctr"/>
              <a:lstStyle/>
              <a:p>
                <a:pPr algn="ctr">
                  <a:lnSpc>
                    <a:spcPts val="1960"/>
                  </a:lnSpc>
                </a:pPr>
                <a:endParaRPr/>
              </a:p>
            </p:txBody>
          </p:sp>
        </p:grpSp>
        <p:sp>
          <p:nvSpPr>
            <p:cNvPr id="15" name="Freeform 15"/>
            <p:cNvSpPr/>
            <p:nvPr/>
          </p:nvSpPr>
          <p:spPr>
            <a:xfrm>
              <a:off x="446557" y="116716"/>
              <a:ext cx="15245673" cy="3122994"/>
            </a:xfrm>
            <a:custGeom>
              <a:avLst/>
              <a:gdLst/>
              <a:ahLst/>
              <a:cxnLst/>
              <a:rect l="l" t="t" r="r" b="b"/>
              <a:pathLst>
                <a:path w="15245673" h="3122994">
                  <a:moveTo>
                    <a:pt x="0" y="0"/>
                  </a:moveTo>
                  <a:lnTo>
                    <a:pt x="15245673" y="0"/>
                  </a:lnTo>
                  <a:lnTo>
                    <a:pt x="15245673" y="3122994"/>
                  </a:lnTo>
                  <a:lnTo>
                    <a:pt x="0" y="3122994"/>
                  </a:lnTo>
                  <a:lnTo>
                    <a:pt x="0" y="0"/>
                  </a:lnTo>
                  <a:close/>
                </a:path>
              </a:pathLst>
            </a:custGeom>
            <a:blipFill>
              <a:blip r:embed="rId5"/>
              <a:stretch>
                <a:fillRect r="-9192"/>
              </a:stretch>
            </a:blipFill>
            <a:ln cap="sq">
              <a:noFill/>
              <a:prstDash val="solid"/>
              <a:miter/>
            </a:ln>
          </p:spPr>
          <p:txBody>
            <a:bodyPr/>
            <a:lstStyle/>
            <a:p>
              <a:endParaRPr lang="en-US"/>
            </a:p>
          </p:txBody>
        </p:sp>
      </p:grpSp>
      <p:sp>
        <p:nvSpPr>
          <p:cNvPr id="20" name="TextBox 20"/>
          <p:cNvSpPr txBox="1"/>
          <p:nvPr/>
        </p:nvSpPr>
        <p:spPr>
          <a:xfrm>
            <a:off x="14037207" y="3992478"/>
            <a:ext cx="3011087" cy="681228"/>
          </a:xfrm>
          <a:prstGeom prst="rect">
            <a:avLst/>
          </a:prstGeom>
        </p:spPr>
        <p:txBody>
          <a:bodyPr lIns="0" tIns="0" rIns="0" bIns="0" rtlCol="0" anchor="t">
            <a:spAutoFit/>
          </a:bodyPr>
          <a:lstStyle/>
          <a:p>
            <a:pPr algn="l">
              <a:lnSpc>
                <a:spcPts val="2735"/>
              </a:lnSpc>
            </a:pPr>
            <a:r>
              <a:rPr lang="en-US" sz="1999" b="1" spc="19">
                <a:solidFill>
                  <a:srgbClr val="FFFFFF"/>
                </a:solidFill>
                <a:latin typeface="Inter Bold"/>
                <a:ea typeface="Inter Bold"/>
                <a:cs typeface="Inter Bold"/>
                <a:sym typeface="Inter Bold"/>
              </a:rPr>
              <a:t>Important Description Field Design Notes</a:t>
            </a:r>
          </a:p>
        </p:txBody>
      </p:sp>
      <p:sp>
        <p:nvSpPr>
          <p:cNvPr id="22" name="TextBox 22"/>
          <p:cNvSpPr txBox="1"/>
          <p:nvPr/>
        </p:nvSpPr>
        <p:spPr>
          <a:xfrm>
            <a:off x="13922435" y="4817962"/>
            <a:ext cx="3125858" cy="1333473"/>
          </a:xfrm>
          <a:prstGeom prst="rect">
            <a:avLst/>
          </a:prstGeom>
        </p:spPr>
        <p:txBody>
          <a:bodyPr lIns="0" tIns="0" rIns="0" bIns="0" rtlCol="0" anchor="t">
            <a:spAutoFit/>
          </a:bodyPr>
          <a:lstStyle/>
          <a:p>
            <a:pPr marL="388620" lvl="1" indent="-194310" algn="l">
              <a:lnSpc>
                <a:spcPts val="2160"/>
              </a:lnSpc>
              <a:buFont typeface="Arial"/>
              <a:buChar char="•"/>
            </a:pPr>
            <a:r>
              <a:rPr lang="en-US" sz="1800" spc="-23">
                <a:solidFill>
                  <a:srgbClr val="FFFFFF"/>
                </a:solidFill>
                <a:latin typeface="Inter"/>
                <a:ea typeface="Inter"/>
                <a:cs typeface="Inter"/>
                <a:sym typeface="Inter"/>
              </a:rPr>
              <a:t>Descriptions are just plain text in Ultra. You can’t add line breaks, color or any type of text formatting.</a:t>
            </a:r>
          </a:p>
        </p:txBody>
      </p:sp>
      <p:sp>
        <p:nvSpPr>
          <p:cNvPr id="23" name="TextBox 23"/>
          <p:cNvSpPr txBox="1"/>
          <p:nvPr/>
        </p:nvSpPr>
        <p:spPr>
          <a:xfrm>
            <a:off x="13922435" y="6294311"/>
            <a:ext cx="3125858" cy="1333500"/>
          </a:xfrm>
          <a:prstGeom prst="rect">
            <a:avLst/>
          </a:prstGeom>
        </p:spPr>
        <p:txBody>
          <a:bodyPr lIns="0" tIns="0" rIns="0" bIns="0" rtlCol="0" anchor="t">
            <a:spAutoFit/>
          </a:bodyPr>
          <a:lstStyle/>
          <a:p>
            <a:pPr marL="388620" lvl="1" indent="-194310" algn="l">
              <a:lnSpc>
                <a:spcPts val="2160"/>
              </a:lnSpc>
              <a:buFont typeface="Arial"/>
              <a:buChar char="•"/>
            </a:pPr>
            <a:r>
              <a:rPr lang="en-US" sz="1800" spc="-23">
                <a:solidFill>
                  <a:srgbClr val="FFFFFF"/>
                </a:solidFill>
                <a:latin typeface="Inter"/>
                <a:ea typeface="Inter"/>
                <a:cs typeface="Inter"/>
                <a:sym typeface="Inter"/>
              </a:rPr>
              <a:t>Descriptions have a maximum of 750 characters. Anything after that is deleted in the conversion process.</a:t>
            </a:r>
          </a:p>
        </p:txBody>
      </p:sp>
      <p:sp>
        <p:nvSpPr>
          <p:cNvPr id="21" name="TextBox 21"/>
          <p:cNvSpPr txBox="1"/>
          <p:nvPr/>
        </p:nvSpPr>
        <p:spPr>
          <a:xfrm>
            <a:off x="13922435" y="7770686"/>
            <a:ext cx="3125858" cy="1333500"/>
          </a:xfrm>
          <a:prstGeom prst="rect">
            <a:avLst/>
          </a:prstGeom>
        </p:spPr>
        <p:txBody>
          <a:bodyPr lIns="0" tIns="0" rIns="0" bIns="0" rtlCol="0" anchor="t">
            <a:spAutoFit/>
          </a:bodyPr>
          <a:lstStyle/>
          <a:p>
            <a:pPr marL="388620" lvl="1" indent="-194310" algn="l">
              <a:lnSpc>
                <a:spcPts val="2160"/>
              </a:lnSpc>
              <a:buFont typeface="Arial"/>
              <a:buChar char="•"/>
            </a:pPr>
            <a:r>
              <a:rPr lang="en-US" sz="1800" spc="-23">
                <a:solidFill>
                  <a:srgbClr val="FFFFFF"/>
                </a:solidFill>
                <a:latin typeface="Inter"/>
                <a:ea typeface="Inter"/>
                <a:cs typeface="Inter"/>
                <a:sym typeface="Inter"/>
              </a:rPr>
              <a:t>The descriptions on journals and discussions are pulled directly from the content, these are not editable at this time.   </a:t>
            </a:r>
          </a:p>
        </p:txBody>
      </p:sp>
      <p:grpSp>
        <p:nvGrpSpPr>
          <p:cNvPr id="36" name="Group 36">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37" name="Freeform 37">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38" name="Freeform 38">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39" name="TextBox 39"/>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0" action="ppaction://hlinksldjump">
                    <a:extLst>
                      <a:ext uri="{A12FA001-AC4F-418D-AE19-62706E023703}">
                        <ahyp:hlinkClr xmlns:ahyp="http://schemas.microsoft.com/office/drawing/2018/hyperlinkcolor" val="tx"/>
                      </a:ext>
                    </a:extLst>
                  </a:hlinkClick>
                </a:rPr>
                <a:t>Step 1</a:t>
              </a:r>
            </a:p>
          </p:txBody>
        </p:sp>
        <p:sp>
          <p:nvSpPr>
            <p:cNvPr id="40" name="Freeform 40">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41" name="Freeform 41">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42" name="TextBox 42"/>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5" action="ppaction://hlinksldjump">
                    <a:extLst>
                      <a:ext uri="{A12FA001-AC4F-418D-AE19-62706E023703}">
                        <ahyp:hlinkClr xmlns:ahyp="http://schemas.microsoft.com/office/drawing/2018/hyperlinkcolor" val="tx"/>
                      </a:ext>
                    </a:extLst>
                  </a:hlinkClick>
                </a:rPr>
                <a:t>Step 2</a:t>
              </a:r>
            </a:p>
          </p:txBody>
        </p:sp>
        <p:sp>
          <p:nvSpPr>
            <p:cNvPr id="43" name="Freeform 43">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US"/>
            </a:p>
          </p:txBody>
        </p:sp>
        <p:sp>
          <p:nvSpPr>
            <p:cNvPr id="44" name="Freeform 44">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45" name="TextBox 45"/>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8" action="ppaction://hlinksldjump">
                    <a:extLst>
                      <a:ext uri="{A12FA001-AC4F-418D-AE19-62706E023703}">
                        <ahyp:hlinkClr xmlns:ahyp="http://schemas.microsoft.com/office/drawing/2018/hyperlinkcolor" val="tx"/>
                      </a:ext>
                    </a:extLst>
                  </a:hlinkClick>
                </a:rPr>
                <a:t>Step 3</a:t>
              </a:r>
            </a:p>
          </p:txBody>
        </p:sp>
        <p:sp>
          <p:nvSpPr>
            <p:cNvPr id="46" name="Freeform 46">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47" name="Freeform 47">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48" name="TextBox 48"/>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9" action="ppaction://hlinksldjump"/>
                </a:rPr>
                <a:t>Step 4</a:t>
              </a:r>
            </a:p>
          </p:txBody>
        </p:sp>
        <p:sp>
          <p:nvSpPr>
            <p:cNvPr id="49" name="Freeform 49">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50" name="Freeform 50">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51" name="TextBox 51"/>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0" action="ppaction://hlinksldjump"/>
                </a:rPr>
                <a:t>Step 5</a:t>
              </a:r>
            </a:p>
          </p:txBody>
        </p:sp>
      </p:gr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300200" cy="2649507"/>
          </a:xfrm>
          <a:custGeom>
            <a:avLst/>
            <a:gdLst/>
            <a:ahLst/>
            <a:cxnLst/>
            <a:rect l="l" t="t" r="r" b="b"/>
            <a:pathLst>
              <a:path w="18300200" h="12544580">
                <a:moveTo>
                  <a:pt x="0" y="0"/>
                </a:moveTo>
                <a:lnTo>
                  <a:pt x="18300200" y="0"/>
                </a:lnTo>
                <a:lnTo>
                  <a:pt x="18300200" y="12544580"/>
                </a:lnTo>
                <a:lnTo>
                  <a:pt x="0" y="12544580"/>
                </a:lnTo>
                <a:lnTo>
                  <a:pt x="0" y="0"/>
                </a:lnTo>
                <a:close/>
              </a:path>
            </a:pathLst>
          </a:custGeom>
          <a:blipFill>
            <a:blip r:embed="rId2"/>
            <a:stretch>
              <a:fillRect l="-10972" r="-10972" b="-373468"/>
            </a:stretch>
          </a:blipFill>
        </p:spPr>
        <p:txBody>
          <a:bodyPr/>
          <a:lstStyle/>
          <a:p>
            <a:endParaRPr lang="en-US"/>
          </a:p>
        </p:txBody>
      </p:sp>
      <p:sp>
        <p:nvSpPr>
          <p:cNvPr id="3" name="AutoShape 3">
            <a:extLst>
              <a:ext uri="{C183D7F6-B498-43B3-948B-1728B52AA6E4}">
                <adec:decorative xmlns:adec="http://schemas.microsoft.com/office/drawing/2017/decorative" val="1"/>
              </a:ext>
            </a:extLst>
          </p:cNvPr>
          <p:cNvSpPr/>
          <p:nvPr/>
        </p:nvSpPr>
        <p:spPr>
          <a:xfrm flipH="1" flipV="1">
            <a:off x="8628854" y="3251804"/>
            <a:ext cx="4762" cy="5827054"/>
          </a:xfrm>
          <a:prstGeom prst="line">
            <a:avLst/>
          </a:prstGeom>
          <a:ln w="9525" cap="flat">
            <a:solidFill>
              <a:srgbClr val="969696"/>
            </a:solidFill>
            <a:prstDash val="solid"/>
            <a:headEnd type="none" w="sm" len="sm"/>
            <a:tailEnd type="none" w="sm" len="sm"/>
          </a:ln>
        </p:spPr>
        <p:txBody>
          <a:bodyPr/>
          <a:lstStyle/>
          <a:p>
            <a:endParaRPr lang="en-US"/>
          </a:p>
        </p:txBody>
      </p:sp>
      <p:sp>
        <p:nvSpPr>
          <p:cNvPr id="23" name="TextBox 23"/>
          <p:cNvSpPr txBox="1">
            <a:spLocks noGrp="1"/>
          </p:cNvSpPr>
          <p:nvPr>
            <p:ph type="title" idx="4294967295"/>
          </p:nvPr>
        </p:nvSpPr>
        <p:spPr>
          <a:xfrm>
            <a:off x="1000125" y="658793"/>
            <a:ext cx="12374026"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A New Description Strategy</a:t>
            </a:r>
          </a:p>
        </p:txBody>
      </p:sp>
      <p:sp>
        <p:nvSpPr>
          <p:cNvPr id="24" name="TextBox 24"/>
          <p:cNvSpPr txBox="1"/>
          <p:nvPr/>
        </p:nvSpPr>
        <p:spPr>
          <a:xfrm>
            <a:off x="1035904" y="1414443"/>
            <a:ext cx="14232228" cy="347599"/>
          </a:xfrm>
          <a:prstGeom prst="rect">
            <a:avLst/>
          </a:prstGeom>
        </p:spPr>
        <p:txBody>
          <a:bodyPr lIns="0" tIns="0" rIns="0" bIns="0" rtlCol="0" anchor="t">
            <a:spAutoFit/>
          </a:bodyPr>
          <a:lstStyle/>
          <a:p>
            <a:pPr algn="just">
              <a:lnSpc>
                <a:spcPts val="2888"/>
              </a:lnSpc>
            </a:pPr>
            <a:r>
              <a:rPr lang="en-US" sz="2000" spc="-26" dirty="0">
                <a:solidFill>
                  <a:srgbClr val="FFFFFF"/>
                </a:solidFill>
                <a:latin typeface="Inter"/>
                <a:ea typeface="Inter"/>
                <a:cs typeface="Inter"/>
                <a:sym typeface="Inter"/>
              </a:rPr>
              <a:t>Let’s decide what to do with your descriptions.</a:t>
            </a:r>
          </a:p>
        </p:txBody>
      </p:sp>
      <p:sp>
        <p:nvSpPr>
          <p:cNvPr id="25" name="TextBox 25"/>
          <p:cNvSpPr txBox="1"/>
          <p:nvPr/>
        </p:nvSpPr>
        <p:spPr>
          <a:xfrm>
            <a:off x="943351" y="2704474"/>
            <a:ext cx="7018912" cy="877976"/>
          </a:xfrm>
          <a:prstGeom prst="rect">
            <a:avLst/>
          </a:prstGeom>
        </p:spPr>
        <p:txBody>
          <a:bodyPr lIns="0" tIns="0" rIns="0" bIns="0" rtlCol="0" anchor="t">
            <a:spAutoFit/>
          </a:bodyPr>
          <a:lstStyle/>
          <a:p>
            <a:pPr algn="l">
              <a:lnSpc>
                <a:spcPts val="3556"/>
              </a:lnSpc>
            </a:pPr>
            <a:r>
              <a:rPr lang="en-US" sz="2600" b="1" spc="26" dirty="0">
                <a:solidFill>
                  <a:srgbClr val="0E387C"/>
                </a:solidFill>
                <a:latin typeface="Inter Bold"/>
                <a:ea typeface="Inter Bold"/>
                <a:cs typeface="Inter Bold"/>
                <a:sym typeface="Inter Bold"/>
              </a:rPr>
              <a:t>What should I do with my content if it doesn’t work in the description field now?</a:t>
            </a:r>
          </a:p>
        </p:txBody>
      </p:sp>
      <p:sp>
        <p:nvSpPr>
          <p:cNvPr id="28" name="TextBox 28"/>
          <p:cNvSpPr txBox="1"/>
          <p:nvPr/>
        </p:nvSpPr>
        <p:spPr>
          <a:xfrm>
            <a:off x="1028700" y="3971462"/>
            <a:ext cx="7300433" cy="656590"/>
          </a:xfrm>
          <a:prstGeom prst="rect">
            <a:avLst/>
          </a:prstGeom>
        </p:spPr>
        <p:txBody>
          <a:bodyPr lIns="0" tIns="0" rIns="0" bIns="0" rtlCol="0" anchor="t">
            <a:spAutoFit/>
          </a:bodyPr>
          <a:lstStyle/>
          <a:p>
            <a:pPr algn="l">
              <a:lnSpc>
                <a:spcPts val="2659"/>
              </a:lnSpc>
              <a:spcBef>
                <a:spcPct val="0"/>
              </a:spcBef>
            </a:pPr>
            <a:r>
              <a:rPr lang="en-US" sz="1899" b="1" spc="-24" dirty="0">
                <a:solidFill>
                  <a:srgbClr val="0E387C"/>
                </a:solidFill>
                <a:latin typeface="Inter Bold"/>
                <a:ea typeface="Inter Bold"/>
                <a:cs typeface="Inter Bold"/>
                <a:sym typeface="Inter Bold"/>
              </a:rPr>
              <a:t>A great alternative is to</a:t>
            </a:r>
            <a:r>
              <a:rPr lang="en-US" sz="1899" b="1" i="1" spc="-24" dirty="0">
                <a:solidFill>
                  <a:srgbClr val="0E387C"/>
                </a:solidFill>
                <a:latin typeface="Inter Bold Italics"/>
                <a:ea typeface="Inter Bold Italics"/>
                <a:cs typeface="Inter Bold Italics"/>
                <a:sym typeface="Inter Bold Italics"/>
              </a:rPr>
              <a:t> create a document</a:t>
            </a:r>
            <a:r>
              <a:rPr lang="en-US" sz="1899" b="1" spc="-24" dirty="0">
                <a:solidFill>
                  <a:srgbClr val="0E387C"/>
                </a:solidFill>
                <a:latin typeface="Inter Bold"/>
                <a:ea typeface="Inter Bold"/>
                <a:cs typeface="Inter Bold"/>
                <a:sym typeface="Inter Bold"/>
              </a:rPr>
              <a:t> to display this information instead.</a:t>
            </a:r>
          </a:p>
        </p:txBody>
      </p:sp>
      <p:sp>
        <p:nvSpPr>
          <p:cNvPr id="20" name="TextBox 20"/>
          <p:cNvSpPr txBox="1"/>
          <p:nvPr/>
        </p:nvSpPr>
        <p:spPr>
          <a:xfrm>
            <a:off x="1585036" y="4788658"/>
            <a:ext cx="6744097" cy="323215"/>
          </a:xfrm>
          <a:prstGeom prst="rect">
            <a:avLst/>
          </a:prstGeom>
        </p:spPr>
        <p:txBody>
          <a:bodyPr lIns="0" tIns="0" rIns="0" bIns="0" rtlCol="0" anchor="t">
            <a:spAutoFit/>
          </a:bodyPr>
          <a:lstStyle/>
          <a:p>
            <a:pPr algn="l">
              <a:lnSpc>
                <a:spcPts val="2659"/>
              </a:lnSpc>
              <a:spcBef>
                <a:spcPct val="0"/>
              </a:spcBef>
            </a:pPr>
            <a:r>
              <a:rPr lang="en-US" sz="1899" spc="-24" dirty="0">
                <a:solidFill>
                  <a:srgbClr val="000000"/>
                </a:solidFill>
                <a:latin typeface="Inter"/>
                <a:ea typeface="Inter"/>
                <a:cs typeface="Inter"/>
                <a:sym typeface="Inter"/>
              </a:rPr>
              <a:t>Create a </a:t>
            </a:r>
            <a:r>
              <a:rPr lang="en-US" sz="1899" b="1" spc="-24" dirty="0">
                <a:solidFill>
                  <a:srgbClr val="000000"/>
                </a:solidFill>
                <a:latin typeface="Inter Bold"/>
                <a:ea typeface="Inter Bold"/>
                <a:cs typeface="Inter Bold"/>
                <a:sym typeface="Inter Bold"/>
              </a:rPr>
              <a:t>new document</a:t>
            </a:r>
            <a:r>
              <a:rPr lang="en-US" sz="1899" spc="-24" dirty="0">
                <a:solidFill>
                  <a:srgbClr val="000000"/>
                </a:solidFill>
                <a:latin typeface="Inter"/>
                <a:ea typeface="Inter"/>
                <a:cs typeface="Inter"/>
                <a:sym typeface="Inter"/>
              </a:rPr>
              <a:t> in Ultra inside the folder or module.</a:t>
            </a:r>
          </a:p>
        </p:txBody>
      </p:sp>
      <p:sp>
        <p:nvSpPr>
          <p:cNvPr id="21" name="TextBox 21"/>
          <p:cNvSpPr txBox="1"/>
          <p:nvPr/>
        </p:nvSpPr>
        <p:spPr>
          <a:xfrm>
            <a:off x="1585036" y="5264247"/>
            <a:ext cx="6377228" cy="323215"/>
          </a:xfrm>
          <a:prstGeom prst="rect">
            <a:avLst/>
          </a:prstGeom>
        </p:spPr>
        <p:txBody>
          <a:bodyPr lIns="0" tIns="0" rIns="0" bIns="0" rtlCol="0" anchor="t">
            <a:spAutoFit/>
          </a:bodyPr>
          <a:lstStyle/>
          <a:p>
            <a:pPr algn="l">
              <a:lnSpc>
                <a:spcPts val="2659"/>
              </a:lnSpc>
              <a:spcBef>
                <a:spcPct val="0"/>
              </a:spcBef>
            </a:pPr>
            <a:r>
              <a:rPr lang="en-US" sz="1899" b="1" spc="-24" dirty="0">
                <a:solidFill>
                  <a:srgbClr val="000000"/>
                </a:solidFill>
                <a:latin typeface="Inter Bold"/>
                <a:ea typeface="Inter Bold"/>
                <a:cs typeface="Inter Bold"/>
                <a:sym typeface="Inter Bold"/>
              </a:rPr>
              <a:t>Copy and paste</a:t>
            </a:r>
            <a:r>
              <a:rPr lang="en-US" sz="1899" spc="-24" dirty="0">
                <a:solidFill>
                  <a:srgbClr val="000000"/>
                </a:solidFill>
                <a:latin typeface="Inter"/>
                <a:ea typeface="Inter"/>
                <a:cs typeface="Inter"/>
                <a:sym typeface="Inter"/>
              </a:rPr>
              <a:t> your content from your Original course.</a:t>
            </a:r>
          </a:p>
        </p:txBody>
      </p:sp>
      <p:sp>
        <p:nvSpPr>
          <p:cNvPr id="22" name="TextBox 22"/>
          <p:cNvSpPr txBox="1"/>
          <p:nvPr/>
        </p:nvSpPr>
        <p:spPr>
          <a:xfrm>
            <a:off x="1585036" y="5739835"/>
            <a:ext cx="6879850" cy="323215"/>
          </a:xfrm>
          <a:prstGeom prst="rect">
            <a:avLst/>
          </a:prstGeom>
        </p:spPr>
        <p:txBody>
          <a:bodyPr lIns="0" tIns="0" rIns="0" bIns="0" rtlCol="0" anchor="t">
            <a:spAutoFit/>
          </a:bodyPr>
          <a:lstStyle/>
          <a:p>
            <a:pPr algn="l">
              <a:lnSpc>
                <a:spcPts val="2659"/>
              </a:lnSpc>
              <a:spcBef>
                <a:spcPct val="0"/>
              </a:spcBef>
            </a:pPr>
            <a:r>
              <a:rPr lang="en-US" sz="1899" b="1" spc="-24" dirty="0">
                <a:solidFill>
                  <a:srgbClr val="000000"/>
                </a:solidFill>
                <a:latin typeface="Inter Bold"/>
                <a:ea typeface="Inter Bold"/>
                <a:cs typeface="Inter Bold"/>
                <a:sym typeface="Inter Bold"/>
              </a:rPr>
              <a:t>Edit </a:t>
            </a:r>
            <a:r>
              <a:rPr lang="en-US" sz="1899" spc="-24" dirty="0">
                <a:solidFill>
                  <a:srgbClr val="000000"/>
                </a:solidFill>
                <a:latin typeface="Inter"/>
                <a:ea typeface="Inter"/>
                <a:cs typeface="Inter"/>
                <a:sym typeface="Inter"/>
              </a:rPr>
              <a:t>the existing description in your Ultra course to remove it.</a:t>
            </a:r>
          </a:p>
        </p:txBody>
      </p:sp>
      <p:sp>
        <p:nvSpPr>
          <p:cNvPr id="29" name="TextBox 29"/>
          <p:cNvSpPr txBox="1"/>
          <p:nvPr/>
        </p:nvSpPr>
        <p:spPr>
          <a:xfrm>
            <a:off x="1028700" y="6455212"/>
            <a:ext cx="7293229" cy="656590"/>
          </a:xfrm>
          <a:prstGeom prst="rect">
            <a:avLst/>
          </a:prstGeom>
        </p:spPr>
        <p:txBody>
          <a:bodyPr lIns="0" tIns="0" rIns="0" bIns="0" rtlCol="0" anchor="t">
            <a:spAutoFit/>
          </a:bodyPr>
          <a:lstStyle/>
          <a:p>
            <a:pPr algn="l">
              <a:lnSpc>
                <a:spcPts val="2659"/>
              </a:lnSpc>
            </a:pPr>
            <a:r>
              <a:rPr lang="en-US" sz="1899" b="1" spc="-24" dirty="0">
                <a:solidFill>
                  <a:srgbClr val="0E387C"/>
                </a:solidFill>
                <a:latin typeface="Inter Bold"/>
                <a:ea typeface="Inter Bold"/>
                <a:cs typeface="Inter Bold"/>
                <a:sym typeface="Inter Bold"/>
              </a:rPr>
              <a:t>Descriptions on tests or assignments can be placed</a:t>
            </a:r>
            <a:r>
              <a:rPr lang="en-US" sz="1899" b="1" i="1" spc="-24" dirty="0">
                <a:solidFill>
                  <a:srgbClr val="0E387C"/>
                </a:solidFill>
                <a:latin typeface="Inter Bold Italics"/>
                <a:ea typeface="Inter Bold Italics"/>
                <a:cs typeface="Inter Bold Italics"/>
                <a:sym typeface="Inter Bold Italics"/>
              </a:rPr>
              <a:t> inside the assessment</a:t>
            </a:r>
            <a:r>
              <a:rPr lang="en-US" sz="1899" b="1" spc="-24" dirty="0">
                <a:solidFill>
                  <a:srgbClr val="0E387C"/>
                </a:solidFill>
                <a:latin typeface="Inter Bold"/>
                <a:ea typeface="Inter Bold"/>
                <a:cs typeface="Inter Bold"/>
                <a:sym typeface="Inter Bold"/>
              </a:rPr>
              <a:t> instead.</a:t>
            </a:r>
          </a:p>
        </p:txBody>
      </p:sp>
      <p:sp>
        <p:nvSpPr>
          <p:cNvPr id="4" name="TextBox 4"/>
          <p:cNvSpPr txBox="1"/>
          <p:nvPr/>
        </p:nvSpPr>
        <p:spPr>
          <a:xfrm>
            <a:off x="1530357" y="7330664"/>
            <a:ext cx="6431907" cy="323215"/>
          </a:xfrm>
          <a:prstGeom prst="rect">
            <a:avLst/>
          </a:prstGeom>
        </p:spPr>
        <p:txBody>
          <a:bodyPr lIns="0" tIns="0" rIns="0" bIns="0" rtlCol="0" anchor="t">
            <a:spAutoFit/>
          </a:bodyPr>
          <a:lstStyle/>
          <a:p>
            <a:pPr algn="l">
              <a:lnSpc>
                <a:spcPts val="2659"/>
              </a:lnSpc>
            </a:pPr>
            <a:r>
              <a:rPr lang="en-US" sz="1899" b="1" spc="-24" dirty="0">
                <a:solidFill>
                  <a:srgbClr val="000000"/>
                </a:solidFill>
                <a:latin typeface="Inter Bold"/>
                <a:ea typeface="Inter Bold"/>
                <a:cs typeface="Inter Bold"/>
                <a:sym typeface="Inter Bold"/>
              </a:rPr>
              <a:t>Open </a:t>
            </a:r>
            <a:r>
              <a:rPr lang="en-US" sz="1899" spc="-24" dirty="0">
                <a:solidFill>
                  <a:srgbClr val="000000"/>
                </a:solidFill>
                <a:latin typeface="Inter"/>
                <a:ea typeface="Inter"/>
                <a:cs typeface="Inter"/>
                <a:sym typeface="Inter"/>
              </a:rPr>
              <a:t>the assessment</a:t>
            </a:r>
          </a:p>
        </p:txBody>
      </p:sp>
      <p:sp>
        <p:nvSpPr>
          <p:cNvPr id="6" name="TextBox 6"/>
          <p:cNvSpPr txBox="1"/>
          <p:nvPr/>
        </p:nvSpPr>
        <p:spPr>
          <a:xfrm>
            <a:off x="1530357" y="7846016"/>
            <a:ext cx="6621661" cy="285750"/>
          </a:xfrm>
          <a:prstGeom prst="rect">
            <a:avLst/>
          </a:prstGeom>
        </p:spPr>
        <p:txBody>
          <a:bodyPr lIns="0" tIns="0" rIns="0" bIns="0" rtlCol="0" anchor="t">
            <a:spAutoFit/>
          </a:bodyPr>
          <a:lstStyle/>
          <a:p>
            <a:pPr algn="l">
              <a:lnSpc>
                <a:spcPts val="2279"/>
              </a:lnSpc>
            </a:pPr>
            <a:r>
              <a:rPr lang="en-US" sz="1899" b="1" spc="-24" dirty="0">
                <a:solidFill>
                  <a:srgbClr val="000000"/>
                </a:solidFill>
                <a:latin typeface="Inter Bold"/>
                <a:ea typeface="Inter Bold"/>
                <a:cs typeface="Inter Bold"/>
                <a:sym typeface="Inter Bold"/>
              </a:rPr>
              <a:t>Copy and paste </a:t>
            </a:r>
            <a:r>
              <a:rPr lang="en-US" sz="1899" spc="-24" dirty="0">
                <a:solidFill>
                  <a:srgbClr val="000000"/>
                </a:solidFill>
                <a:latin typeface="Inter"/>
                <a:ea typeface="Inter"/>
                <a:cs typeface="Inter"/>
                <a:sym typeface="Inter"/>
              </a:rPr>
              <a:t>your description from your original course.</a:t>
            </a:r>
          </a:p>
        </p:txBody>
      </p:sp>
      <p:sp>
        <p:nvSpPr>
          <p:cNvPr id="5" name="TextBox 5"/>
          <p:cNvSpPr txBox="1"/>
          <p:nvPr/>
        </p:nvSpPr>
        <p:spPr>
          <a:xfrm>
            <a:off x="1530357" y="8284166"/>
            <a:ext cx="5206781" cy="323215"/>
          </a:xfrm>
          <a:prstGeom prst="rect">
            <a:avLst/>
          </a:prstGeom>
        </p:spPr>
        <p:txBody>
          <a:bodyPr lIns="0" tIns="0" rIns="0" bIns="0" rtlCol="0" anchor="t">
            <a:spAutoFit/>
          </a:bodyPr>
          <a:lstStyle/>
          <a:p>
            <a:pPr algn="l">
              <a:lnSpc>
                <a:spcPts val="2659"/>
              </a:lnSpc>
            </a:pPr>
            <a:r>
              <a:rPr lang="en-US" sz="1899" b="1" spc="-24">
                <a:solidFill>
                  <a:srgbClr val="000000"/>
                </a:solidFill>
                <a:latin typeface="Inter Bold"/>
                <a:ea typeface="Inter Bold"/>
                <a:cs typeface="Inter Bold"/>
                <a:sym typeface="Inter Bold"/>
              </a:rPr>
              <a:t>Delete </a:t>
            </a:r>
            <a:r>
              <a:rPr lang="en-US" sz="1899" spc="-24">
                <a:solidFill>
                  <a:srgbClr val="000000"/>
                </a:solidFill>
                <a:latin typeface="Inter"/>
                <a:ea typeface="Inter"/>
                <a:cs typeface="Inter"/>
                <a:sym typeface="Inter"/>
              </a:rPr>
              <a:t>the existing description.</a:t>
            </a:r>
          </a:p>
        </p:txBody>
      </p:sp>
      <p:sp>
        <p:nvSpPr>
          <p:cNvPr id="26" name="TextBox 26"/>
          <p:cNvSpPr txBox="1"/>
          <p:nvPr/>
        </p:nvSpPr>
        <p:spPr>
          <a:xfrm>
            <a:off x="9241784" y="2699878"/>
            <a:ext cx="5171432" cy="430301"/>
          </a:xfrm>
          <a:prstGeom prst="rect">
            <a:avLst/>
          </a:prstGeom>
        </p:spPr>
        <p:txBody>
          <a:bodyPr lIns="0" tIns="0" rIns="0" bIns="0" rtlCol="0" anchor="t">
            <a:spAutoFit/>
          </a:bodyPr>
          <a:lstStyle/>
          <a:p>
            <a:pPr algn="l">
              <a:lnSpc>
                <a:spcPts val="3556"/>
              </a:lnSpc>
            </a:pPr>
            <a:r>
              <a:rPr lang="en-US" sz="2600" b="1" spc="26" dirty="0">
                <a:solidFill>
                  <a:srgbClr val="0E387C"/>
                </a:solidFill>
                <a:latin typeface="Inter Bold"/>
                <a:ea typeface="Inter Bold"/>
                <a:cs typeface="Inter Bold"/>
                <a:sym typeface="Inter Bold"/>
              </a:rPr>
              <a:t>How do I edit a description?</a:t>
            </a:r>
          </a:p>
        </p:txBody>
      </p:sp>
      <p:sp>
        <p:nvSpPr>
          <p:cNvPr id="8" name="TextBox 8"/>
          <p:cNvSpPr txBox="1"/>
          <p:nvPr/>
        </p:nvSpPr>
        <p:spPr>
          <a:xfrm>
            <a:off x="9241784" y="3692154"/>
            <a:ext cx="6171166" cy="331648"/>
          </a:xfrm>
          <a:prstGeom prst="rect">
            <a:avLst/>
          </a:prstGeom>
        </p:spPr>
        <p:txBody>
          <a:bodyPr lIns="0" tIns="0" rIns="0" bIns="0" rtlCol="0" anchor="t">
            <a:spAutoFit/>
          </a:bodyPr>
          <a:lstStyle/>
          <a:p>
            <a:pPr algn="l">
              <a:lnSpc>
                <a:spcPts val="2743"/>
              </a:lnSpc>
            </a:pPr>
            <a:r>
              <a:rPr lang="en-US" sz="1899" b="1" spc="-24">
                <a:solidFill>
                  <a:srgbClr val="0E387C"/>
                </a:solidFill>
                <a:latin typeface="Inter Bold"/>
                <a:ea typeface="Inter Bold"/>
                <a:cs typeface="Inter Bold"/>
                <a:sym typeface="Inter Bold"/>
              </a:rPr>
              <a:t>For learning modules, folders, documents, links </a:t>
            </a:r>
          </a:p>
        </p:txBody>
      </p:sp>
      <p:sp>
        <p:nvSpPr>
          <p:cNvPr id="7" name="TextBox 7"/>
          <p:cNvSpPr txBox="1"/>
          <p:nvPr/>
        </p:nvSpPr>
        <p:spPr>
          <a:xfrm>
            <a:off x="9557250" y="4138102"/>
            <a:ext cx="6171166" cy="331584"/>
          </a:xfrm>
          <a:prstGeom prst="rect">
            <a:avLst/>
          </a:prstGeom>
        </p:spPr>
        <p:txBody>
          <a:bodyPr lIns="0" tIns="0" rIns="0" bIns="0" rtlCol="0" anchor="t">
            <a:spAutoFit/>
          </a:bodyPr>
          <a:lstStyle/>
          <a:p>
            <a:pPr algn="l">
              <a:lnSpc>
                <a:spcPts val="2743"/>
              </a:lnSpc>
            </a:pPr>
            <a:r>
              <a:rPr lang="en-US" sz="1899" b="1" spc="-24" dirty="0">
                <a:solidFill>
                  <a:srgbClr val="000000"/>
                </a:solidFill>
                <a:latin typeface="Inter Bold"/>
                <a:ea typeface="Inter Bold"/>
                <a:cs typeface="Inter Bold"/>
                <a:sym typeface="Inter Bold"/>
              </a:rPr>
              <a:t>Select </a:t>
            </a:r>
            <a:r>
              <a:rPr lang="en-US" sz="1899" spc="-24" dirty="0">
                <a:solidFill>
                  <a:srgbClr val="000000"/>
                </a:solidFill>
                <a:latin typeface="Inter"/>
                <a:ea typeface="Inter"/>
                <a:cs typeface="Inter"/>
                <a:sym typeface="Inter"/>
              </a:rPr>
              <a:t>the three dot icon.  </a:t>
            </a:r>
          </a:p>
        </p:txBody>
      </p:sp>
      <p:sp>
        <p:nvSpPr>
          <p:cNvPr id="30" name="TextBox 30"/>
          <p:cNvSpPr txBox="1"/>
          <p:nvPr/>
        </p:nvSpPr>
        <p:spPr>
          <a:xfrm>
            <a:off x="9557250" y="4603100"/>
            <a:ext cx="5367961" cy="571500"/>
          </a:xfrm>
          <a:prstGeom prst="rect">
            <a:avLst/>
          </a:prstGeom>
        </p:spPr>
        <p:txBody>
          <a:bodyPr lIns="0" tIns="0" rIns="0" bIns="0" rtlCol="0" anchor="t">
            <a:spAutoFit/>
          </a:bodyPr>
          <a:lstStyle/>
          <a:p>
            <a:pPr algn="l">
              <a:lnSpc>
                <a:spcPts val="2279"/>
              </a:lnSpc>
            </a:pPr>
            <a:r>
              <a:rPr lang="en-US" sz="1899" spc="-24">
                <a:solidFill>
                  <a:srgbClr val="000000"/>
                </a:solidFill>
                <a:latin typeface="Inter"/>
                <a:ea typeface="Inter"/>
                <a:cs typeface="Inter"/>
                <a:sym typeface="Inter"/>
              </a:rPr>
              <a:t>Scroll down in the side panel menu until you find the description box. </a:t>
            </a:r>
          </a:p>
        </p:txBody>
      </p:sp>
      <p:sp>
        <p:nvSpPr>
          <p:cNvPr id="9" name="TextBox 9"/>
          <p:cNvSpPr txBox="1"/>
          <p:nvPr/>
        </p:nvSpPr>
        <p:spPr>
          <a:xfrm>
            <a:off x="9557250" y="5260325"/>
            <a:ext cx="6171166" cy="331648"/>
          </a:xfrm>
          <a:prstGeom prst="rect">
            <a:avLst/>
          </a:prstGeom>
        </p:spPr>
        <p:txBody>
          <a:bodyPr lIns="0" tIns="0" rIns="0" bIns="0" rtlCol="0" anchor="t">
            <a:spAutoFit/>
          </a:bodyPr>
          <a:lstStyle/>
          <a:p>
            <a:pPr algn="l">
              <a:lnSpc>
                <a:spcPts val="2743"/>
              </a:lnSpc>
            </a:pPr>
            <a:r>
              <a:rPr lang="en-US" sz="1899" b="1" spc="-24">
                <a:solidFill>
                  <a:srgbClr val="000000"/>
                </a:solidFill>
                <a:latin typeface="Inter Bold"/>
                <a:ea typeface="Inter Bold"/>
                <a:cs typeface="Inter Bold"/>
                <a:sym typeface="Inter Bold"/>
              </a:rPr>
              <a:t>Type</a:t>
            </a:r>
            <a:r>
              <a:rPr lang="en-US" sz="1899" spc="-24">
                <a:solidFill>
                  <a:srgbClr val="000000"/>
                </a:solidFill>
                <a:latin typeface="Inter"/>
                <a:ea typeface="Inter"/>
                <a:cs typeface="Inter"/>
                <a:sym typeface="Inter"/>
              </a:rPr>
              <a:t> your content into the description box. </a:t>
            </a:r>
          </a:p>
        </p:txBody>
      </p:sp>
      <p:sp>
        <p:nvSpPr>
          <p:cNvPr id="36" name="TextBox 36"/>
          <p:cNvSpPr txBox="1"/>
          <p:nvPr/>
        </p:nvSpPr>
        <p:spPr>
          <a:xfrm>
            <a:off x="11552766" y="8603135"/>
            <a:ext cx="1985449" cy="331584"/>
          </a:xfrm>
          <a:prstGeom prst="rect">
            <a:avLst/>
          </a:prstGeom>
        </p:spPr>
        <p:txBody>
          <a:bodyPr lIns="0" tIns="0" rIns="0" bIns="0" rtlCol="0" anchor="t">
            <a:spAutoFit/>
          </a:bodyPr>
          <a:lstStyle/>
          <a:p>
            <a:pPr algn="l">
              <a:lnSpc>
                <a:spcPts val="2743"/>
              </a:lnSpc>
            </a:pPr>
            <a:r>
              <a:rPr lang="en-US" sz="1899" b="1" spc="-24">
                <a:solidFill>
                  <a:srgbClr val="000000"/>
                </a:solidFill>
                <a:latin typeface="Inter Bold"/>
                <a:ea typeface="Inter Bold"/>
                <a:cs typeface="Inter Bold"/>
                <a:sym typeface="Inter Bold"/>
              </a:rPr>
              <a:t>Select save</a:t>
            </a:r>
            <a:r>
              <a:rPr lang="en-US" sz="1899" spc="-24">
                <a:solidFill>
                  <a:srgbClr val="000000"/>
                </a:solidFill>
                <a:latin typeface="Inter"/>
                <a:ea typeface="Inter"/>
                <a:cs typeface="Inter"/>
                <a:sym typeface="Inter"/>
              </a:rPr>
              <a:t>. </a:t>
            </a:r>
          </a:p>
        </p:txBody>
      </p:sp>
      <p:sp>
        <p:nvSpPr>
          <p:cNvPr id="27" name="TextBox 27"/>
          <p:cNvSpPr txBox="1"/>
          <p:nvPr/>
        </p:nvSpPr>
        <p:spPr>
          <a:xfrm>
            <a:off x="11184827" y="6512554"/>
            <a:ext cx="3184601" cy="331648"/>
          </a:xfrm>
          <a:prstGeom prst="rect">
            <a:avLst/>
          </a:prstGeom>
        </p:spPr>
        <p:txBody>
          <a:bodyPr lIns="0" tIns="0" rIns="0" bIns="0" rtlCol="0" anchor="t">
            <a:spAutoFit/>
          </a:bodyPr>
          <a:lstStyle/>
          <a:p>
            <a:pPr algn="l">
              <a:lnSpc>
                <a:spcPts val="2743"/>
              </a:lnSpc>
            </a:pPr>
            <a:r>
              <a:rPr lang="en-US" sz="1899" b="1" spc="-24">
                <a:solidFill>
                  <a:srgbClr val="0E387C"/>
                </a:solidFill>
                <a:latin typeface="Inter Bold"/>
                <a:ea typeface="Inter Bold"/>
                <a:cs typeface="Inter Bold"/>
                <a:sym typeface="Inter Bold"/>
              </a:rPr>
              <a:t>For assessments </a:t>
            </a:r>
          </a:p>
        </p:txBody>
      </p:sp>
      <p:sp>
        <p:nvSpPr>
          <p:cNvPr id="32" name="TextBox 32"/>
          <p:cNvSpPr txBox="1"/>
          <p:nvPr/>
        </p:nvSpPr>
        <p:spPr>
          <a:xfrm>
            <a:off x="11552766" y="6946105"/>
            <a:ext cx="4274757" cy="331648"/>
          </a:xfrm>
          <a:prstGeom prst="rect">
            <a:avLst/>
          </a:prstGeom>
        </p:spPr>
        <p:txBody>
          <a:bodyPr lIns="0" tIns="0" rIns="0" bIns="0" rtlCol="0" anchor="t">
            <a:spAutoFit/>
          </a:bodyPr>
          <a:lstStyle/>
          <a:p>
            <a:pPr algn="l">
              <a:lnSpc>
                <a:spcPts val="2743"/>
              </a:lnSpc>
            </a:pPr>
            <a:r>
              <a:rPr lang="en-US" sz="1899" b="1" spc="-24">
                <a:solidFill>
                  <a:srgbClr val="000000"/>
                </a:solidFill>
                <a:latin typeface="Inter Bold"/>
                <a:ea typeface="Inter Bold"/>
                <a:cs typeface="Inter Bold"/>
                <a:sym typeface="Inter Bold"/>
              </a:rPr>
              <a:t>Open</a:t>
            </a:r>
            <a:r>
              <a:rPr lang="en-US" sz="1899" spc="-24">
                <a:solidFill>
                  <a:srgbClr val="000000"/>
                </a:solidFill>
                <a:latin typeface="Inter"/>
                <a:ea typeface="Inter"/>
                <a:cs typeface="Inter"/>
                <a:sym typeface="Inter"/>
              </a:rPr>
              <a:t> the item. </a:t>
            </a:r>
          </a:p>
        </p:txBody>
      </p:sp>
      <p:sp>
        <p:nvSpPr>
          <p:cNvPr id="33" name="TextBox 33"/>
          <p:cNvSpPr txBox="1"/>
          <p:nvPr/>
        </p:nvSpPr>
        <p:spPr>
          <a:xfrm>
            <a:off x="11552766" y="7324391"/>
            <a:ext cx="4666571" cy="331584"/>
          </a:xfrm>
          <a:prstGeom prst="rect">
            <a:avLst/>
          </a:prstGeom>
        </p:spPr>
        <p:txBody>
          <a:bodyPr lIns="0" tIns="0" rIns="0" bIns="0" rtlCol="0" anchor="t">
            <a:spAutoFit/>
          </a:bodyPr>
          <a:lstStyle/>
          <a:p>
            <a:pPr algn="l">
              <a:lnSpc>
                <a:spcPts val="2743"/>
              </a:lnSpc>
            </a:pPr>
            <a:r>
              <a:rPr lang="en-US" sz="1899" b="1" spc="-24">
                <a:solidFill>
                  <a:srgbClr val="000000"/>
                </a:solidFill>
                <a:latin typeface="Inter Bold"/>
                <a:ea typeface="Inter Bold"/>
                <a:cs typeface="Inter Bold"/>
                <a:sym typeface="Inter Bold"/>
              </a:rPr>
              <a:t>Select </a:t>
            </a:r>
            <a:r>
              <a:rPr lang="en-US" sz="1899" spc="-24">
                <a:solidFill>
                  <a:srgbClr val="000000"/>
                </a:solidFill>
                <a:latin typeface="Inter"/>
                <a:ea typeface="Inter"/>
                <a:cs typeface="Inter"/>
                <a:sym typeface="Inter"/>
              </a:rPr>
              <a:t>the gear icon to open the settings. </a:t>
            </a:r>
          </a:p>
        </p:txBody>
      </p:sp>
      <p:sp>
        <p:nvSpPr>
          <p:cNvPr id="34" name="TextBox 34"/>
          <p:cNvSpPr txBox="1"/>
          <p:nvPr/>
        </p:nvSpPr>
        <p:spPr>
          <a:xfrm>
            <a:off x="11552766" y="7741763"/>
            <a:ext cx="5435837" cy="331648"/>
          </a:xfrm>
          <a:prstGeom prst="rect">
            <a:avLst/>
          </a:prstGeom>
        </p:spPr>
        <p:txBody>
          <a:bodyPr lIns="0" tIns="0" rIns="0" bIns="0" rtlCol="0" anchor="t">
            <a:spAutoFit/>
          </a:bodyPr>
          <a:lstStyle/>
          <a:p>
            <a:pPr algn="l">
              <a:lnSpc>
                <a:spcPts val="2743"/>
              </a:lnSpc>
            </a:pPr>
            <a:r>
              <a:rPr lang="en-US" sz="1899" spc="-24">
                <a:solidFill>
                  <a:srgbClr val="000000"/>
                </a:solidFill>
                <a:latin typeface="Inter"/>
                <a:ea typeface="Inter"/>
                <a:cs typeface="Inter"/>
                <a:sym typeface="Inter"/>
              </a:rPr>
              <a:t>Scroll to the bottom to </a:t>
            </a:r>
            <a:r>
              <a:rPr lang="en-US" sz="1899" b="1" spc="-24">
                <a:solidFill>
                  <a:srgbClr val="000000"/>
                </a:solidFill>
                <a:latin typeface="Inter Bold"/>
                <a:ea typeface="Inter Bold"/>
                <a:cs typeface="Inter Bold"/>
                <a:sym typeface="Inter Bold"/>
              </a:rPr>
              <a:t>find</a:t>
            </a:r>
            <a:r>
              <a:rPr lang="en-US" sz="1899" spc="-24">
                <a:solidFill>
                  <a:srgbClr val="000000"/>
                </a:solidFill>
                <a:latin typeface="Inter"/>
                <a:ea typeface="Inter"/>
                <a:cs typeface="Inter"/>
                <a:sym typeface="Inter"/>
              </a:rPr>
              <a:t> the description box. </a:t>
            </a:r>
          </a:p>
        </p:txBody>
      </p:sp>
      <p:sp>
        <p:nvSpPr>
          <p:cNvPr id="35" name="TextBox 35"/>
          <p:cNvSpPr txBox="1"/>
          <p:nvPr/>
        </p:nvSpPr>
        <p:spPr>
          <a:xfrm>
            <a:off x="11552766" y="8159136"/>
            <a:ext cx="5175320" cy="331648"/>
          </a:xfrm>
          <a:prstGeom prst="rect">
            <a:avLst/>
          </a:prstGeom>
        </p:spPr>
        <p:txBody>
          <a:bodyPr lIns="0" tIns="0" rIns="0" bIns="0" rtlCol="0" anchor="t">
            <a:spAutoFit/>
          </a:bodyPr>
          <a:lstStyle/>
          <a:p>
            <a:pPr algn="l">
              <a:lnSpc>
                <a:spcPts val="2743"/>
              </a:lnSpc>
            </a:pPr>
            <a:r>
              <a:rPr lang="en-US" sz="1899" b="1" spc="-24">
                <a:solidFill>
                  <a:srgbClr val="000000"/>
                </a:solidFill>
                <a:latin typeface="Inter Bold"/>
                <a:ea typeface="Inter Bold"/>
                <a:cs typeface="Inter Bold"/>
                <a:sym typeface="Inter Bold"/>
              </a:rPr>
              <a:t>Type</a:t>
            </a:r>
            <a:r>
              <a:rPr lang="en-US" sz="1899" spc="-24">
                <a:solidFill>
                  <a:srgbClr val="000000"/>
                </a:solidFill>
                <a:latin typeface="Inter"/>
                <a:ea typeface="Inter"/>
                <a:cs typeface="Inter"/>
                <a:sym typeface="Inter"/>
              </a:rPr>
              <a:t> your content into the description box. </a:t>
            </a:r>
          </a:p>
        </p:txBody>
      </p:sp>
      <p:sp>
        <p:nvSpPr>
          <p:cNvPr id="31" name="TextBox 31"/>
          <p:cNvSpPr txBox="1"/>
          <p:nvPr/>
        </p:nvSpPr>
        <p:spPr>
          <a:xfrm>
            <a:off x="9557250" y="5676144"/>
            <a:ext cx="4225373" cy="331584"/>
          </a:xfrm>
          <a:prstGeom prst="rect">
            <a:avLst/>
          </a:prstGeom>
        </p:spPr>
        <p:txBody>
          <a:bodyPr lIns="0" tIns="0" rIns="0" bIns="0" rtlCol="0" anchor="t">
            <a:spAutoFit/>
          </a:bodyPr>
          <a:lstStyle/>
          <a:p>
            <a:pPr algn="l">
              <a:lnSpc>
                <a:spcPts val="2743"/>
              </a:lnSpc>
            </a:pPr>
            <a:r>
              <a:rPr lang="en-US" sz="1899" b="1" spc="-24">
                <a:solidFill>
                  <a:srgbClr val="000000"/>
                </a:solidFill>
                <a:latin typeface="Inter Bold"/>
                <a:ea typeface="Inter Bold"/>
                <a:cs typeface="Inter Bold"/>
                <a:sym typeface="Inter Bold"/>
              </a:rPr>
              <a:t>Select save</a:t>
            </a:r>
            <a:r>
              <a:rPr lang="en-US" sz="1899" spc="-24">
                <a:solidFill>
                  <a:srgbClr val="000000"/>
                </a:solidFill>
                <a:latin typeface="Inter"/>
                <a:ea typeface="Inter"/>
                <a:cs typeface="Inter"/>
                <a:sym typeface="Inter"/>
              </a:rPr>
              <a:t>. </a:t>
            </a:r>
          </a:p>
        </p:txBody>
      </p:sp>
      <p:grpSp>
        <p:nvGrpSpPr>
          <p:cNvPr id="10" name="Group 10">
            <a:extLst>
              <a:ext uri="{C183D7F6-B498-43B3-948B-1728B52AA6E4}">
                <adec:decorative xmlns:adec="http://schemas.microsoft.com/office/drawing/2017/decorative" val="1"/>
              </a:ext>
            </a:extLst>
          </p:cNvPr>
          <p:cNvGrpSpPr/>
          <p:nvPr/>
        </p:nvGrpSpPr>
        <p:grpSpPr>
          <a:xfrm>
            <a:off x="9327431" y="6547782"/>
            <a:ext cx="1647155" cy="2313630"/>
            <a:chOff x="0" y="0"/>
            <a:chExt cx="491884" cy="690910"/>
          </a:xfrm>
        </p:grpSpPr>
        <p:sp>
          <p:nvSpPr>
            <p:cNvPr id="11" name="Freeform 11">
              <a:extLst>
                <a:ext uri="{C183D7F6-B498-43B3-948B-1728B52AA6E4}">
                  <adec:decorative xmlns:adec="http://schemas.microsoft.com/office/drawing/2017/decorative" val="1"/>
                </a:ext>
              </a:extLst>
            </p:cNvPr>
            <p:cNvSpPr/>
            <p:nvPr/>
          </p:nvSpPr>
          <p:spPr>
            <a:xfrm>
              <a:off x="0" y="0"/>
              <a:ext cx="491884" cy="690910"/>
            </a:xfrm>
            <a:custGeom>
              <a:avLst/>
              <a:gdLst/>
              <a:ahLst/>
              <a:cxnLst/>
              <a:rect l="l" t="t" r="r" b="b"/>
              <a:pathLst>
                <a:path w="491884" h="690910">
                  <a:moveTo>
                    <a:pt x="0" y="0"/>
                  </a:moveTo>
                  <a:lnTo>
                    <a:pt x="491884" y="0"/>
                  </a:lnTo>
                  <a:lnTo>
                    <a:pt x="491884" y="690910"/>
                  </a:lnTo>
                  <a:lnTo>
                    <a:pt x="0" y="690910"/>
                  </a:lnTo>
                  <a:close/>
                </a:path>
              </a:pathLst>
            </a:custGeom>
            <a:solidFill>
              <a:srgbClr val="0E387C"/>
            </a:solidFill>
          </p:spPr>
          <p:txBody>
            <a:bodyPr/>
            <a:lstStyle/>
            <a:p>
              <a:endParaRPr lang="en-US"/>
            </a:p>
          </p:txBody>
        </p:sp>
        <p:sp>
          <p:nvSpPr>
            <p:cNvPr id="12" name="TextBox 12"/>
            <p:cNvSpPr txBox="1"/>
            <p:nvPr/>
          </p:nvSpPr>
          <p:spPr>
            <a:xfrm>
              <a:off x="0" y="-28575"/>
              <a:ext cx="491884" cy="719485"/>
            </a:xfrm>
            <a:prstGeom prst="rect">
              <a:avLst/>
            </a:prstGeom>
          </p:spPr>
          <p:txBody>
            <a:bodyPr lIns="44803" tIns="44803" rIns="44803" bIns="44803" rtlCol="0" anchor="ctr"/>
            <a:lstStyle/>
            <a:p>
              <a:pPr algn="ctr">
                <a:lnSpc>
                  <a:spcPts val="1960"/>
                </a:lnSpc>
              </a:pPr>
              <a:endParaRPr/>
            </a:p>
          </p:txBody>
        </p:sp>
      </p:grpSp>
      <p:sp>
        <p:nvSpPr>
          <p:cNvPr id="13" name="Freeform 13">
            <a:extLst>
              <a:ext uri="{C183D7F6-B498-43B3-948B-1728B52AA6E4}">
                <adec:decorative xmlns:adec="http://schemas.microsoft.com/office/drawing/2017/decorative" val="1"/>
              </a:ext>
            </a:extLst>
          </p:cNvPr>
          <p:cNvSpPr/>
          <p:nvPr/>
        </p:nvSpPr>
        <p:spPr>
          <a:xfrm>
            <a:off x="9377265" y="6607204"/>
            <a:ext cx="1487653" cy="2196431"/>
          </a:xfrm>
          <a:custGeom>
            <a:avLst/>
            <a:gdLst/>
            <a:ahLst/>
            <a:cxnLst/>
            <a:rect l="l" t="t" r="r" b="b"/>
            <a:pathLst>
              <a:path w="1487653" h="2196431">
                <a:moveTo>
                  <a:pt x="0" y="0"/>
                </a:moveTo>
                <a:lnTo>
                  <a:pt x="1487653" y="0"/>
                </a:lnTo>
                <a:lnTo>
                  <a:pt x="1487653" y="2196431"/>
                </a:lnTo>
                <a:lnTo>
                  <a:pt x="0" y="2196431"/>
                </a:lnTo>
                <a:lnTo>
                  <a:pt x="0" y="0"/>
                </a:lnTo>
                <a:close/>
              </a:path>
            </a:pathLst>
          </a:custGeom>
          <a:blipFill>
            <a:blip r:embed="rId3"/>
            <a:stretch>
              <a:fillRect r="-108043"/>
            </a:stretch>
          </a:blipFill>
        </p:spPr>
        <p:txBody>
          <a:bodyPr/>
          <a:lstStyle/>
          <a:p>
            <a:endParaRPr lang="en-US"/>
          </a:p>
        </p:txBody>
      </p:sp>
      <p:sp>
        <p:nvSpPr>
          <p:cNvPr id="14" name="Freeform 14">
            <a:extLst>
              <a:ext uri="{C183D7F6-B498-43B3-948B-1728B52AA6E4}">
                <adec:decorative xmlns:adec="http://schemas.microsoft.com/office/drawing/2017/decorative" val="1"/>
              </a:ext>
            </a:extLst>
          </p:cNvPr>
          <p:cNvSpPr/>
          <p:nvPr/>
        </p:nvSpPr>
        <p:spPr>
          <a:xfrm>
            <a:off x="10560424" y="6607204"/>
            <a:ext cx="364327" cy="2196431"/>
          </a:xfrm>
          <a:custGeom>
            <a:avLst/>
            <a:gdLst/>
            <a:ahLst/>
            <a:cxnLst/>
            <a:rect l="l" t="t" r="r" b="b"/>
            <a:pathLst>
              <a:path w="364327" h="2196431">
                <a:moveTo>
                  <a:pt x="0" y="0"/>
                </a:moveTo>
                <a:lnTo>
                  <a:pt x="364327" y="0"/>
                </a:lnTo>
                <a:lnTo>
                  <a:pt x="364327" y="2196431"/>
                </a:lnTo>
                <a:lnTo>
                  <a:pt x="0" y="2196431"/>
                </a:lnTo>
                <a:lnTo>
                  <a:pt x="0" y="0"/>
                </a:lnTo>
                <a:close/>
              </a:path>
            </a:pathLst>
          </a:custGeom>
          <a:blipFill>
            <a:blip r:embed="rId3"/>
            <a:stretch>
              <a:fillRect l="-749504"/>
            </a:stretch>
          </a:blipFill>
        </p:spPr>
        <p:txBody>
          <a:bodyPr/>
          <a:lstStyle/>
          <a:p>
            <a:endParaRPr lang="en-US"/>
          </a:p>
        </p:txBody>
      </p:sp>
      <p:grpSp>
        <p:nvGrpSpPr>
          <p:cNvPr id="15" name="Group 15">
            <a:extLst>
              <a:ext uri="{C183D7F6-B498-43B3-948B-1728B52AA6E4}">
                <adec:decorative xmlns:adec="http://schemas.microsoft.com/office/drawing/2017/decorative" val="1"/>
              </a:ext>
            </a:extLst>
          </p:cNvPr>
          <p:cNvGrpSpPr/>
          <p:nvPr/>
        </p:nvGrpSpPr>
        <p:grpSpPr>
          <a:xfrm>
            <a:off x="15115711" y="3854711"/>
            <a:ext cx="1791871" cy="2481011"/>
            <a:chOff x="0" y="0"/>
            <a:chExt cx="535643" cy="741647"/>
          </a:xfrm>
        </p:grpSpPr>
        <p:sp>
          <p:nvSpPr>
            <p:cNvPr id="16" name="Freeform 16">
              <a:extLst>
                <a:ext uri="{C183D7F6-B498-43B3-948B-1728B52AA6E4}">
                  <adec:decorative xmlns:adec="http://schemas.microsoft.com/office/drawing/2017/decorative" val="1"/>
                </a:ext>
              </a:extLst>
            </p:cNvPr>
            <p:cNvSpPr/>
            <p:nvPr/>
          </p:nvSpPr>
          <p:spPr>
            <a:xfrm>
              <a:off x="0" y="0"/>
              <a:ext cx="535643" cy="741647"/>
            </a:xfrm>
            <a:custGeom>
              <a:avLst/>
              <a:gdLst/>
              <a:ahLst/>
              <a:cxnLst/>
              <a:rect l="l" t="t" r="r" b="b"/>
              <a:pathLst>
                <a:path w="535643" h="741647">
                  <a:moveTo>
                    <a:pt x="0" y="0"/>
                  </a:moveTo>
                  <a:lnTo>
                    <a:pt x="535643" y="0"/>
                  </a:lnTo>
                  <a:lnTo>
                    <a:pt x="535643" y="741647"/>
                  </a:lnTo>
                  <a:lnTo>
                    <a:pt x="0" y="741647"/>
                  </a:lnTo>
                  <a:close/>
                </a:path>
              </a:pathLst>
            </a:custGeom>
            <a:solidFill>
              <a:srgbClr val="0E387C"/>
            </a:solidFill>
          </p:spPr>
          <p:txBody>
            <a:bodyPr/>
            <a:lstStyle/>
            <a:p>
              <a:endParaRPr lang="en-US"/>
            </a:p>
          </p:txBody>
        </p:sp>
        <p:sp>
          <p:nvSpPr>
            <p:cNvPr id="17" name="TextBox 17"/>
            <p:cNvSpPr txBox="1"/>
            <p:nvPr/>
          </p:nvSpPr>
          <p:spPr>
            <a:xfrm>
              <a:off x="0" y="-28575"/>
              <a:ext cx="535643" cy="770222"/>
            </a:xfrm>
            <a:prstGeom prst="rect">
              <a:avLst/>
            </a:prstGeom>
          </p:spPr>
          <p:txBody>
            <a:bodyPr lIns="44758" tIns="44758" rIns="44758" bIns="44758" rtlCol="0" anchor="ctr"/>
            <a:lstStyle/>
            <a:p>
              <a:pPr algn="ctr">
                <a:lnSpc>
                  <a:spcPts val="1960"/>
                </a:lnSpc>
              </a:pPr>
              <a:endParaRPr/>
            </a:p>
          </p:txBody>
        </p:sp>
      </p:grpSp>
      <p:sp>
        <p:nvSpPr>
          <p:cNvPr id="18" name="Freeform 18">
            <a:extLst>
              <a:ext uri="{C183D7F6-B498-43B3-948B-1728B52AA6E4}">
                <adec:decorative xmlns:adec="http://schemas.microsoft.com/office/drawing/2017/decorative" val="1"/>
              </a:ext>
            </a:extLst>
          </p:cNvPr>
          <p:cNvSpPr/>
          <p:nvPr/>
        </p:nvSpPr>
        <p:spPr>
          <a:xfrm>
            <a:off x="15177778" y="3916772"/>
            <a:ext cx="1668060" cy="2356889"/>
          </a:xfrm>
          <a:custGeom>
            <a:avLst/>
            <a:gdLst/>
            <a:ahLst/>
            <a:cxnLst/>
            <a:rect l="l" t="t" r="r" b="b"/>
            <a:pathLst>
              <a:path w="1668060" h="2356889">
                <a:moveTo>
                  <a:pt x="0" y="0"/>
                </a:moveTo>
                <a:lnTo>
                  <a:pt x="1668061" y="0"/>
                </a:lnTo>
                <a:lnTo>
                  <a:pt x="1668061" y="2356889"/>
                </a:lnTo>
                <a:lnTo>
                  <a:pt x="0" y="2356889"/>
                </a:lnTo>
                <a:lnTo>
                  <a:pt x="0" y="0"/>
                </a:lnTo>
                <a:close/>
              </a:path>
            </a:pathLst>
          </a:custGeom>
          <a:blipFill>
            <a:blip r:embed="rId4"/>
            <a:stretch>
              <a:fillRect r="-62489"/>
            </a:stretch>
          </a:blipFill>
        </p:spPr>
        <p:txBody>
          <a:bodyPr/>
          <a:lstStyle/>
          <a:p>
            <a:endParaRPr lang="en-US"/>
          </a:p>
        </p:txBody>
      </p:sp>
      <p:sp>
        <p:nvSpPr>
          <p:cNvPr id="19" name="Freeform 19">
            <a:extLst>
              <a:ext uri="{C183D7F6-B498-43B3-948B-1728B52AA6E4}">
                <adec:decorative xmlns:adec="http://schemas.microsoft.com/office/drawing/2017/decorative" val="1"/>
              </a:ext>
            </a:extLst>
          </p:cNvPr>
          <p:cNvSpPr/>
          <p:nvPr/>
        </p:nvSpPr>
        <p:spPr>
          <a:xfrm>
            <a:off x="16628595" y="3916772"/>
            <a:ext cx="217244" cy="2356889"/>
          </a:xfrm>
          <a:custGeom>
            <a:avLst/>
            <a:gdLst/>
            <a:ahLst/>
            <a:cxnLst/>
            <a:rect l="l" t="t" r="r" b="b"/>
            <a:pathLst>
              <a:path w="217244" h="2356889">
                <a:moveTo>
                  <a:pt x="0" y="0"/>
                </a:moveTo>
                <a:lnTo>
                  <a:pt x="217244" y="0"/>
                </a:lnTo>
                <a:lnTo>
                  <a:pt x="217244" y="2356889"/>
                </a:lnTo>
                <a:lnTo>
                  <a:pt x="0" y="2356889"/>
                </a:lnTo>
                <a:lnTo>
                  <a:pt x="0" y="0"/>
                </a:lnTo>
                <a:close/>
              </a:path>
            </a:pathLst>
          </a:custGeom>
          <a:blipFill>
            <a:blip r:embed="rId4"/>
            <a:stretch>
              <a:fillRect l="-1105933" r="-41706"/>
            </a:stretch>
          </a:blipFill>
        </p:spPr>
        <p:txBody>
          <a:bodyPr/>
          <a:lstStyle/>
          <a:p>
            <a:endParaRPr lang="en-US"/>
          </a:p>
        </p:txBody>
      </p:sp>
      <p:sp>
        <p:nvSpPr>
          <p:cNvPr id="37" name="AutoShape 37">
            <a:extLst>
              <a:ext uri="{C183D7F6-B498-43B3-948B-1728B52AA6E4}">
                <adec:decorative xmlns:adec="http://schemas.microsoft.com/office/drawing/2017/decorative" val="1"/>
              </a:ext>
            </a:extLst>
          </p:cNvPr>
          <p:cNvSpPr/>
          <p:nvPr/>
        </p:nvSpPr>
        <p:spPr>
          <a:xfrm flipV="1">
            <a:off x="9382841" y="4365966"/>
            <a:ext cx="0" cy="1499815"/>
          </a:xfrm>
          <a:prstGeom prst="line">
            <a:avLst/>
          </a:prstGeom>
          <a:ln w="9525" cap="flat">
            <a:solidFill>
              <a:srgbClr val="969696"/>
            </a:solidFill>
            <a:prstDash val="solid"/>
            <a:headEnd type="none" w="sm" len="sm"/>
            <a:tailEnd type="none" w="sm" len="sm"/>
          </a:ln>
        </p:spPr>
        <p:txBody>
          <a:bodyPr/>
          <a:lstStyle/>
          <a:p>
            <a:endParaRPr lang="en-US"/>
          </a:p>
        </p:txBody>
      </p:sp>
      <p:grpSp>
        <p:nvGrpSpPr>
          <p:cNvPr id="38" name="Group 38">
            <a:extLst>
              <a:ext uri="{C183D7F6-B498-43B3-948B-1728B52AA6E4}">
                <adec:decorative xmlns:adec="http://schemas.microsoft.com/office/drawing/2017/decorative" val="1"/>
              </a:ext>
            </a:extLst>
          </p:cNvPr>
          <p:cNvGrpSpPr/>
          <p:nvPr/>
        </p:nvGrpSpPr>
        <p:grpSpPr>
          <a:xfrm>
            <a:off x="9295604" y="4240470"/>
            <a:ext cx="171450" cy="171450"/>
            <a:chOff x="0" y="0"/>
            <a:chExt cx="812800" cy="812800"/>
          </a:xfrm>
        </p:grpSpPr>
        <p:sp>
          <p:nvSpPr>
            <p:cNvPr id="39" name="Freeform 39">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40" name="TextBox 40"/>
            <p:cNvSpPr txBox="1"/>
            <p:nvPr/>
          </p:nvSpPr>
          <p:spPr>
            <a:xfrm>
              <a:off x="76200" y="47625"/>
              <a:ext cx="660400" cy="688975"/>
            </a:xfrm>
            <a:prstGeom prst="rect">
              <a:avLst/>
            </a:prstGeom>
          </p:spPr>
          <p:txBody>
            <a:bodyPr lIns="55295" tIns="55295" rIns="55295" bIns="55295" rtlCol="0" anchor="ctr"/>
            <a:lstStyle/>
            <a:p>
              <a:pPr algn="ctr">
                <a:lnSpc>
                  <a:spcPts val="1960"/>
                </a:lnSpc>
              </a:pPr>
              <a:endParaRPr/>
            </a:p>
          </p:txBody>
        </p:sp>
      </p:grpSp>
      <p:grpSp>
        <p:nvGrpSpPr>
          <p:cNvPr id="41" name="Group 41">
            <a:extLst>
              <a:ext uri="{C183D7F6-B498-43B3-948B-1728B52AA6E4}">
                <adec:decorative xmlns:adec="http://schemas.microsoft.com/office/drawing/2017/decorative" val="1"/>
              </a:ext>
            </a:extLst>
          </p:cNvPr>
          <p:cNvGrpSpPr/>
          <p:nvPr/>
        </p:nvGrpSpPr>
        <p:grpSpPr>
          <a:xfrm>
            <a:off x="9295604" y="4801614"/>
            <a:ext cx="171450" cy="171450"/>
            <a:chOff x="0" y="0"/>
            <a:chExt cx="812800" cy="812800"/>
          </a:xfrm>
        </p:grpSpPr>
        <p:sp>
          <p:nvSpPr>
            <p:cNvPr id="42" name="Freeform 42">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43" name="TextBox 43"/>
            <p:cNvSpPr txBox="1"/>
            <p:nvPr/>
          </p:nvSpPr>
          <p:spPr>
            <a:xfrm>
              <a:off x="76200" y="47625"/>
              <a:ext cx="660400" cy="688975"/>
            </a:xfrm>
            <a:prstGeom prst="rect">
              <a:avLst/>
            </a:prstGeom>
          </p:spPr>
          <p:txBody>
            <a:bodyPr lIns="55295" tIns="55295" rIns="55295" bIns="55295" rtlCol="0" anchor="ctr"/>
            <a:lstStyle/>
            <a:p>
              <a:pPr algn="ctr">
                <a:lnSpc>
                  <a:spcPts val="1960"/>
                </a:lnSpc>
              </a:pPr>
              <a:endParaRPr/>
            </a:p>
          </p:txBody>
        </p:sp>
      </p:grpSp>
      <p:grpSp>
        <p:nvGrpSpPr>
          <p:cNvPr id="44" name="Group 44">
            <a:extLst>
              <a:ext uri="{C183D7F6-B498-43B3-948B-1728B52AA6E4}">
                <adec:decorative xmlns:adec="http://schemas.microsoft.com/office/drawing/2017/decorative" val="1"/>
              </a:ext>
            </a:extLst>
          </p:cNvPr>
          <p:cNvGrpSpPr/>
          <p:nvPr/>
        </p:nvGrpSpPr>
        <p:grpSpPr>
          <a:xfrm>
            <a:off x="9295604" y="5362693"/>
            <a:ext cx="171450" cy="171450"/>
            <a:chOff x="0" y="0"/>
            <a:chExt cx="812800" cy="812800"/>
          </a:xfrm>
        </p:grpSpPr>
        <p:sp>
          <p:nvSpPr>
            <p:cNvPr id="45" name="Freeform 45">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46" name="TextBox 46"/>
            <p:cNvSpPr txBox="1"/>
            <p:nvPr/>
          </p:nvSpPr>
          <p:spPr>
            <a:xfrm>
              <a:off x="76200" y="47625"/>
              <a:ext cx="660400" cy="688975"/>
            </a:xfrm>
            <a:prstGeom prst="rect">
              <a:avLst/>
            </a:prstGeom>
          </p:spPr>
          <p:txBody>
            <a:bodyPr lIns="55295" tIns="55295" rIns="55295" bIns="55295" rtlCol="0" anchor="ctr"/>
            <a:lstStyle/>
            <a:p>
              <a:pPr algn="ctr">
                <a:lnSpc>
                  <a:spcPts val="1960"/>
                </a:lnSpc>
              </a:pPr>
              <a:endParaRPr/>
            </a:p>
          </p:txBody>
        </p:sp>
      </p:grpSp>
      <p:grpSp>
        <p:nvGrpSpPr>
          <p:cNvPr id="47" name="Group 47">
            <a:extLst>
              <a:ext uri="{C183D7F6-B498-43B3-948B-1728B52AA6E4}">
                <adec:decorative xmlns:adec="http://schemas.microsoft.com/office/drawing/2017/decorative" val="1"/>
              </a:ext>
            </a:extLst>
          </p:cNvPr>
          <p:cNvGrpSpPr/>
          <p:nvPr/>
        </p:nvGrpSpPr>
        <p:grpSpPr>
          <a:xfrm>
            <a:off x="9295604" y="5778513"/>
            <a:ext cx="171450" cy="171450"/>
            <a:chOff x="0" y="0"/>
            <a:chExt cx="812800" cy="812800"/>
          </a:xfrm>
        </p:grpSpPr>
        <p:sp>
          <p:nvSpPr>
            <p:cNvPr id="48" name="Freeform 48">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49" name="TextBox 49"/>
            <p:cNvSpPr txBox="1"/>
            <p:nvPr/>
          </p:nvSpPr>
          <p:spPr>
            <a:xfrm>
              <a:off x="76200" y="47625"/>
              <a:ext cx="660400" cy="688975"/>
            </a:xfrm>
            <a:prstGeom prst="rect">
              <a:avLst/>
            </a:prstGeom>
          </p:spPr>
          <p:txBody>
            <a:bodyPr lIns="55295" tIns="55295" rIns="55295" bIns="55295" rtlCol="0" anchor="ctr"/>
            <a:lstStyle/>
            <a:p>
              <a:pPr algn="ctr">
                <a:lnSpc>
                  <a:spcPts val="1960"/>
                </a:lnSpc>
              </a:pPr>
              <a:endParaRPr/>
            </a:p>
          </p:txBody>
        </p:sp>
      </p:grpSp>
      <p:sp>
        <p:nvSpPr>
          <p:cNvPr id="50" name="AutoShape 50">
            <a:extLst>
              <a:ext uri="{C183D7F6-B498-43B3-948B-1728B52AA6E4}">
                <adec:decorative xmlns:adec="http://schemas.microsoft.com/office/drawing/2017/decorative" val="1"/>
              </a:ext>
            </a:extLst>
          </p:cNvPr>
          <p:cNvSpPr/>
          <p:nvPr/>
        </p:nvSpPr>
        <p:spPr>
          <a:xfrm flipV="1">
            <a:off x="1307299" y="4944761"/>
            <a:ext cx="0" cy="888495"/>
          </a:xfrm>
          <a:prstGeom prst="line">
            <a:avLst/>
          </a:prstGeom>
          <a:ln w="9525" cap="flat">
            <a:solidFill>
              <a:srgbClr val="969696"/>
            </a:solidFill>
            <a:prstDash val="solid"/>
            <a:headEnd type="none" w="sm" len="sm"/>
            <a:tailEnd type="none" w="sm" len="sm"/>
          </a:ln>
        </p:spPr>
        <p:txBody>
          <a:bodyPr/>
          <a:lstStyle/>
          <a:p>
            <a:endParaRPr lang="en-US"/>
          </a:p>
        </p:txBody>
      </p:sp>
      <p:grpSp>
        <p:nvGrpSpPr>
          <p:cNvPr id="51" name="Group 51">
            <a:extLst>
              <a:ext uri="{C183D7F6-B498-43B3-948B-1728B52AA6E4}">
                <adec:decorative xmlns:adec="http://schemas.microsoft.com/office/drawing/2017/decorative" val="1"/>
              </a:ext>
            </a:extLst>
          </p:cNvPr>
          <p:cNvGrpSpPr/>
          <p:nvPr/>
        </p:nvGrpSpPr>
        <p:grpSpPr>
          <a:xfrm>
            <a:off x="1220063" y="4882080"/>
            <a:ext cx="171450" cy="171450"/>
            <a:chOff x="0" y="0"/>
            <a:chExt cx="812800" cy="812800"/>
          </a:xfrm>
        </p:grpSpPr>
        <p:sp>
          <p:nvSpPr>
            <p:cNvPr id="52" name="Freeform 52">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53" name="TextBox 53"/>
            <p:cNvSpPr txBox="1"/>
            <p:nvPr/>
          </p:nvSpPr>
          <p:spPr>
            <a:xfrm>
              <a:off x="76200" y="47625"/>
              <a:ext cx="660400" cy="688975"/>
            </a:xfrm>
            <a:prstGeom prst="rect">
              <a:avLst/>
            </a:prstGeom>
          </p:spPr>
          <p:txBody>
            <a:bodyPr lIns="55295" tIns="55295" rIns="55295" bIns="55295" rtlCol="0" anchor="ctr"/>
            <a:lstStyle/>
            <a:p>
              <a:pPr algn="ctr">
                <a:lnSpc>
                  <a:spcPts val="1960"/>
                </a:lnSpc>
              </a:pPr>
              <a:endParaRPr/>
            </a:p>
          </p:txBody>
        </p:sp>
      </p:grpSp>
      <p:grpSp>
        <p:nvGrpSpPr>
          <p:cNvPr id="54" name="Group 54">
            <a:extLst>
              <a:ext uri="{C183D7F6-B498-43B3-948B-1728B52AA6E4}">
                <adec:decorative xmlns:adec="http://schemas.microsoft.com/office/drawing/2017/decorative" val="1"/>
              </a:ext>
            </a:extLst>
          </p:cNvPr>
          <p:cNvGrpSpPr/>
          <p:nvPr/>
        </p:nvGrpSpPr>
        <p:grpSpPr>
          <a:xfrm>
            <a:off x="1220063" y="5357668"/>
            <a:ext cx="171450" cy="171450"/>
            <a:chOff x="0" y="0"/>
            <a:chExt cx="812800" cy="812800"/>
          </a:xfrm>
        </p:grpSpPr>
        <p:sp>
          <p:nvSpPr>
            <p:cNvPr id="55" name="Freeform 55">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56" name="TextBox 56"/>
            <p:cNvSpPr txBox="1"/>
            <p:nvPr/>
          </p:nvSpPr>
          <p:spPr>
            <a:xfrm>
              <a:off x="76200" y="47625"/>
              <a:ext cx="660400" cy="688975"/>
            </a:xfrm>
            <a:prstGeom prst="rect">
              <a:avLst/>
            </a:prstGeom>
          </p:spPr>
          <p:txBody>
            <a:bodyPr lIns="55295" tIns="55295" rIns="55295" bIns="55295" rtlCol="0" anchor="ctr"/>
            <a:lstStyle/>
            <a:p>
              <a:pPr algn="ctr">
                <a:lnSpc>
                  <a:spcPts val="1960"/>
                </a:lnSpc>
              </a:pPr>
              <a:endParaRPr/>
            </a:p>
          </p:txBody>
        </p:sp>
      </p:grpSp>
      <p:grpSp>
        <p:nvGrpSpPr>
          <p:cNvPr id="57" name="Group 57">
            <a:extLst>
              <a:ext uri="{C183D7F6-B498-43B3-948B-1728B52AA6E4}">
                <adec:decorative xmlns:adec="http://schemas.microsoft.com/office/drawing/2017/decorative" val="1"/>
              </a:ext>
            </a:extLst>
          </p:cNvPr>
          <p:cNvGrpSpPr/>
          <p:nvPr/>
        </p:nvGrpSpPr>
        <p:grpSpPr>
          <a:xfrm>
            <a:off x="1220063" y="5833256"/>
            <a:ext cx="171450" cy="171450"/>
            <a:chOff x="0" y="0"/>
            <a:chExt cx="812800" cy="812800"/>
          </a:xfrm>
        </p:grpSpPr>
        <p:sp>
          <p:nvSpPr>
            <p:cNvPr id="58" name="Freeform 58">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59" name="TextBox 59"/>
            <p:cNvSpPr txBox="1"/>
            <p:nvPr/>
          </p:nvSpPr>
          <p:spPr>
            <a:xfrm>
              <a:off x="76200" y="47625"/>
              <a:ext cx="660400" cy="688975"/>
            </a:xfrm>
            <a:prstGeom prst="rect">
              <a:avLst/>
            </a:prstGeom>
          </p:spPr>
          <p:txBody>
            <a:bodyPr lIns="55295" tIns="55295" rIns="55295" bIns="55295" rtlCol="0" anchor="ctr"/>
            <a:lstStyle/>
            <a:p>
              <a:pPr algn="ctr">
                <a:lnSpc>
                  <a:spcPts val="1960"/>
                </a:lnSpc>
              </a:pPr>
              <a:endParaRPr/>
            </a:p>
          </p:txBody>
        </p:sp>
      </p:grpSp>
      <p:sp>
        <p:nvSpPr>
          <p:cNvPr id="60" name="AutoShape 60">
            <a:extLst>
              <a:ext uri="{C183D7F6-B498-43B3-948B-1728B52AA6E4}">
                <adec:decorative xmlns:adec="http://schemas.microsoft.com/office/drawing/2017/decorative" val="1"/>
              </a:ext>
            </a:extLst>
          </p:cNvPr>
          <p:cNvSpPr/>
          <p:nvPr/>
        </p:nvSpPr>
        <p:spPr>
          <a:xfrm flipV="1">
            <a:off x="1307299" y="7488748"/>
            <a:ext cx="0" cy="888495"/>
          </a:xfrm>
          <a:prstGeom prst="line">
            <a:avLst/>
          </a:prstGeom>
          <a:ln w="9525" cap="flat">
            <a:solidFill>
              <a:srgbClr val="969696"/>
            </a:solidFill>
            <a:prstDash val="solid"/>
            <a:headEnd type="none" w="sm" len="sm"/>
            <a:tailEnd type="none" w="sm" len="sm"/>
          </a:ln>
        </p:spPr>
        <p:txBody>
          <a:bodyPr/>
          <a:lstStyle/>
          <a:p>
            <a:endParaRPr lang="en-US"/>
          </a:p>
        </p:txBody>
      </p:sp>
      <p:grpSp>
        <p:nvGrpSpPr>
          <p:cNvPr id="61" name="Group 61">
            <a:extLst>
              <a:ext uri="{C183D7F6-B498-43B3-948B-1728B52AA6E4}">
                <adec:decorative xmlns:adec="http://schemas.microsoft.com/office/drawing/2017/decorative" val="1"/>
              </a:ext>
            </a:extLst>
          </p:cNvPr>
          <p:cNvGrpSpPr/>
          <p:nvPr/>
        </p:nvGrpSpPr>
        <p:grpSpPr>
          <a:xfrm>
            <a:off x="1220063" y="7426066"/>
            <a:ext cx="171450" cy="171450"/>
            <a:chOff x="0" y="0"/>
            <a:chExt cx="812800" cy="812800"/>
          </a:xfrm>
        </p:grpSpPr>
        <p:sp>
          <p:nvSpPr>
            <p:cNvPr id="62" name="Freeform 62">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63" name="TextBox 63"/>
            <p:cNvSpPr txBox="1"/>
            <p:nvPr/>
          </p:nvSpPr>
          <p:spPr>
            <a:xfrm>
              <a:off x="76200" y="47625"/>
              <a:ext cx="660400" cy="688975"/>
            </a:xfrm>
            <a:prstGeom prst="rect">
              <a:avLst/>
            </a:prstGeom>
          </p:spPr>
          <p:txBody>
            <a:bodyPr lIns="55295" tIns="55295" rIns="55295" bIns="55295" rtlCol="0" anchor="ctr"/>
            <a:lstStyle/>
            <a:p>
              <a:pPr algn="ctr">
                <a:lnSpc>
                  <a:spcPts val="1960"/>
                </a:lnSpc>
              </a:pPr>
              <a:endParaRPr/>
            </a:p>
          </p:txBody>
        </p:sp>
      </p:grpSp>
      <p:grpSp>
        <p:nvGrpSpPr>
          <p:cNvPr id="64" name="Group 64">
            <a:extLst>
              <a:ext uri="{C183D7F6-B498-43B3-948B-1728B52AA6E4}">
                <adec:decorative xmlns:adec="http://schemas.microsoft.com/office/drawing/2017/decorative" val="1"/>
              </a:ext>
            </a:extLst>
          </p:cNvPr>
          <p:cNvGrpSpPr/>
          <p:nvPr/>
        </p:nvGrpSpPr>
        <p:grpSpPr>
          <a:xfrm>
            <a:off x="1220063" y="7901655"/>
            <a:ext cx="171450" cy="171450"/>
            <a:chOff x="0" y="0"/>
            <a:chExt cx="812800" cy="812800"/>
          </a:xfrm>
        </p:grpSpPr>
        <p:sp>
          <p:nvSpPr>
            <p:cNvPr id="65" name="Freeform 65">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66" name="TextBox 66"/>
            <p:cNvSpPr txBox="1"/>
            <p:nvPr/>
          </p:nvSpPr>
          <p:spPr>
            <a:xfrm>
              <a:off x="76200" y="47625"/>
              <a:ext cx="660400" cy="688975"/>
            </a:xfrm>
            <a:prstGeom prst="rect">
              <a:avLst/>
            </a:prstGeom>
          </p:spPr>
          <p:txBody>
            <a:bodyPr lIns="55295" tIns="55295" rIns="55295" bIns="55295" rtlCol="0" anchor="ctr"/>
            <a:lstStyle/>
            <a:p>
              <a:pPr algn="ctr">
                <a:lnSpc>
                  <a:spcPts val="1960"/>
                </a:lnSpc>
              </a:pPr>
              <a:endParaRPr/>
            </a:p>
          </p:txBody>
        </p:sp>
      </p:grpSp>
      <p:grpSp>
        <p:nvGrpSpPr>
          <p:cNvPr id="67" name="Group 67">
            <a:extLst>
              <a:ext uri="{C183D7F6-B498-43B3-948B-1728B52AA6E4}">
                <adec:decorative xmlns:adec="http://schemas.microsoft.com/office/drawing/2017/decorative" val="1"/>
              </a:ext>
            </a:extLst>
          </p:cNvPr>
          <p:cNvGrpSpPr/>
          <p:nvPr/>
        </p:nvGrpSpPr>
        <p:grpSpPr>
          <a:xfrm>
            <a:off x="1220063" y="8377243"/>
            <a:ext cx="171450" cy="171450"/>
            <a:chOff x="0" y="0"/>
            <a:chExt cx="812800" cy="812800"/>
          </a:xfrm>
        </p:grpSpPr>
        <p:sp>
          <p:nvSpPr>
            <p:cNvPr id="68" name="Freeform 68">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69" name="TextBox 69"/>
            <p:cNvSpPr txBox="1"/>
            <p:nvPr/>
          </p:nvSpPr>
          <p:spPr>
            <a:xfrm>
              <a:off x="76200" y="47625"/>
              <a:ext cx="660400" cy="688975"/>
            </a:xfrm>
            <a:prstGeom prst="rect">
              <a:avLst/>
            </a:prstGeom>
          </p:spPr>
          <p:txBody>
            <a:bodyPr lIns="55295" tIns="55295" rIns="55295" bIns="55295" rtlCol="0" anchor="ctr"/>
            <a:lstStyle/>
            <a:p>
              <a:pPr algn="ctr">
                <a:lnSpc>
                  <a:spcPts val="1960"/>
                </a:lnSpc>
              </a:pPr>
              <a:endParaRPr/>
            </a:p>
          </p:txBody>
        </p:sp>
      </p:grpSp>
      <p:sp>
        <p:nvSpPr>
          <p:cNvPr id="70" name="AutoShape 70">
            <a:extLst>
              <a:ext uri="{C183D7F6-B498-43B3-948B-1728B52AA6E4}">
                <adec:decorative xmlns:adec="http://schemas.microsoft.com/office/drawing/2017/decorative" val="1"/>
              </a:ext>
            </a:extLst>
          </p:cNvPr>
          <p:cNvSpPr/>
          <p:nvPr/>
        </p:nvSpPr>
        <p:spPr>
          <a:xfrm flipH="1" flipV="1">
            <a:off x="11350270" y="7158250"/>
            <a:ext cx="0" cy="1634490"/>
          </a:xfrm>
          <a:prstGeom prst="line">
            <a:avLst/>
          </a:prstGeom>
          <a:ln w="9525" cap="flat">
            <a:solidFill>
              <a:srgbClr val="969696"/>
            </a:solidFill>
            <a:prstDash val="solid"/>
            <a:headEnd type="none" w="sm" len="sm"/>
            <a:tailEnd type="none" w="sm" len="sm"/>
          </a:ln>
        </p:spPr>
        <p:txBody>
          <a:bodyPr/>
          <a:lstStyle/>
          <a:p>
            <a:endParaRPr lang="en-US"/>
          </a:p>
        </p:txBody>
      </p:sp>
      <p:grpSp>
        <p:nvGrpSpPr>
          <p:cNvPr id="71" name="Group 71">
            <a:extLst>
              <a:ext uri="{C183D7F6-B498-43B3-948B-1728B52AA6E4}">
                <adec:decorative xmlns:adec="http://schemas.microsoft.com/office/drawing/2017/decorative" val="1"/>
              </a:ext>
            </a:extLst>
          </p:cNvPr>
          <p:cNvGrpSpPr/>
          <p:nvPr/>
        </p:nvGrpSpPr>
        <p:grpSpPr>
          <a:xfrm>
            <a:off x="11263034" y="7009386"/>
            <a:ext cx="171450" cy="171450"/>
            <a:chOff x="0" y="0"/>
            <a:chExt cx="812800" cy="812800"/>
          </a:xfrm>
        </p:grpSpPr>
        <p:sp>
          <p:nvSpPr>
            <p:cNvPr id="72" name="Freeform 72">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73" name="TextBox 73"/>
            <p:cNvSpPr txBox="1"/>
            <p:nvPr/>
          </p:nvSpPr>
          <p:spPr>
            <a:xfrm>
              <a:off x="76200" y="47625"/>
              <a:ext cx="660400" cy="688975"/>
            </a:xfrm>
            <a:prstGeom prst="rect">
              <a:avLst/>
            </a:prstGeom>
          </p:spPr>
          <p:txBody>
            <a:bodyPr lIns="55295" tIns="55295" rIns="55295" bIns="55295" rtlCol="0" anchor="ctr"/>
            <a:lstStyle/>
            <a:p>
              <a:pPr algn="ctr">
                <a:lnSpc>
                  <a:spcPts val="1960"/>
                </a:lnSpc>
              </a:pPr>
              <a:endParaRPr/>
            </a:p>
          </p:txBody>
        </p:sp>
      </p:grpSp>
      <p:grpSp>
        <p:nvGrpSpPr>
          <p:cNvPr id="74" name="Group 74">
            <a:extLst>
              <a:ext uri="{C183D7F6-B498-43B3-948B-1728B52AA6E4}">
                <adec:decorative xmlns:adec="http://schemas.microsoft.com/office/drawing/2017/decorative" val="1"/>
              </a:ext>
            </a:extLst>
          </p:cNvPr>
          <p:cNvGrpSpPr/>
          <p:nvPr/>
        </p:nvGrpSpPr>
        <p:grpSpPr>
          <a:xfrm>
            <a:off x="11263034" y="7426759"/>
            <a:ext cx="171450" cy="171450"/>
            <a:chOff x="0" y="0"/>
            <a:chExt cx="812800" cy="812800"/>
          </a:xfrm>
        </p:grpSpPr>
        <p:sp>
          <p:nvSpPr>
            <p:cNvPr id="75" name="Freeform 75">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76" name="TextBox 76"/>
            <p:cNvSpPr txBox="1"/>
            <p:nvPr/>
          </p:nvSpPr>
          <p:spPr>
            <a:xfrm>
              <a:off x="76200" y="47625"/>
              <a:ext cx="660400" cy="688975"/>
            </a:xfrm>
            <a:prstGeom prst="rect">
              <a:avLst/>
            </a:prstGeom>
          </p:spPr>
          <p:txBody>
            <a:bodyPr lIns="55295" tIns="55295" rIns="55295" bIns="55295" rtlCol="0" anchor="ctr"/>
            <a:lstStyle/>
            <a:p>
              <a:pPr algn="ctr">
                <a:lnSpc>
                  <a:spcPts val="1960"/>
                </a:lnSpc>
              </a:pPr>
              <a:endParaRPr/>
            </a:p>
          </p:txBody>
        </p:sp>
      </p:grpSp>
      <p:grpSp>
        <p:nvGrpSpPr>
          <p:cNvPr id="77" name="Group 77">
            <a:extLst>
              <a:ext uri="{C183D7F6-B498-43B3-948B-1728B52AA6E4}">
                <adec:decorative xmlns:adec="http://schemas.microsoft.com/office/drawing/2017/decorative" val="1"/>
              </a:ext>
            </a:extLst>
          </p:cNvPr>
          <p:cNvGrpSpPr/>
          <p:nvPr/>
        </p:nvGrpSpPr>
        <p:grpSpPr>
          <a:xfrm>
            <a:off x="11263034" y="7844132"/>
            <a:ext cx="171450" cy="171450"/>
            <a:chOff x="0" y="0"/>
            <a:chExt cx="812800" cy="812800"/>
          </a:xfrm>
        </p:grpSpPr>
        <p:sp>
          <p:nvSpPr>
            <p:cNvPr id="78" name="Freeform 78">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79" name="TextBox 79"/>
            <p:cNvSpPr txBox="1"/>
            <p:nvPr/>
          </p:nvSpPr>
          <p:spPr>
            <a:xfrm>
              <a:off x="76200" y="47625"/>
              <a:ext cx="660400" cy="688975"/>
            </a:xfrm>
            <a:prstGeom prst="rect">
              <a:avLst/>
            </a:prstGeom>
          </p:spPr>
          <p:txBody>
            <a:bodyPr lIns="55295" tIns="55295" rIns="55295" bIns="55295" rtlCol="0" anchor="ctr"/>
            <a:lstStyle/>
            <a:p>
              <a:pPr algn="ctr">
                <a:lnSpc>
                  <a:spcPts val="1960"/>
                </a:lnSpc>
              </a:pPr>
              <a:endParaRPr/>
            </a:p>
          </p:txBody>
        </p:sp>
      </p:grpSp>
      <p:grpSp>
        <p:nvGrpSpPr>
          <p:cNvPr id="80" name="Group 80">
            <a:extLst>
              <a:ext uri="{C183D7F6-B498-43B3-948B-1728B52AA6E4}">
                <adec:decorative xmlns:adec="http://schemas.microsoft.com/office/drawing/2017/decorative" val="1"/>
              </a:ext>
            </a:extLst>
          </p:cNvPr>
          <p:cNvGrpSpPr/>
          <p:nvPr/>
        </p:nvGrpSpPr>
        <p:grpSpPr>
          <a:xfrm>
            <a:off x="11263034" y="8705503"/>
            <a:ext cx="171450" cy="171450"/>
            <a:chOff x="0" y="0"/>
            <a:chExt cx="812800" cy="812800"/>
          </a:xfrm>
        </p:grpSpPr>
        <p:sp>
          <p:nvSpPr>
            <p:cNvPr id="81" name="Freeform 81">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82" name="TextBox 82"/>
            <p:cNvSpPr txBox="1"/>
            <p:nvPr/>
          </p:nvSpPr>
          <p:spPr>
            <a:xfrm>
              <a:off x="76200" y="47625"/>
              <a:ext cx="660400" cy="688975"/>
            </a:xfrm>
            <a:prstGeom prst="rect">
              <a:avLst/>
            </a:prstGeom>
          </p:spPr>
          <p:txBody>
            <a:bodyPr lIns="55295" tIns="55295" rIns="55295" bIns="55295" rtlCol="0" anchor="ctr"/>
            <a:lstStyle/>
            <a:p>
              <a:pPr algn="ctr">
                <a:lnSpc>
                  <a:spcPts val="1960"/>
                </a:lnSpc>
              </a:pPr>
              <a:endParaRPr/>
            </a:p>
          </p:txBody>
        </p:sp>
      </p:grpSp>
      <p:grpSp>
        <p:nvGrpSpPr>
          <p:cNvPr id="83" name="Group 83">
            <a:extLst>
              <a:ext uri="{C183D7F6-B498-43B3-948B-1728B52AA6E4}">
                <adec:decorative xmlns:adec="http://schemas.microsoft.com/office/drawing/2017/decorative" val="1"/>
              </a:ext>
            </a:extLst>
          </p:cNvPr>
          <p:cNvGrpSpPr/>
          <p:nvPr/>
        </p:nvGrpSpPr>
        <p:grpSpPr>
          <a:xfrm>
            <a:off x="11263034" y="8261505"/>
            <a:ext cx="171450" cy="171450"/>
            <a:chOff x="0" y="0"/>
            <a:chExt cx="812800" cy="812800"/>
          </a:xfrm>
        </p:grpSpPr>
        <p:sp>
          <p:nvSpPr>
            <p:cNvPr id="84" name="Freeform 84">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85" name="TextBox 85"/>
            <p:cNvSpPr txBox="1"/>
            <p:nvPr/>
          </p:nvSpPr>
          <p:spPr>
            <a:xfrm>
              <a:off x="76200" y="47625"/>
              <a:ext cx="660400" cy="688975"/>
            </a:xfrm>
            <a:prstGeom prst="rect">
              <a:avLst/>
            </a:prstGeom>
          </p:spPr>
          <p:txBody>
            <a:bodyPr lIns="55295" tIns="55295" rIns="55295" bIns="55295" rtlCol="0" anchor="ctr"/>
            <a:lstStyle/>
            <a:p>
              <a:pPr algn="ctr">
                <a:lnSpc>
                  <a:spcPts val="1960"/>
                </a:lnSpc>
              </a:pPr>
              <a:endParaRPr/>
            </a:p>
          </p:txBody>
        </p:sp>
      </p:grpSp>
      <p:sp>
        <p:nvSpPr>
          <p:cNvPr id="86" name="AutoShape 86">
            <a:extLst>
              <a:ext uri="{C183D7F6-B498-43B3-948B-1728B52AA6E4}">
                <adec:decorative xmlns:adec="http://schemas.microsoft.com/office/drawing/2017/decorative" val="1"/>
              </a:ext>
            </a:extLst>
          </p:cNvPr>
          <p:cNvSpPr/>
          <p:nvPr/>
        </p:nvSpPr>
        <p:spPr>
          <a:xfrm>
            <a:off x="809095" y="835931"/>
            <a:ext cx="0" cy="988639"/>
          </a:xfrm>
          <a:prstGeom prst="line">
            <a:avLst/>
          </a:prstGeom>
          <a:ln w="38100" cap="flat">
            <a:solidFill>
              <a:srgbClr val="0DAC41"/>
            </a:solidFill>
            <a:prstDash val="solid"/>
            <a:headEnd type="oval" w="lg" len="lg"/>
            <a:tailEnd type="oval" w="lg" len="lg"/>
          </a:ln>
        </p:spPr>
        <p:txBody>
          <a:bodyPr/>
          <a:lstStyle/>
          <a:p>
            <a:endParaRPr lang="en-US"/>
          </a:p>
        </p:txBody>
      </p:sp>
      <p:grpSp>
        <p:nvGrpSpPr>
          <p:cNvPr id="87" name="Group 87">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88" name="Freeform 88">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89" name="Freeform 89">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90" name="TextBox 90"/>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9" action="ppaction://hlinksldjump">
                    <a:extLst>
                      <a:ext uri="{A12FA001-AC4F-418D-AE19-62706E023703}">
                        <ahyp:hlinkClr xmlns:ahyp="http://schemas.microsoft.com/office/drawing/2018/hyperlinkcolor" val="tx"/>
                      </a:ext>
                    </a:extLst>
                  </a:hlinkClick>
                </a:rPr>
                <a:t>Step 1</a:t>
              </a:r>
            </a:p>
          </p:txBody>
        </p:sp>
        <p:sp>
          <p:nvSpPr>
            <p:cNvPr id="91" name="Freeform 91">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92" name="Freeform 92">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93" name="TextBox 93"/>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4" action="ppaction://hlinksldjump">
                    <a:extLst>
                      <a:ext uri="{A12FA001-AC4F-418D-AE19-62706E023703}">
                        <ahyp:hlinkClr xmlns:ahyp="http://schemas.microsoft.com/office/drawing/2018/hyperlinkcolor" val="tx"/>
                      </a:ext>
                    </a:extLst>
                  </a:hlinkClick>
                </a:rPr>
                <a:t>Step 2</a:t>
              </a:r>
            </a:p>
          </p:txBody>
        </p:sp>
        <p:sp>
          <p:nvSpPr>
            <p:cNvPr id="94" name="Freeform 94">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95" name="Freeform 95">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96" name="TextBox 96"/>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7" action="ppaction://hlinksldjump">
                    <a:extLst>
                      <a:ext uri="{A12FA001-AC4F-418D-AE19-62706E023703}">
                        <ahyp:hlinkClr xmlns:ahyp="http://schemas.microsoft.com/office/drawing/2018/hyperlinkcolor" val="tx"/>
                      </a:ext>
                    </a:extLst>
                  </a:hlinkClick>
                </a:rPr>
                <a:t>Step 3</a:t>
              </a:r>
            </a:p>
          </p:txBody>
        </p:sp>
        <p:sp>
          <p:nvSpPr>
            <p:cNvPr id="97" name="Freeform 97">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98" name="Freeform 98">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99" name="TextBox 99"/>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8" action="ppaction://hlinksldjump"/>
                </a:rPr>
                <a:t>Step 4</a:t>
              </a:r>
            </a:p>
          </p:txBody>
        </p:sp>
        <p:sp>
          <p:nvSpPr>
            <p:cNvPr id="100" name="Freeform 100">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01" name="Freeform 101">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02" name="TextBox 102"/>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9" action="ppaction://hlinksldjump"/>
                </a:rPr>
                <a:t>Step 5</a:t>
              </a:r>
            </a:p>
          </p:txBody>
        </p:sp>
      </p:gr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300200" cy="2799840"/>
          </a:xfrm>
          <a:custGeom>
            <a:avLst/>
            <a:gdLst/>
            <a:ahLst/>
            <a:cxnLst/>
            <a:rect l="l" t="t" r="r" b="b"/>
            <a:pathLst>
              <a:path w="18300200" h="12544580">
                <a:moveTo>
                  <a:pt x="0" y="0"/>
                </a:moveTo>
                <a:lnTo>
                  <a:pt x="18300200" y="0"/>
                </a:lnTo>
                <a:lnTo>
                  <a:pt x="18300200" y="12544580"/>
                </a:lnTo>
                <a:lnTo>
                  <a:pt x="0" y="12544580"/>
                </a:lnTo>
                <a:lnTo>
                  <a:pt x="0" y="0"/>
                </a:lnTo>
                <a:close/>
              </a:path>
            </a:pathLst>
          </a:custGeom>
          <a:blipFill>
            <a:blip r:embed="rId3"/>
            <a:stretch>
              <a:fillRect l="-10972" r="-10972" b="-348046"/>
            </a:stretch>
          </a:blipFill>
        </p:spPr>
        <p:txBody>
          <a:bodyPr/>
          <a:lstStyle/>
          <a:p>
            <a:endParaRPr lang="en-US"/>
          </a:p>
        </p:txBody>
      </p:sp>
      <p:sp>
        <p:nvSpPr>
          <p:cNvPr id="3" name="AutoShape 3">
            <a:extLst>
              <a:ext uri="{C183D7F6-B498-43B3-948B-1728B52AA6E4}">
                <adec:decorative xmlns:adec="http://schemas.microsoft.com/office/drawing/2017/decorative" val="1"/>
              </a:ext>
            </a:extLst>
          </p:cNvPr>
          <p:cNvSpPr/>
          <p:nvPr/>
        </p:nvSpPr>
        <p:spPr>
          <a:xfrm>
            <a:off x="796902" y="817250"/>
            <a:ext cx="0" cy="988639"/>
          </a:xfrm>
          <a:prstGeom prst="line">
            <a:avLst/>
          </a:prstGeom>
          <a:ln w="38100" cap="flat">
            <a:solidFill>
              <a:srgbClr val="0DAC41"/>
            </a:solidFill>
            <a:prstDash val="solid"/>
            <a:headEnd type="oval" w="lg" len="lg"/>
            <a:tailEnd type="oval" w="lg" len="lg"/>
          </a:ln>
        </p:spPr>
        <p:txBody>
          <a:bodyPr/>
          <a:lstStyle/>
          <a:p>
            <a:endParaRPr lang="en-US"/>
          </a:p>
        </p:txBody>
      </p:sp>
      <p:sp>
        <p:nvSpPr>
          <p:cNvPr id="37" name="TextBox 37"/>
          <p:cNvSpPr txBox="1">
            <a:spLocks noGrp="1"/>
          </p:cNvSpPr>
          <p:nvPr>
            <p:ph type="title" idx="4294967295"/>
          </p:nvPr>
        </p:nvSpPr>
        <p:spPr>
          <a:xfrm>
            <a:off x="971550" y="728718"/>
            <a:ext cx="12238909" cy="600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47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Set up your LTI’s Using the Content Market</a:t>
            </a:r>
          </a:p>
        </p:txBody>
      </p:sp>
      <p:sp>
        <p:nvSpPr>
          <p:cNvPr id="55" name="TextBox 55"/>
          <p:cNvSpPr txBox="1"/>
          <p:nvPr/>
        </p:nvSpPr>
        <p:spPr>
          <a:xfrm>
            <a:off x="12042527" y="750575"/>
            <a:ext cx="1903254" cy="523875"/>
          </a:xfrm>
          <a:prstGeom prst="rect">
            <a:avLst/>
          </a:prstGeom>
        </p:spPr>
        <p:txBody>
          <a:bodyPr lIns="0" tIns="0" rIns="0" bIns="0" rtlCol="0" anchor="t">
            <a:spAutoFit/>
          </a:bodyPr>
          <a:lstStyle/>
          <a:p>
            <a:pPr algn="l">
              <a:lnSpc>
                <a:spcPts val="4200"/>
              </a:lnSpc>
              <a:spcBef>
                <a:spcPct val="0"/>
              </a:spcBef>
            </a:pPr>
            <a:r>
              <a:rPr lang="en-US" sz="3000" i="1" spc="-39">
                <a:solidFill>
                  <a:srgbClr val="FFFFFF"/>
                </a:solidFill>
                <a:latin typeface="Inter Italics"/>
                <a:ea typeface="Inter Italics"/>
                <a:cs typeface="Inter Italics"/>
                <a:sym typeface="Inter Italics"/>
              </a:rPr>
              <a:t>(Optional)</a:t>
            </a:r>
          </a:p>
        </p:txBody>
      </p:sp>
      <p:sp>
        <p:nvSpPr>
          <p:cNvPr id="56" name="TextBox 56"/>
          <p:cNvSpPr txBox="1"/>
          <p:nvPr/>
        </p:nvSpPr>
        <p:spPr>
          <a:xfrm>
            <a:off x="1028700" y="1436878"/>
            <a:ext cx="14329036" cy="590550"/>
          </a:xfrm>
          <a:prstGeom prst="rect">
            <a:avLst/>
          </a:prstGeom>
        </p:spPr>
        <p:txBody>
          <a:bodyPr lIns="0" tIns="0" rIns="0" bIns="0" rtlCol="0" anchor="t">
            <a:spAutoFit/>
          </a:bodyPr>
          <a:lstStyle/>
          <a:p>
            <a:pPr algn="l">
              <a:lnSpc>
                <a:spcPts val="2399"/>
              </a:lnSpc>
            </a:pPr>
            <a:r>
              <a:rPr lang="en-US" sz="1999" spc="-25">
                <a:solidFill>
                  <a:srgbClr val="FFFFFF"/>
                </a:solidFill>
                <a:latin typeface="Inter"/>
                <a:ea typeface="Inter"/>
                <a:cs typeface="Inter"/>
                <a:sym typeface="Inter"/>
              </a:rPr>
              <a:t>External sources (LTIs) may not transfer automatically when copying from Original to Ultra. Check with your institution for support on integrating this content into your Ultra course.</a:t>
            </a:r>
          </a:p>
        </p:txBody>
      </p:sp>
      <p:sp>
        <p:nvSpPr>
          <p:cNvPr id="17" name="AutoShape 17">
            <a:extLst>
              <a:ext uri="{C183D7F6-B498-43B3-948B-1728B52AA6E4}">
                <adec:decorative xmlns:adec="http://schemas.microsoft.com/office/drawing/2017/decorative" val="1"/>
              </a:ext>
            </a:extLst>
          </p:cNvPr>
          <p:cNvSpPr/>
          <p:nvPr/>
        </p:nvSpPr>
        <p:spPr>
          <a:xfrm>
            <a:off x="1411376" y="3672088"/>
            <a:ext cx="0" cy="655533"/>
          </a:xfrm>
          <a:prstGeom prst="line">
            <a:avLst/>
          </a:prstGeom>
          <a:ln w="9525" cap="flat">
            <a:solidFill>
              <a:srgbClr val="737373"/>
            </a:solidFill>
            <a:prstDash val="solid"/>
            <a:headEnd type="none" w="sm" len="sm"/>
            <a:tailEnd type="none" w="sm" len="sm"/>
          </a:ln>
        </p:spPr>
        <p:txBody>
          <a:bodyPr/>
          <a:lstStyle/>
          <a:p>
            <a:endParaRPr lang="en-US"/>
          </a:p>
        </p:txBody>
      </p:sp>
      <p:sp>
        <p:nvSpPr>
          <p:cNvPr id="19" name="AutoShape 19">
            <a:extLst>
              <a:ext uri="{C183D7F6-B498-43B3-948B-1728B52AA6E4}">
                <adec:decorative xmlns:adec="http://schemas.microsoft.com/office/drawing/2017/decorative" val="1"/>
              </a:ext>
            </a:extLst>
          </p:cNvPr>
          <p:cNvSpPr/>
          <p:nvPr/>
        </p:nvSpPr>
        <p:spPr>
          <a:xfrm flipH="1">
            <a:off x="7199636" y="3678286"/>
            <a:ext cx="2566" cy="4863059"/>
          </a:xfrm>
          <a:prstGeom prst="line">
            <a:avLst/>
          </a:prstGeom>
          <a:ln w="9525" cap="flat">
            <a:solidFill>
              <a:srgbClr val="737373"/>
            </a:solidFill>
            <a:prstDash val="solid"/>
            <a:headEnd type="none" w="sm" len="sm"/>
            <a:tailEnd type="none" w="sm" len="sm"/>
          </a:ln>
        </p:spPr>
        <p:txBody>
          <a:bodyPr/>
          <a:lstStyle/>
          <a:p>
            <a:endParaRPr lang="en-US"/>
          </a:p>
        </p:txBody>
      </p:sp>
      <p:sp>
        <p:nvSpPr>
          <p:cNvPr id="20" name="Freeform 20">
            <a:extLst>
              <a:ext uri="{C183D7F6-B498-43B3-948B-1728B52AA6E4}">
                <adec:decorative xmlns:adec="http://schemas.microsoft.com/office/drawing/2017/decorative" val="1"/>
              </a:ext>
            </a:extLst>
          </p:cNvPr>
          <p:cNvSpPr/>
          <p:nvPr/>
        </p:nvSpPr>
        <p:spPr>
          <a:xfrm>
            <a:off x="1078001" y="3005338"/>
            <a:ext cx="666750" cy="666750"/>
          </a:xfrm>
          <a:custGeom>
            <a:avLst/>
            <a:gdLst/>
            <a:ahLst/>
            <a:cxnLst/>
            <a:rect l="l" t="t" r="r" b="b"/>
            <a:pathLst>
              <a:path w="666750" h="666750">
                <a:moveTo>
                  <a:pt x="0" y="0"/>
                </a:moveTo>
                <a:lnTo>
                  <a:pt x="666750" y="0"/>
                </a:lnTo>
                <a:lnTo>
                  <a:pt x="666750" y="666750"/>
                </a:lnTo>
                <a:lnTo>
                  <a:pt x="0" y="66675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1" name="Freeform 21">
            <a:extLst>
              <a:ext uri="{C183D7F6-B498-43B3-948B-1728B52AA6E4}">
                <adec:decorative xmlns:adec="http://schemas.microsoft.com/office/drawing/2017/decorative" val="1"/>
              </a:ext>
            </a:extLst>
          </p:cNvPr>
          <p:cNvSpPr/>
          <p:nvPr/>
        </p:nvSpPr>
        <p:spPr>
          <a:xfrm>
            <a:off x="1078001" y="4327620"/>
            <a:ext cx="666750" cy="666750"/>
          </a:xfrm>
          <a:custGeom>
            <a:avLst/>
            <a:gdLst/>
            <a:ahLst/>
            <a:cxnLst/>
            <a:rect l="l" t="t" r="r" b="b"/>
            <a:pathLst>
              <a:path w="666750" h="666750">
                <a:moveTo>
                  <a:pt x="0" y="0"/>
                </a:moveTo>
                <a:lnTo>
                  <a:pt x="666750" y="0"/>
                </a:lnTo>
                <a:lnTo>
                  <a:pt x="666750" y="666750"/>
                </a:lnTo>
                <a:lnTo>
                  <a:pt x="0" y="66675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2" name="Freeform 22">
            <a:extLst>
              <a:ext uri="{C183D7F6-B498-43B3-948B-1728B52AA6E4}">
                <adec:decorative xmlns:adec="http://schemas.microsoft.com/office/drawing/2017/decorative" val="1"/>
              </a:ext>
            </a:extLst>
          </p:cNvPr>
          <p:cNvSpPr/>
          <p:nvPr/>
        </p:nvSpPr>
        <p:spPr>
          <a:xfrm>
            <a:off x="6868827" y="4293076"/>
            <a:ext cx="666750" cy="666750"/>
          </a:xfrm>
          <a:custGeom>
            <a:avLst/>
            <a:gdLst/>
            <a:ahLst/>
            <a:cxnLst/>
            <a:rect l="l" t="t" r="r" b="b"/>
            <a:pathLst>
              <a:path w="666750" h="666750">
                <a:moveTo>
                  <a:pt x="0" y="0"/>
                </a:moveTo>
                <a:lnTo>
                  <a:pt x="666750" y="0"/>
                </a:lnTo>
                <a:lnTo>
                  <a:pt x="666750" y="666750"/>
                </a:lnTo>
                <a:lnTo>
                  <a:pt x="0" y="66675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23" name="Freeform 23">
            <a:extLst>
              <a:ext uri="{C183D7F6-B498-43B3-948B-1728B52AA6E4}">
                <adec:decorative xmlns:adec="http://schemas.microsoft.com/office/drawing/2017/decorative" val="1"/>
              </a:ext>
            </a:extLst>
          </p:cNvPr>
          <p:cNvSpPr/>
          <p:nvPr/>
        </p:nvSpPr>
        <p:spPr>
          <a:xfrm>
            <a:off x="6858000" y="8209231"/>
            <a:ext cx="666750" cy="666750"/>
          </a:xfrm>
          <a:custGeom>
            <a:avLst/>
            <a:gdLst/>
            <a:ahLst/>
            <a:cxnLst/>
            <a:rect l="l" t="t" r="r" b="b"/>
            <a:pathLst>
              <a:path w="666750" h="666750">
                <a:moveTo>
                  <a:pt x="0" y="0"/>
                </a:moveTo>
                <a:lnTo>
                  <a:pt x="666750" y="0"/>
                </a:lnTo>
                <a:lnTo>
                  <a:pt x="666750" y="666750"/>
                </a:lnTo>
                <a:lnTo>
                  <a:pt x="0" y="66675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24" name="Freeform 24">
            <a:extLst>
              <a:ext uri="{C183D7F6-B498-43B3-948B-1728B52AA6E4}">
                <adec:decorative xmlns:adec="http://schemas.microsoft.com/office/drawing/2017/decorative" val="1"/>
              </a:ext>
            </a:extLst>
          </p:cNvPr>
          <p:cNvSpPr/>
          <p:nvPr/>
        </p:nvSpPr>
        <p:spPr>
          <a:xfrm>
            <a:off x="6868827" y="3011536"/>
            <a:ext cx="666750" cy="666750"/>
          </a:xfrm>
          <a:custGeom>
            <a:avLst/>
            <a:gdLst/>
            <a:ahLst/>
            <a:cxnLst/>
            <a:rect l="l" t="t" r="r" b="b"/>
            <a:pathLst>
              <a:path w="666750" h="666750">
                <a:moveTo>
                  <a:pt x="0" y="0"/>
                </a:moveTo>
                <a:lnTo>
                  <a:pt x="666750" y="0"/>
                </a:lnTo>
                <a:lnTo>
                  <a:pt x="666750" y="666750"/>
                </a:lnTo>
                <a:lnTo>
                  <a:pt x="0" y="66675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39" name="TextBox 39"/>
          <p:cNvSpPr txBox="1"/>
          <p:nvPr/>
        </p:nvSpPr>
        <p:spPr>
          <a:xfrm>
            <a:off x="1834869" y="3084360"/>
            <a:ext cx="4046774" cy="619189"/>
          </a:xfrm>
          <a:prstGeom prst="rect">
            <a:avLst/>
          </a:prstGeom>
        </p:spPr>
        <p:txBody>
          <a:bodyPr lIns="0" tIns="0" rIns="0" bIns="0" rtlCol="0" anchor="t">
            <a:spAutoFit/>
          </a:bodyPr>
          <a:lstStyle/>
          <a:p>
            <a:pPr algn="just">
              <a:lnSpc>
                <a:spcPts val="2400"/>
              </a:lnSpc>
            </a:pPr>
            <a:r>
              <a:rPr lang="en-US" sz="2000" spc="-26">
                <a:solidFill>
                  <a:srgbClr val="000000"/>
                </a:solidFill>
                <a:latin typeface="Inter"/>
                <a:ea typeface="Inter"/>
                <a:cs typeface="Inter"/>
                <a:sym typeface="Inter"/>
              </a:rPr>
              <a:t>Select the Plus (+) Icon on your Course Content page.</a:t>
            </a:r>
          </a:p>
        </p:txBody>
      </p:sp>
      <p:sp>
        <p:nvSpPr>
          <p:cNvPr id="40" name="TextBox 40"/>
          <p:cNvSpPr txBox="1"/>
          <p:nvPr/>
        </p:nvSpPr>
        <p:spPr>
          <a:xfrm>
            <a:off x="1834869" y="4484783"/>
            <a:ext cx="3764057" cy="314325"/>
          </a:xfrm>
          <a:prstGeom prst="rect">
            <a:avLst/>
          </a:prstGeom>
        </p:spPr>
        <p:txBody>
          <a:bodyPr lIns="0" tIns="0" rIns="0" bIns="0" rtlCol="0" anchor="t">
            <a:spAutoFit/>
          </a:bodyPr>
          <a:lstStyle/>
          <a:p>
            <a:pPr algn="l">
              <a:lnSpc>
                <a:spcPts val="2400"/>
              </a:lnSpc>
            </a:pPr>
            <a:r>
              <a:rPr lang="en-US" sz="2000" spc="-26">
                <a:solidFill>
                  <a:srgbClr val="000000"/>
                </a:solidFill>
                <a:latin typeface="Inter"/>
                <a:ea typeface="Inter"/>
                <a:cs typeface="Inter"/>
                <a:sym typeface="Inter"/>
              </a:rPr>
              <a:t>Select Content Market. </a:t>
            </a:r>
          </a:p>
        </p:txBody>
      </p:sp>
      <p:grpSp>
        <p:nvGrpSpPr>
          <p:cNvPr id="73" name="Group 72" descr="Screenshot of the menu that pops up when you click the plus icon, then highlighting the Content Market">
            <a:extLst>
              <a:ext uri="{FF2B5EF4-FFF2-40B4-BE49-F238E27FC236}">
                <a16:creationId xmlns:a16="http://schemas.microsoft.com/office/drawing/2014/main" id="{9D8C0DEA-3E6B-4081-258B-3749C3B4A75A}"/>
              </a:ext>
            </a:extLst>
          </p:cNvPr>
          <p:cNvGrpSpPr/>
          <p:nvPr/>
        </p:nvGrpSpPr>
        <p:grpSpPr>
          <a:xfrm>
            <a:off x="1628391" y="5411242"/>
            <a:ext cx="4004147" cy="3646422"/>
            <a:chOff x="1685453" y="4896183"/>
            <a:chExt cx="4004147" cy="3646422"/>
          </a:xfrm>
        </p:grpSpPr>
        <p:grpSp>
          <p:nvGrpSpPr>
            <p:cNvPr id="4" name="Group 4">
              <a:extLst>
                <a:ext uri="{C183D7F6-B498-43B3-948B-1728B52AA6E4}">
                  <adec:decorative xmlns:adec="http://schemas.microsoft.com/office/drawing/2017/decorative" val="1"/>
                </a:ext>
              </a:extLst>
            </p:cNvPr>
            <p:cNvGrpSpPr/>
            <p:nvPr/>
          </p:nvGrpSpPr>
          <p:grpSpPr>
            <a:xfrm>
              <a:off x="1685453" y="4896183"/>
              <a:ext cx="4004147" cy="3646422"/>
              <a:chOff x="0" y="0"/>
              <a:chExt cx="1054590" cy="960375"/>
            </a:xfrm>
          </p:grpSpPr>
          <p:sp>
            <p:nvSpPr>
              <p:cNvPr id="5" name="Freeform 5">
                <a:extLst>
                  <a:ext uri="{C183D7F6-B498-43B3-948B-1728B52AA6E4}">
                    <adec:decorative xmlns:adec="http://schemas.microsoft.com/office/drawing/2017/decorative" val="1"/>
                  </a:ext>
                </a:extLst>
              </p:cNvPr>
              <p:cNvSpPr/>
              <p:nvPr/>
            </p:nvSpPr>
            <p:spPr>
              <a:xfrm>
                <a:off x="0" y="0"/>
                <a:ext cx="1054590" cy="960375"/>
              </a:xfrm>
              <a:custGeom>
                <a:avLst/>
                <a:gdLst/>
                <a:ahLst/>
                <a:cxnLst/>
                <a:rect l="l" t="t" r="r" b="b"/>
                <a:pathLst>
                  <a:path w="1054590" h="960375">
                    <a:moveTo>
                      <a:pt x="0" y="0"/>
                    </a:moveTo>
                    <a:lnTo>
                      <a:pt x="1054590" y="0"/>
                    </a:lnTo>
                    <a:lnTo>
                      <a:pt x="1054590" y="960375"/>
                    </a:lnTo>
                    <a:lnTo>
                      <a:pt x="0" y="960375"/>
                    </a:lnTo>
                    <a:close/>
                  </a:path>
                </a:pathLst>
              </a:custGeom>
              <a:solidFill>
                <a:srgbClr val="0DAC41"/>
              </a:solidFill>
            </p:spPr>
            <p:txBody>
              <a:bodyPr/>
              <a:lstStyle/>
              <a:p>
                <a:endParaRPr lang="en-US"/>
              </a:p>
            </p:txBody>
          </p:sp>
          <p:sp>
            <p:nvSpPr>
              <p:cNvPr id="6" name="TextBox 6"/>
              <p:cNvSpPr txBox="1"/>
              <p:nvPr/>
            </p:nvSpPr>
            <p:spPr>
              <a:xfrm>
                <a:off x="0" y="-28575"/>
                <a:ext cx="1054590" cy="988950"/>
              </a:xfrm>
              <a:prstGeom prst="rect">
                <a:avLst/>
              </a:prstGeom>
            </p:spPr>
            <p:txBody>
              <a:bodyPr lIns="50800" tIns="50800" rIns="50800" bIns="50800" rtlCol="0" anchor="ctr"/>
              <a:lstStyle/>
              <a:p>
                <a:pPr algn="ctr">
                  <a:lnSpc>
                    <a:spcPts val="1960"/>
                  </a:lnSpc>
                </a:pPr>
                <a:endParaRPr/>
              </a:p>
            </p:txBody>
          </p:sp>
        </p:grpSp>
        <p:sp>
          <p:nvSpPr>
            <p:cNvPr id="7" name="Freeform 7">
              <a:extLst>
                <a:ext uri="{C183D7F6-B498-43B3-948B-1728B52AA6E4}">
                  <adec:decorative xmlns:adec="http://schemas.microsoft.com/office/drawing/2017/decorative" val="1"/>
                </a:ext>
              </a:extLst>
            </p:cNvPr>
            <p:cNvSpPr/>
            <p:nvPr/>
          </p:nvSpPr>
          <p:spPr>
            <a:xfrm>
              <a:off x="1760439" y="4945053"/>
              <a:ext cx="3854175" cy="3463198"/>
            </a:xfrm>
            <a:custGeom>
              <a:avLst/>
              <a:gdLst/>
              <a:ahLst/>
              <a:cxnLst/>
              <a:rect l="l" t="t" r="r" b="b"/>
              <a:pathLst>
                <a:path w="3854175" h="3463198">
                  <a:moveTo>
                    <a:pt x="0" y="0"/>
                  </a:moveTo>
                  <a:lnTo>
                    <a:pt x="3854175" y="0"/>
                  </a:lnTo>
                  <a:lnTo>
                    <a:pt x="3854175" y="3463198"/>
                  </a:lnTo>
                  <a:lnTo>
                    <a:pt x="0" y="3463198"/>
                  </a:lnTo>
                  <a:lnTo>
                    <a:pt x="0" y="0"/>
                  </a:lnTo>
                  <a:close/>
                </a:path>
              </a:pathLst>
            </a:custGeom>
            <a:blipFill>
              <a:blip r:embed="rId14"/>
              <a:stretch>
                <a:fillRect t="-5732" r="-107390" b="-28756"/>
              </a:stretch>
            </a:blipFill>
          </p:spPr>
          <p:txBody>
            <a:bodyPr/>
            <a:lstStyle/>
            <a:p>
              <a:endParaRPr lang="en-US"/>
            </a:p>
          </p:txBody>
        </p:sp>
        <p:sp>
          <p:nvSpPr>
            <p:cNvPr id="8" name="Freeform 8">
              <a:extLst>
                <a:ext uri="{C183D7F6-B498-43B3-948B-1728B52AA6E4}">
                  <adec:decorative xmlns:adec="http://schemas.microsoft.com/office/drawing/2017/decorative" val="1"/>
                </a:ext>
              </a:extLst>
            </p:cNvPr>
            <p:cNvSpPr/>
            <p:nvPr/>
          </p:nvSpPr>
          <p:spPr>
            <a:xfrm>
              <a:off x="4655927" y="4945053"/>
              <a:ext cx="958687" cy="3290422"/>
            </a:xfrm>
            <a:custGeom>
              <a:avLst/>
              <a:gdLst/>
              <a:ahLst/>
              <a:cxnLst/>
              <a:rect l="l" t="t" r="r" b="b"/>
              <a:pathLst>
                <a:path w="958687" h="3290422">
                  <a:moveTo>
                    <a:pt x="0" y="0"/>
                  </a:moveTo>
                  <a:lnTo>
                    <a:pt x="958687" y="0"/>
                  </a:lnTo>
                  <a:lnTo>
                    <a:pt x="958687" y="3290422"/>
                  </a:lnTo>
                  <a:lnTo>
                    <a:pt x="0" y="3290422"/>
                  </a:lnTo>
                  <a:lnTo>
                    <a:pt x="0" y="0"/>
                  </a:lnTo>
                  <a:close/>
                </a:path>
              </a:pathLst>
            </a:custGeom>
            <a:blipFill>
              <a:blip r:embed="rId14"/>
              <a:stretch>
                <a:fillRect l="-725016" t="-6070" r="-8748" b="-35480"/>
              </a:stretch>
            </a:blipFill>
          </p:spPr>
          <p:txBody>
            <a:bodyPr/>
            <a:lstStyle/>
            <a:p>
              <a:endParaRPr lang="en-US"/>
            </a:p>
          </p:txBody>
        </p:sp>
        <p:sp>
          <p:nvSpPr>
            <p:cNvPr id="9" name="Freeform 9">
              <a:extLst>
                <a:ext uri="{C183D7F6-B498-43B3-948B-1728B52AA6E4}">
                  <adec:decorative xmlns:adec="http://schemas.microsoft.com/office/drawing/2017/decorative" val="1"/>
                </a:ext>
              </a:extLst>
            </p:cNvPr>
            <p:cNvSpPr/>
            <p:nvPr/>
          </p:nvSpPr>
          <p:spPr>
            <a:xfrm>
              <a:off x="5058323" y="8026286"/>
              <a:ext cx="427435" cy="381964"/>
            </a:xfrm>
            <a:custGeom>
              <a:avLst/>
              <a:gdLst/>
              <a:ahLst/>
              <a:cxnLst/>
              <a:rect l="l" t="t" r="r" b="b"/>
              <a:pathLst>
                <a:path w="427435" h="381964">
                  <a:moveTo>
                    <a:pt x="0" y="0"/>
                  </a:moveTo>
                  <a:lnTo>
                    <a:pt x="427435" y="0"/>
                  </a:lnTo>
                  <a:lnTo>
                    <a:pt x="427435" y="381965"/>
                  </a:lnTo>
                  <a:lnTo>
                    <a:pt x="0" y="381965"/>
                  </a:lnTo>
                  <a:lnTo>
                    <a:pt x="0" y="0"/>
                  </a:lnTo>
                  <a:close/>
                </a:path>
              </a:pathLst>
            </a:custGeom>
            <a:blipFill>
              <a:blip r:embed="rId14"/>
              <a:stretch>
                <a:fillRect l="-1796175" t="-1127372" r="-718" b="-9533"/>
              </a:stretch>
            </a:blipFill>
          </p:spPr>
          <p:txBody>
            <a:bodyPr/>
            <a:lstStyle/>
            <a:p>
              <a:endParaRPr lang="en-US"/>
            </a:p>
          </p:txBody>
        </p:sp>
        <p:grpSp>
          <p:nvGrpSpPr>
            <p:cNvPr id="10" name="Group 10">
              <a:extLst>
                <a:ext uri="{C183D7F6-B498-43B3-948B-1728B52AA6E4}">
                  <adec:decorative xmlns:adec="http://schemas.microsoft.com/office/drawing/2017/decorative" val="1"/>
                </a:ext>
              </a:extLst>
            </p:cNvPr>
            <p:cNvGrpSpPr/>
            <p:nvPr/>
          </p:nvGrpSpPr>
          <p:grpSpPr>
            <a:xfrm>
              <a:off x="1760439" y="4945053"/>
              <a:ext cx="3854175" cy="3548684"/>
              <a:chOff x="0" y="0"/>
              <a:chExt cx="1353494" cy="1246213"/>
            </a:xfrm>
          </p:grpSpPr>
          <p:sp>
            <p:nvSpPr>
              <p:cNvPr id="11" name="Freeform 11">
                <a:extLst>
                  <a:ext uri="{C183D7F6-B498-43B3-948B-1728B52AA6E4}">
                    <adec:decorative xmlns:adec="http://schemas.microsoft.com/office/drawing/2017/decorative" val="1"/>
                  </a:ext>
                </a:extLst>
              </p:cNvPr>
              <p:cNvSpPr/>
              <p:nvPr/>
            </p:nvSpPr>
            <p:spPr>
              <a:xfrm>
                <a:off x="0" y="0"/>
                <a:ext cx="1353494" cy="1246213"/>
              </a:xfrm>
              <a:custGeom>
                <a:avLst/>
                <a:gdLst/>
                <a:ahLst/>
                <a:cxnLst/>
                <a:rect l="l" t="t" r="r" b="b"/>
                <a:pathLst>
                  <a:path w="1353494" h="1246213">
                    <a:moveTo>
                      <a:pt x="0" y="0"/>
                    </a:moveTo>
                    <a:lnTo>
                      <a:pt x="1353494" y="0"/>
                    </a:lnTo>
                    <a:lnTo>
                      <a:pt x="1353494" y="1246213"/>
                    </a:lnTo>
                    <a:lnTo>
                      <a:pt x="0" y="1246213"/>
                    </a:lnTo>
                    <a:close/>
                  </a:path>
                </a:pathLst>
              </a:custGeom>
              <a:solidFill>
                <a:srgbClr val="000000">
                  <a:alpha val="49804"/>
                </a:srgbClr>
              </a:solidFill>
            </p:spPr>
            <p:txBody>
              <a:bodyPr/>
              <a:lstStyle/>
              <a:p>
                <a:endParaRPr lang="en-US"/>
              </a:p>
            </p:txBody>
          </p:sp>
          <p:sp>
            <p:nvSpPr>
              <p:cNvPr id="12" name="TextBox 12"/>
              <p:cNvSpPr txBox="1"/>
              <p:nvPr/>
            </p:nvSpPr>
            <p:spPr>
              <a:xfrm>
                <a:off x="0" y="-28575"/>
                <a:ext cx="1353494" cy="1274788"/>
              </a:xfrm>
              <a:prstGeom prst="rect">
                <a:avLst/>
              </a:prstGeom>
            </p:spPr>
            <p:txBody>
              <a:bodyPr lIns="38099" tIns="38099" rIns="38099" bIns="38099" rtlCol="0" anchor="ctr"/>
              <a:lstStyle/>
              <a:p>
                <a:pPr algn="ctr">
                  <a:lnSpc>
                    <a:spcPts val="1960"/>
                  </a:lnSpc>
                </a:pPr>
                <a:endParaRPr/>
              </a:p>
            </p:txBody>
          </p:sp>
        </p:grpSp>
        <p:sp>
          <p:nvSpPr>
            <p:cNvPr id="13" name="Freeform 13" descr="Showing the content market from the popup menu when clicking the plus icon in a course."/>
            <p:cNvSpPr/>
            <p:nvPr/>
          </p:nvSpPr>
          <p:spPr>
            <a:xfrm>
              <a:off x="2991414" y="5340977"/>
              <a:ext cx="2138265" cy="2831760"/>
            </a:xfrm>
            <a:custGeom>
              <a:avLst/>
              <a:gdLst/>
              <a:ahLst/>
              <a:cxnLst/>
              <a:rect l="l" t="t" r="r" b="b"/>
              <a:pathLst>
                <a:path w="2138265" h="2831760">
                  <a:moveTo>
                    <a:pt x="0" y="0"/>
                  </a:moveTo>
                  <a:lnTo>
                    <a:pt x="2138265" y="0"/>
                  </a:lnTo>
                  <a:lnTo>
                    <a:pt x="2138265" y="2831760"/>
                  </a:lnTo>
                  <a:lnTo>
                    <a:pt x="0" y="2831760"/>
                  </a:lnTo>
                  <a:lnTo>
                    <a:pt x="0" y="0"/>
                  </a:lnTo>
                  <a:close/>
                </a:path>
              </a:pathLst>
            </a:custGeom>
            <a:blipFill>
              <a:blip r:embed="rId14"/>
              <a:stretch>
                <a:fillRect l="-136125" t="-21149" r="-137690" b="-43329"/>
              </a:stretch>
            </a:blipFill>
          </p:spPr>
          <p:txBody>
            <a:bodyPr/>
            <a:lstStyle/>
            <a:p>
              <a:endParaRPr lang="en-US"/>
            </a:p>
          </p:txBody>
        </p:sp>
        <p:grpSp>
          <p:nvGrpSpPr>
            <p:cNvPr id="14" name="Group 14">
              <a:extLst>
                <a:ext uri="{C183D7F6-B498-43B3-948B-1728B52AA6E4}">
                  <adec:decorative xmlns:adec="http://schemas.microsoft.com/office/drawing/2017/decorative" val="1"/>
                </a:ext>
              </a:extLst>
            </p:cNvPr>
            <p:cNvGrpSpPr/>
            <p:nvPr/>
          </p:nvGrpSpPr>
          <p:grpSpPr>
            <a:xfrm>
              <a:off x="2991414" y="7319260"/>
              <a:ext cx="2138265" cy="422506"/>
              <a:chOff x="0" y="0"/>
              <a:chExt cx="750907" cy="148374"/>
            </a:xfrm>
          </p:grpSpPr>
          <p:sp>
            <p:nvSpPr>
              <p:cNvPr id="15" name="Freeform 15">
                <a:extLst>
                  <a:ext uri="{C183D7F6-B498-43B3-948B-1728B52AA6E4}">
                    <adec:decorative xmlns:adec="http://schemas.microsoft.com/office/drawing/2017/decorative" val="1"/>
                  </a:ext>
                </a:extLst>
              </p:cNvPr>
              <p:cNvSpPr/>
              <p:nvPr/>
            </p:nvSpPr>
            <p:spPr>
              <a:xfrm>
                <a:off x="0" y="0"/>
                <a:ext cx="750907" cy="148374"/>
              </a:xfrm>
              <a:custGeom>
                <a:avLst/>
                <a:gdLst/>
                <a:ahLst/>
                <a:cxnLst/>
                <a:rect l="l" t="t" r="r" b="b"/>
                <a:pathLst>
                  <a:path w="750907" h="148374">
                    <a:moveTo>
                      <a:pt x="0" y="0"/>
                    </a:moveTo>
                    <a:lnTo>
                      <a:pt x="750907" y="0"/>
                    </a:lnTo>
                    <a:lnTo>
                      <a:pt x="750907" y="148374"/>
                    </a:lnTo>
                    <a:lnTo>
                      <a:pt x="0" y="148374"/>
                    </a:lnTo>
                    <a:close/>
                  </a:path>
                </a:pathLst>
              </a:custGeom>
              <a:solidFill>
                <a:srgbClr val="000000">
                  <a:alpha val="0"/>
                </a:srgbClr>
              </a:solidFill>
              <a:ln w="47625" cap="sq">
                <a:solidFill>
                  <a:srgbClr val="0DAC41"/>
                </a:solidFill>
                <a:prstDash val="solid"/>
                <a:miter/>
              </a:ln>
            </p:spPr>
            <p:txBody>
              <a:bodyPr/>
              <a:lstStyle/>
              <a:p>
                <a:endParaRPr lang="en-US"/>
              </a:p>
            </p:txBody>
          </p:sp>
          <p:sp>
            <p:nvSpPr>
              <p:cNvPr id="16" name="TextBox 16"/>
              <p:cNvSpPr txBox="1"/>
              <p:nvPr/>
            </p:nvSpPr>
            <p:spPr>
              <a:xfrm>
                <a:off x="0" y="-28575"/>
                <a:ext cx="750907" cy="176949"/>
              </a:xfrm>
              <a:prstGeom prst="rect">
                <a:avLst/>
              </a:prstGeom>
            </p:spPr>
            <p:txBody>
              <a:bodyPr lIns="38099" tIns="38099" rIns="38099" bIns="38099" rtlCol="0" anchor="ctr"/>
              <a:lstStyle/>
              <a:p>
                <a:pPr algn="ctr">
                  <a:lnSpc>
                    <a:spcPts val="1960"/>
                  </a:lnSpc>
                </a:pPr>
                <a:endParaRPr/>
              </a:p>
            </p:txBody>
          </p:sp>
        </p:grpSp>
      </p:grpSp>
      <p:sp>
        <p:nvSpPr>
          <p:cNvPr id="36" name="TextBox 36"/>
          <p:cNvSpPr txBox="1"/>
          <p:nvPr/>
        </p:nvSpPr>
        <p:spPr>
          <a:xfrm>
            <a:off x="7621302" y="3084360"/>
            <a:ext cx="6156857" cy="923925"/>
          </a:xfrm>
          <a:prstGeom prst="rect">
            <a:avLst/>
          </a:prstGeom>
        </p:spPr>
        <p:txBody>
          <a:bodyPr lIns="0" tIns="0" rIns="0" bIns="0" rtlCol="0" anchor="t">
            <a:spAutoFit/>
          </a:bodyPr>
          <a:lstStyle/>
          <a:p>
            <a:pPr algn="l">
              <a:lnSpc>
                <a:spcPts val="2400"/>
              </a:lnSpc>
            </a:pPr>
            <a:r>
              <a:rPr lang="en-US" sz="2000" spc="-26">
                <a:solidFill>
                  <a:srgbClr val="000000"/>
                </a:solidFill>
                <a:latin typeface="Inter"/>
                <a:ea typeface="Inter"/>
                <a:cs typeface="Inter"/>
                <a:sym typeface="Inter"/>
              </a:rPr>
              <a:t>Browse the list of tools to see if it has already been made available. You may see a list of providers and then a section of institutional tools below that. </a:t>
            </a:r>
          </a:p>
        </p:txBody>
      </p:sp>
      <p:sp>
        <p:nvSpPr>
          <p:cNvPr id="38" name="TextBox 38"/>
          <p:cNvSpPr txBox="1"/>
          <p:nvPr/>
        </p:nvSpPr>
        <p:spPr>
          <a:xfrm>
            <a:off x="7621302" y="4499108"/>
            <a:ext cx="4923134" cy="314325"/>
          </a:xfrm>
          <a:prstGeom prst="rect">
            <a:avLst/>
          </a:prstGeom>
        </p:spPr>
        <p:txBody>
          <a:bodyPr lIns="0" tIns="0" rIns="0" bIns="0" rtlCol="0" anchor="t">
            <a:spAutoFit/>
          </a:bodyPr>
          <a:lstStyle/>
          <a:p>
            <a:pPr algn="just">
              <a:lnSpc>
                <a:spcPts val="2400"/>
              </a:lnSpc>
            </a:pPr>
            <a:r>
              <a:rPr lang="en-US" sz="2000" spc="-26">
                <a:solidFill>
                  <a:srgbClr val="000000"/>
                </a:solidFill>
                <a:latin typeface="Inter"/>
                <a:ea typeface="Inter"/>
                <a:cs typeface="Inter"/>
                <a:sym typeface="Inter"/>
              </a:rPr>
              <a:t>Select your desired external tool.</a:t>
            </a:r>
          </a:p>
        </p:txBody>
      </p:sp>
      <p:grpSp>
        <p:nvGrpSpPr>
          <p:cNvPr id="74" name="Group 73" descr="Screenshot of a sample Books and Course Tools Menu">
            <a:extLst>
              <a:ext uri="{FF2B5EF4-FFF2-40B4-BE49-F238E27FC236}">
                <a16:creationId xmlns:a16="http://schemas.microsoft.com/office/drawing/2014/main" id="{7805808D-1BAC-C029-BFE1-5624D8F72B5E}"/>
              </a:ext>
            </a:extLst>
          </p:cNvPr>
          <p:cNvGrpSpPr/>
          <p:nvPr/>
        </p:nvGrpSpPr>
        <p:grpSpPr>
          <a:xfrm>
            <a:off x="7621302" y="4959826"/>
            <a:ext cx="3523652" cy="2981769"/>
            <a:chOff x="7621302" y="4959826"/>
            <a:chExt cx="3523652" cy="2981769"/>
          </a:xfrm>
        </p:grpSpPr>
        <p:grpSp>
          <p:nvGrpSpPr>
            <p:cNvPr id="25" name="Group 25">
              <a:extLst>
                <a:ext uri="{C183D7F6-B498-43B3-948B-1728B52AA6E4}">
                  <adec:decorative xmlns:adec="http://schemas.microsoft.com/office/drawing/2017/decorative" val="1"/>
                </a:ext>
              </a:extLst>
            </p:cNvPr>
            <p:cNvGrpSpPr/>
            <p:nvPr/>
          </p:nvGrpSpPr>
          <p:grpSpPr>
            <a:xfrm>
              <a:off x="7621302" y="4959826"/>
              <a:ext cx="3523652" cy="2981769"/>
              <a:chOff x="0" y="0"/>
              <a:chExt cx="842595" cy="713017"/>
            </a:xfrm>
          </p:grpSpPr>
          <p:sp>
            <p:nvSpPr>
              <p:cNvPr id="26" name="Freeform 26">
                <a:extLst>
                  <a:ext uri="{C183D7F6-B498-43B3-948B-1728B52AA6E4}">
                    <adec:decorative xmlns:adec="http://schemas.microsoft.com/office/drawing/2017/decorative" val="1"/>
                  </a:ext>
                </a:extLst>
              </p:cNvPr>
              <p:cNvSpPr/>
              <p:nvPr/>
            </p:nvSpPr>
            <p:spPr>
              <a:xfrm>
                <a:off x="0" y="0"/>
                <a:ext cx="842595" cy="713017"/>
              </a:xfrm>
              <a:custGeom>
                <a:avLst/>
                <a:gdLst/>
                <a:ahLst/>
                <a:cxnLst/>
                <a:rect l="l" t="t" r="r" b="b"/>
                <a:pathLst>
                  <a:path w="842595" h="713017">
                    <a:moveTo>
                      <a:pt x="0" y="0"/>
                    </a:moveTo>
                    <a:lnTo>
                      <a:pt x="842595" y="0"/>
                    </a:lnTo>
                    <a:lnTo>
                      <a:pt x="842595" y="713017"/>
                    </a:lnTo>
                    <a:lnTo>
                      <a:pt x="0" y="713017"/>
                    </a:lnTo>
                    <a:close/>
                  </a:path>
                </a:pathLst>
              </a:custGeom>
              <a:solidFill>
                <a:srgbClr val="0DAC41"/>
              </a:solidFill>
            </p:spPr>
            <p:txBody>
              <a:bodyPr/>
              <a:lstStyle/>
              <a:p>
                <a:endParaRPr lang="en-US"/>
              </a:p>
            </p:txBody>
          </p:sp>
          <p:sp>
            <p:nvSpPr>
              <p:cNvPr id="27" name="TextBox 27"/>
              <p:cNvSpPr txBox="1"/>
              <p:nvPr/>
            </p:nvSpPr>
            <p:spPr>
              <a:xfrm>
                <a:off x="0" y="-28575"/>
                <a:ext cx="842595" cy="741592"/>
              </a:xfrm>
              <a:prstGeom prst="rect">
                <a:avLst/>
              </a:prstGeom>
            </p:spPr>
            <p:txBody>
              <a:bodyPr lIns="55951" tIns="55951" rIns="55951" bIns="55951" rtlCol="0" anchor="ctr"/>
              <a:lstStyle/>
              <a:p>
                <a:pPr algn="ctr">
                  <a:lnSpc>
                    <a:spcPts val="1959"/>
                  </a:lnSpc>
                </a:pPr>
                <a:endParaRPr/>
              </a:p>
            </p:txBody>
          </p:sp>
        </p:grpSp>
        <p:sp>
          <p:nvSpPr>
            <p:cNvPr id="28" name="Freeform 28" descr="Showing tools in the Books and Course Tools menu."/>
            <p:cNvSpPr/>
            <p:nvPr/>
          </p:nvSpPr>
          <p:spPr>
            <a:xfrm>
              <a:off x="7701079" y="5048438"/>
              <a:ext cx="3379461" cy="2784750"/>
            </a:xfrm>
            <a:custGeom>
              <a:avLst/>
              <a:gdLst/>
              <a:ahLst/>
              <a:cxnLst/>
              <a:rect l="l" t="t" r="r" b="b"/>
              <a:pathLst>
                <a:path w="3379461" h="2784750">
                  <a:moveTo>
                    <a:pt x="0" y="0"/>
                  </a:moveTo>
                  <a:lnTo>
                    <a:pt x="3379461" y="0"/>
                  </a:lnTo>
                  <a:lnTo>
                    <a:pt x="3379461" y="2784750"/>
                  </a:lnTo>
                  <a:lnTo>
                    <a:pt x="0" y="2784750"/>
                  </a:lnTo>
                  <a:lnTo>
                    <a:pt x="0" y="0"/>
                  </a:lnTo>
                  <a:close/>
                </a:path>
              </a:pathLst>
            </a:custGeom>
            <a:blipFill>
              <a:blip r:embed="rId15"/>
              <a:stretch>
                <a:fillRect l="-14613" t="-6031" r="-5560" b="-34598"/>
              </a:stretch>
            </a:blipFill>
          </p:spPr>
          <p:txBody>
            <a:bodyPr/>
            <a:lstStyle/>
            <a:p>
              <a:endParaRPr lang="en-US"/>
            </a:p>
          </p:txBody>
        </p:sp>
        <p:sp>
          <p:nvSpPr>
            <p:cNvPr id="29" name="Freeform 29">
              <a:extLst>
                <a:ext uri="{C183D7F6-B498-43B3-948B-1728B52AA6E4}">
                  <adec:decorative xmlns:adec="http://schemas.microsoft.com/office/drawing/2017/decorative" val="1"/>
                </a:ext>
              </a:extLst>
            </p:cNvPr>
            <p:cNvSpPr/>
            <p:nvPr/>
          </p:nvSpPr>
          <p:spPr>
            <a:xfrm>
              <a:off x="7643753" y="4980808"/>
              <a:ext cx="242811" cy="242811"/>
            </a:xfrm>
            <a:custGeom>
              <a:avLst/>
              <a:gdLst/>
              <a:ahLst/>
              <a:cxnLst/>
              <a:rect l="l" t="t" r="r" b="b"/>
              <a:pathLst>
                <a:path w="242811" h="242811">
                  <a:moveTo>
                    <a:pt x="0" y="0"/>
                  </a:moveTo>
                  <a:lnTo>
                    <a:pt x="242811" y="0"/>
                  </a:lnTo>
                  <a:lnTo>
                    <a:pt x="242811" y="242811"/>
                  </a:lnTo>
                  <a:lnTo>
                    <a:pt x="0" y="242811"/>
                  </a:lnTo>
                  <a:lnTo>
                    <a:pt x="0" y="0"/>
                  </a:lnTo>
                  <a:close/>
                </a:path>
              </a:pathLst>
            </a:custGeom>
            <a:blipFill>
              <a:blip r:embed="rId15"/>
              <a:stretch>
                <a:fillRect l="-23954" t="-71878" r="-1035210" b="-945887"/>
              </a:stretch>
            </a:blipFill>
          </p:spPr>
          <p:txBody>
            <a:bodyPr/>
            <a:lstStyle/>
            <a:p>
              <a:endParaRPr lang="en-US"/>
            </a:p>
          </p:txBody>
        </p:sp>
        <p:sp>
          <p:nvSpPr>
            <p:cNvPr id="30" name="Freeform 30">
              <a:extLst>
                <a:ext uri="{C183D7F6-B498-43B3-948B-1728B52AA6E4}">
                  <adec:decorative xmlns:adec="http://schemas.microsoft.com/office/drawing/2017/decorative" val="1"/>
                </a:ext>
              </a:extLst>
            </p:cNvPr>
            <p:cNvSpPr/>
            <p:nvPr/>
          </p:nvSpPr>
          <p:spPr>
            <a:xfrm>
              <a:off x="7713370" y="5502657"/>
              <a:ext cx="3367170" cy="499947"/>
            </a:xfrm>
            <a:custGeom>
              <a:avLst/>
              <a:gdLst/>
              <a:ahLst/>
              <a:cxnLst/>
              <a:rect l="l" t="t" r="r" b="b"/>
              <a:pathLst>
                <a:path w="3367170" h="499947">
                  <a:moveTo>
                    <a:pt x="0" y="0"/>
                  </a:moveTo>
                  <a:lnTo>
                    <a:pt x="3367170" y="0"/>
                  </a:lnTo>
                  <a:lnTo>
                    <a:pt x="3367170" y="499948"/>
                  </a:lnTo>
                  <a:lnTo>
                    <a:pt x="0" y="499948"/>
                  </a:lnTo>
                  <a:lnTo>
                    <a:pt x="0" y="0"/>
                  </a:lnTo>
                  <a:close/>
                </a:path>
              </a:pathLst>
            </a:custGeom>
            <a:blipFill>
              <a:blip r:embed="rId15"/>
              <a:stretch>
                <a:fillRect l="-15032" t="-170868" r="-5581" b="-512456"/>
              </a:stretch>
            </a:blipFill>
          </p:spPr>
          <p:txBody>
            <a:bodyPr/>
            <a:lstStyle/>
            <a:p>
              <a:endParaRPr lang="en-US"/>
            </a:p>
          </p:txBody>
        </p:sp>
        <p:sp>
          <p:nvSpPr>
            <p:cNvPr id="31" name="Freeform 31">
              <a:extLst>
                <a:ext uri="{C183D7F6-B498-43B3-948B-1728B52AA6E4}">
                  <adec:decorative xmlns:adec="http://schemas.microsoft.com/office/drawing/2017/decorative" val="1"/>
                </a:ext>
              </a:extLst>
            </p:cNvPr>
            <p:cNvSpPr/>
            <p:nvPr/>
          </p:nvSpPr>
          <p:spPr>
            <a:xfrm>
              <a:off x="7701079" y="6002605"/>
              <a:ext cx="3379461" cy="1256842"/>
            </a:xfrm>
            <a:custGeom>
              <a:avLst/>
              <a:gdLst/>
              <a:ahLst/>
              <a:cxnLst/>
              <a:rect l="l" t="t" r="r" b="b"/>
              <a:pathLst>
                <a:path w="3379461" h="1256842">
                  <a:moveTo>
                    <a:pt x="0" y="0"/>
                  </a:moveTo>
                  <a:lnTo>
                    <a:pt x="3379461" y="0"/>
                  </a:lnTo>
                  <a:lnTo>
                    <a:pt x="3379461" y="1256842"/>
                  </a:lnTo>
                  <a:lnTo>
                    <a:pt x="0" y="1256842"/>
                  </a:lnTo>
                  <a:lnTo>
                    <a:pt x="0" y="0"/>
                  </a:lnTo>
                  <a:close/>
                </a:path>
              </a:pathLst>
            </a:custGeom>
            <a:blipFill>
              <a:blip r:embed="rId15"/>
              <a:stretch>
                <a:fillRect l="-14903" t="-134931" r="-5271" b="-76659"/>
              </a:stretch>
            </a:blipFill>
          </p:spPr>
          <p:txBody>
            <a:bodyPr/>
            <a:lstStyle/>
            <a:p>
              <a:endParaRPr lang="en-US"/>
            </a:p>
          </p:txBody>
        </p:sp>
        <p:sp>
          <p:nvSpPr>
            <p:cNvPr id="32" name="Freeform 32">
              <a:extLst>
                <a:ext uri="{C183D7F6-B498-43B3-948B-1728B52AA6E4}">
                  <adec:decorative xmlns:adec="http://schemas.microsoft.com/office/drawing/2017/decorative" val="1"/>
                </a:ext>
              </a:extLst>
            </p:cNvPr>
            <p:cNvSpPr/>
            <p:nvPr/>
          </p:nvSpPr>
          <p:spPr>
            <a:xfrm>
              <a:off x="7707224" y="7241009"/>
              <a:ext cx="3373315" cy="617968"/>
            </a:xfrm>
            <a:custGeom>
              <a:avLst/>
              <a:gdLst/>
              <a:ahLst/>
              <a:cxnLst/>
              <a:rect l="l" t="t" r="r" b="b"/>
              <a:pathLst>
                <a:path w="3373315" h="617968">
                  <a:moveTo>
                    <a:pt x="0" y="0"/>
                  </a:moveTo>
                  <a:lnTo>
                    <a:pt x="3373316" y="0"/>
                  </a:lnTo>
                  <a:lnTo>
                    <a:pt x="3373316" y="617969"/>
                  </a:lnTo>
                  <a:lnTo>
                    <a:pt x="0" y="617969"/>
                  </a:lnTo>
                  <a:lnTo>
                    <a:pt x="0" y="0"/>
                  </a:lnTo>
                  <a:close/>
                </a:path>
              </a:pathLst>
            </a:custGeom>
            <a:blipFill>
              <a:blip r:embed="rId15"/>
              <a:stretch>
                <a:fillRect l="-24891" t="-539026" b="-18374"/>
              </a:stretch>
            </a:blipFill>
          </p:spPr>
          <p:txBody>
            <a:bodyPr/>
            <a:lstStyle/>
            <a:p>
              <a:endParaRPr lang="en-US"/>
            </a:p>
          </p:txBody>
        </p:sp>
      </p:grpSp>
      <p:sp>
        <p:nvSpPr>
          <p:cNvPr id="41" name="TextBox 41"/>
          <p:cNvSpPr txBox="1"/>
          <p:nvPr/>
        </p:nvSpPr>
        <p:spPr>
          <a:xfrm>
            <a:off x="7701079" y="8199706"/>
            <a:ext cx="5950473" cy="619125"/>
          </a:xfrm>
          <a:prstGeom prst="rect">
            <a:avLst/>
          </a:prstGeom>
        </p:spPr>
        <p:txBody>
          <a:bodyPr wrap="square" lIns="0" tIns="0" rIns="0" bIns="0" rtlCol="0" anchor="t">
            <a:spAutoFit/>
          </a:bodyPr>
          <a:lstStyle/>
          <a:p>
            <a:pPr algn="just">
              <a:lnSpc>
                <a:spcPts val="2400"/>
              </a:lnSpc>
            </a:pPr>
            <a:r>
              <a:rPr lang="en-US" sz="2000" spc="-26">
                <a:solidFill>
                  <a:srgbClr val="000000"/>
                </a:solidFill>
                <a:latin typeface="Inter"/>
                <a:ea typeface="Inter"/>
                <a:cs typeface="Inter"/>
                <a:sym typeface="Inter"/>
              </a:rPr>
              <a:t>Follow the prompts to synchronize your course or add content to your course.</a:t>
            </a:r>
          </a:p>
        </p:txBody>
      </p:sp>
      <p:sp>
        <p:nvSpPr>
          <p:cNvPr id="33" name="Freeform 33">
            <a:extLst>
              <a:ext uri="{C183D7F6-B498-43B3-948B-1728B52AA6E4}">
                <adec:decorative xmlns:adec="http://schemas.microsoft.com/office/drawing/2017/decorative" val="1"/>
              </a:ext>
            </a:extLst>
          </p:cNvPr>
          <p:cNvSpPr/>
          <p:nvPr/>
        </p:nvSpPr>
        <p:spPr>
          <a:xfrm rot="2375882">
            <a:off x="2960105" y="9344822"/>
            <a:ext cx="505582" cy="650267"/>
          </a:xfrm>
          <a:custGeom>
            <a:avLst/>
            <a:gdLst/>
            <a:ahLst/>
            <a:cxnLst/>
            <a:rect l="l" t="t" r="r" b="b"/>
            <a:pathLst>
              <a:path w="505582" h="650267">
                <a:moveTo>
                  <a:pt x="0" y="0"/>
                </a:moveTo>
                <a:lnTo>
                  <a:pt x="505582" y="0"/>
                </a:lnTo>
                <a:lnTo>
                  <a:pt x="505582" y="650266"/>
                </a:lnTo>
                <a:lnTo>
                  <a:pt x="0" y="650266"/>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US"/>
          </a:p>
        </p:txBody>
      </p:sp>
      <p:sp>
        <p:nvSpPr>
          <p:cNvPr id="34" name="Freeform 34">
            <a:extLst>
              <a:ext uri="{C183D7F6-B498-43B3-948B-1728B52AA6E4}">
                <adec:decorative xmlns:adec="http://schemas.microsoft.com/office/drawing/2017/decorative" val="1"/>
              </a:ext>
            </a:extLst>
          </p:cNvPr>
          <p:cNvSpPr/>
          <p:nvPr/>
        </p:nvSpPr>
        <p:spPr>
          <a:xfrm>
            <a:off x="3123083" y="9481209"/>
            <a:ext cx="232054" cy="348299"/>
          </a:xfrm>
          <a:custGeom>
            <a:avLst/>
            <a:gdLst/>
            <a:ahLst/>
            <a:cxnLst/>
            <a:rect l="l" t="t" r="r" b="b"/>
            <a:pathLst>
              <a:path w="232054" h="348299">
                <a:moveTo>
                  <a:pt x="0" y="0"/>
                </a:moveTo>
                <a:lnTo>
                  <a:pt x="232054" y="0"/>
                </a:lnTo>
                <a:lnTo>
                  <a:pt x="232054" y="348299"/>
                </a:lnTo>
                <a:lnTo>
                  <a:pt x="0" y="348299"/>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US"/>
          </a:p>
        </p:txBody>
      </p:sp>
      <p:grpSp>
        <p:nvGrpSpPr>
          <p:cNvPr id="42" name="Group 42">
            <a:extLst>
              <a:ext uri="{C183D7F6-B498-43B3-948B-1728B52AA6E4}">
                <adec:decorative xmlns:adec="http://schemas.microsoft.com/office/drawing/2017/decorative" val="1"/>
              </a:ext>
            </a:extLst>
          </p:cNvPr>
          <p:cNvGrpSpPr/>
          <p:nvPr/>
        </p:nvGrpSpPr>
        <p:grpSpPr>
          <a:xfrm>
            <a:off x="14111534" y="3103163"/>
            <a:ext cx="2996379" cy="6155137"/>
            <a:chOff x="0" y="0"/>
            <a:chExt cx="632898" cy="1300094"/>
          </a:xfrm>
        </p:grpSpPr>
        <p:sp>
          <p:nvSpPr>
            <p:cNvPr id="43" name="Freeform 43">
              <a:extLst>
                <a:ext uri="{C183D7F6-B498-43B3-948B-1728B52AA6E4}">
                  <adec:decorative xmlns:adec="http://schemas.microsoft.com/office/drawing/2017/decorative" val="1"/>
                </a:ext>
              </a:extLst>
            </p:cNvPr>
            <p:cNvSpPr/>
            <p:nvPr/>
          </p:nvSpPr>
          <p:spPr>
            <a:xfrm>
              <a:off x="0" y="0"/>
              <a:ext cx="632898" cy="1300094"/>
            </a:xfrm>
            <a:custGeom>
              <a:avLst/>
              <a:gdLst/>
              <a:ahLst/>
              <a:cxnLst/>
              <a:rect l="l" t="t" r="r" b="b"/>
              <a:pathLst>
                <a:path w="632898" h="1300094">
                  <a:moveTo>
                    <a:pt x="90432" y="0"/>
                  </a:moveTo>
                  <a:lnTo>
                    <a:pt x="542467" y="0"/>
                  </a:lnTo>
                  <a:cubicBezTo>
                    <a:pt x="592411" y="0"/>
                    <a:pt x="632898" y="40488"/>
                    <a:pt x="632898" y="90432"/>
                  </a:cubicBezTo>
                  <a:lnTo>
                    <a:pt x="632898" y="1209663"/>
                  </a:lnTo>
                  <a:cubicBezTo>
                    <a:pt x="632898" y="1233647"/>
                    <a:pt x="623371" y="1256648"/>
                    <a:pt x="606411" y="1273608"/>
                  </a:cubicBezTo>
                  <a:cubicBezTo>
                    <a:pt x="589452" y="1290567"/>
                    <a:pt x="566451" y="1300094"/>
                    <a:pt x="542467" y="1300094"/>
                  </a:cubicBezTo>
                  <a:lnTo>
                    <a:pt x="90432" y="1300094"/>
                  </a:lnTo>
                  <a:cubicBezTo>
                    <a:pt x="40488" y="1300094"/>
                    <a:pt x="0" y="1259607"/>
                    <a:pt x="0" y="1209663"/>
                  </a:cubicBezTo>
                  <a:lnTo>
                    <a:pt x="0" y="90432"/>
                  </a:lnTo>
                  <a:cubicBezTo>
                    <a:pt x="0" y="66448"/>
                    <a:pt x="9528" y="43446"/>
                    <a:pt x="26487" y="26487"/>
                  </a:cubicBezTo>
                  <a:cubicBezTo>
                    <a:pt x="43446" y="9528"/>
                    <a:pt x="66448" y="0"/>
                    <a:pt x="90432" y="0"/>
                  </a:cubicBezTo>
                  <a:close/>
                </a:path>
              </a:pathLst>
            </a:custGeom>
            <a:solidFill>
              <a:srgbClr val="FFFFFF"/>
            </a:solidFill>
            <a:ln w="38100" cap="rnd">
              <a:solidFill>
                <a:srgbClr val="0E387C"/>
              </a:solidFill>
              <a:prstDash val="solid"/>
              <a:round/>
            </a:ln>
          </p:spPr>
          <p:txBody>
            <a:bodyPr/>
            <a:lstStyle/>
            <a:p>
              <a:endParaRPr lang="en-US"/>
            </a:p>
          </p:txBody>
        </p:sp>
        <p:sp>
          <p:nvSpPr>
            <p:cNvPr id="44" name="TextBox 44"/>
            <p:cNvSpPr txBox="1"/>
            <p:nvPr/>
          </p:nvSpPr>
          <p:spPr>
            <a:xfrm>
              <a:off x="0" y="-38100"/>
              <a:ext cx="632898" cy="1338194"/>
            </a:xfrm>
            <a:prstGeom prst="rect">
              <a:avLst/>
            </a:prstGeom>
          </p:spPr>
          <p:txBody>
            <a:bodyPr lIns="63343" tIns="63343" rIns="63343" bIns="63343" rtlCol="0" anchor="ctr"/>
            <a:lstStyle/>
            <a:p>
              <a:pPr algn="just">
                <a:lnSpc>
                  <a:spcPts val="2939"/>
                </a:lnSpc>
              </a:pPr>
              <a:endParaRPr/>
            </a:p>
          </p:txBody>
        </p:sp>
      </p:grpSp>
      <p:sp>
        <p:nvSpPr>
          <p:cNvPr id="52" name="TextBox 52"/>
          <p:cNvSpPr txBox="1"/>
          <p:nvPr/>
        </p:nvSpPr>
        <p:spPr>
          <a:xfrm>
            <a:off x="14763341" y="3403074"/>
            <a:ext cx="2141516" cy="369302"/>
          </a:xfrm>
          <a:prstGeom prst="rect">
            <a:avLst/>
          </a:prstGeom>
        </p:spPr>
        <p:txBody>
          <a:bodyPr lIns="0" tIns="0" rIns="0" bIns="0" rtlCol="0" anchor="t">
            <a:spAutoFit/>
          </a:bodyPr>
          <a:lstStyle/>
          <a:p>
            <a:pPr algn="l">
              <a:lnSpc>
                <a:spcPts val="3074"/>
              </a:lnSpc>
              <a:spcBef>
                <a:spcPct val="0"/>
              </a:spcBef>
            </a:pPr>
            <a:r>
              <a:rPr lang="en-US" sz="2196" b="1" spc="-28">
                <a:solidFill>
                  <a:srgbClr val="0DAC41"/>
                </a:solidFill>
                <a:latin typeface="Inter Bold"/>
                <a:ea typeface="Inter Bold"/>
                <a:cs typeface="Inter Bold"/>
                <a:sym typeface="Inter Bold"/>
              </a:rPr>
              <a:t>Helpful Tip:</a:t>
            </a:r>
          </a:p>
        </p:txBody>
      </p:sp>
      <p:sp>
        <p:nvSpPr>
          <p:cNvPr id="54" name="TextBox 54"/>
          <p:cNvSpPr txBox="1"/>
          <p:nvPr/>
        </p:nvSpPr>
        <p:spPr>
          <a:xfrm>
            <a:off x="14382079" y="3858342"/>
            <a:ext cx="2635409" cy="857250"/>
          </a:xfrm>
          <a:prstGeom prst="rect">
            <a:avLst/>
          </a:prstGeom>
        </p:spPr>
        <p:txBody>
          <a:bodyPr lIns="0" tIns="0" rIns="0" bIns="0" rtlCol="0" anchor="t">
            <a:spAutoFit/>
          </a:bodyPr>
          <a:lstStyle/>
          <a:p>
            <a:pPr algn="l">
              <a:lnSpc>
                <a:spcPts val="2279"/>
              </a:lnSpc>
            </a:pPr>
            <a:r>
              <a:rPr lang="en-US" sz="1899" spc="-24">
                <a:solidFill>
                  <a:srgbClr val="000000"/>
                </a:solidFill>
                <a:latin typeface="Inter"/>
                <a:ea typeface="Inter"/>
                <a:cs typeface="Inter"/>
                <a:sym typeface="Inter"/>
              </a:rPr>
              <a:t>You can also choose </a:t>
            </a:r>
            <a:r>
              <a:rPr lang="en-US" sz="1899" b="1" spc="-24">
                <a:solidFill>
                  <a:srgbClr val="000000"/>
                </a:solidFill>
                <a:latin typeface="Inter Bold"/>
                <a:ea typeface="Inter Bold"/>
                <a:cs typeface="Inter Bold"/>
                <a:sym typeface="Inter Bold"/>
              </a:rPr>
              <a:t>Books &amp; Tools</a:t>
            </a:r>
            <a:r>
              <a:rPr lang="en-US" sz="1899" spc="-24">
                <a:solidFill>
                  <a:srgbClr val="000000"/>
                </a:solidFill>
                <a:latin typeface="Inter"/>
                <a:ea typeface="Inter"/>
                <a:cs typeface="Inter"/>
                <a:sym typeface="Inter"/>
              </a:rPr>
              <a:t> from the Details &amp; Actions menu. </a:t>
            </a:r>
          </a:p>
        </p:txBody>
      </p:sp>
      <p:grpSp>
        <p:nvGrpSpPr>
          <p:cNvPr id="75" name="Group 74" descr="Screenshot of finding the books and tools menu in the Details and Actions menu">
            <a:extLst>
              <a:ext uri="{FF2B5EF4-FFF2-40B4-BE49-F238E27FC236}">
                <a16:creationId xmlns:a16="http://schemas.microsoft.com/office/drawing/2014/main" id="{03489979-02CC-A3EB-22C2-7A93B85961F1}"/>
              </a:ext>
            </a:extLst>
          </p:cNvPr>
          <p:cNvGrpSpPr/>
          <p:nvPr/>
        </p:nvGrpSpPr>
        <p:grpSpPr>
          <a:xfrm>
            <a:off x="14314590" y="4944835"/>
            <a:ext cx="2590267" cy="4132246"/>
            <a:chOff x="14314590" y="4944835"/>
            <a:chExt cx="2590267" cy="4132246"/>
          </a:xfrm>
        </p:grpSpPr>
        <p:grpSp>
          <p:nvGrpSpPr>
            <p:cNvPr id="45" name="Group 45">
              <a:extLst>
                <a:ext uri="{C183D7F6-B498-43B3-948B-1728B52AA6E4}">
                  <adec:decorative xmlns:adec="http://schemas.microsoft.com/office/drawing/2017/decorative" val="1"/>
                </a:ext>
              </a:extLst>
            </p:cNvPr>
            <p:cNvGrpSpPr/>
            <p:nvPr/>
          </p:nvGrpSpPr>
          <p:grpSpPr>
            <a:xfrm>
              <a:off x="14314590" y="4944835"/>
              <a:ext cx="2590267" cy="4132246"/>
              <a:chOff x="0" y="0"/>
              <a:chExt cx="621288" cy="991139"/>
            </a:xfrm>
          </p:grpSpPr>
          <p:sp>
            <p:nvSpPr>
              <p:cNvPr id="46" name="Freeform 46">
                <a:extLst>
                  <a:ext uri="{C183D7F6-B498-43B3-948B-1728B52AA6E4}">
                    <adec:decorative xmlns:adec="http://schemas.microsoft.com/office/drawing/2017/decorative" val="1"/>
                  </a:ext>
                </a:extLst>
              </p:cNvPr>
              <p:cNvSpPr/>
              <p:nvPr/>
            </p:nvSpPr>
            <p:spPr>
              <a:xfrm>
                <a:off x="0" y="0"/>
                <a:ext cx="621288" cy="991139"/>
              </a:xfrm>
              <a:custGeom>
                <a:avLst/>
                <a:gdLst/>
                <a:ahLst/>
                <a:cxnLst/>
                <a:rect l="l" t="t" r="r" b="b"/>
                <a:pathLst>
                  <a:path w="621288" h="991139">
                    <a:moveTo>
                      <a:pt x="0" y="0"/>
                    </a:moveTo>
                    <a:lnTo>
                      <a:pt x="621288" y="0"/>
                    </a:lnTo>
                    <a:lnTo>
                      <a:pt x="621288" y="991139"/>
                    </a:lnTo>
                    <a:lnTo>
                      <a:pt x="0" y="991139"/>
                    </a:lnTo>
                    <a:close/>
                  </a:path>
                </a:pathLst>
              </a:custGeom>
              <a:solidFill>
                <a:srgbClr val="0E387C"/>
              </a:solidFill>
            </p:spPr>
            <p:txBody>
              <a:bodyPr/>
              <a:lstStyle/>
              <a:p>
                <a:endParaRPr lang="en-US"/>
              </a:p>
            </p:txBody>
          </p:sp>
          <p:sp>
            <p:nvSpPr>
              <p:cNvPr id="47" name="TextBox 47"/>
              <p:cNvSpPr txBox="1"/>
              <p:nvPr/>
            </p:nvSpPr>
            <p:spPr>
              <a:xfrm>
                <a:off x="0" y="-28575"/>
                <a:ext cx="621288" cy="1019714"/>
              </a:xfrm>
              <a:prstGeom prst="rect">
                <a:avLst/>
              </a:prstGeom>
            </p:spPr>
            <p:txBody>
              <a:bodyPr lIns="55781" tIns="55781" rIns="55781" bIns="55781" rtlCol="0" anchor="ctr"/>
              <a:lstStyle/>
              <a:p>
                <a:pPr algn="ctr">
                  <a:lnSpc>
                    <a:spcPts val="1959"/>
                  </a:lnSpc>
                </a:pPr>
                <a:endParaRPr/>
              </a:p>
            </p:txBody>
          </p:sp>
        </p:grpSp>
        <p:sp>
          <p:nvSpPr>
            <p:cNvPr id="48" name="Freeform 48" descr="Books and Tools menu in the Details and Action center"/>
            <p:cNvSpPr/>
            <p:nvPr/>
          </p:nvSpPr>
          <p:spPr>
            <a:xfrm>
              <a:off x="14382079" y="5073442"/>
              <a:ext cx="2455289" cy="3984222"/>
            </a:xfrm>
            <a:custGeom>
              <a:avLst/>
              <a:gdLst/>
              <a:ahLst/>
              <a:cxnLst/>
              <a:rect l="l" t="t" r="r" b="b"/>
              <a:pathLst>
                <a:path w="2455289" h="3984222">
                  <a:moveTo>
                    <a:pt x="0" y="0"/>
                  </a:moveTo>
                  <a:lnTo>
                    <a:pt x="2455289" y="0"/>
                  </a:lnTo>
                  <a:lnTo>
                    <a:pt x="2455289" y="3984222"/>
                  </a:lnTo>
                  <a:lnTo>
                    <a:pt x="0" y="3984222"/>
                  </a:lnTo>
                  <a:lnTo>
                    <a:pt x="0" y="0"/>
                  </a:lnTo>
                  <a:close/>
                </a:path>
              </a:pathLst>
            </a:custGeom>
            <a:blipFill>
              <a:blip r:embed="rId20"/>
              <a:stretch>
                <a:fillRect l="-5424" r="-9891" b="-2826"/>
              </a:stretch>
            </a:blipFill>
          </p:spPr>
          <p:txBody>
            <a:bodyPr/>
            <a:lstStyle/>
            <a:p>
              <a:endParaRPr lang="en-US"/>
            </a:p>
          </p:txBody>
        </p:sp>
        <p:grpSp>
          <p:nvGrpSpPr>
            <p:cNvPr id="49" name="Group 49">
              <a:extLst>
                <a:ext uri="{C183D7F6-B498-43B3-948B-1728B52AA6E4}">
                  <adec:decorative xmlns:adec="http://schemas.microsoft.com/office/drawing/2017/decorative" val="1"/>
                </a:ext>
              </a:extLst>
            </p:cNvPr>
            <p:cNvGrpSpPr/>
            <p:nvPr/>
          </p:nvGrpSpPr>
          <p:grpSpPr>
            <a:xfrm>
              <a:off x="14382079" y="7908991"/>
              <a:ext cx="2455289" cy="595445"/>
              <a:chOff x="0" y="0"/>
              <a:chExt cx="955815" cy="231800"/>
            </a:xfrm>
          </p:grpSpPr>
          <p:sp>
            <p:nvSpPr>
              <p:cNvPr id="50" name="Freeform 50"/>
              <p:cNvSpPr/>
              <p:nvPr/>
            </p:nvSpPr>
            <p:spPr>
              <a:xfrm>
                <a:off x="0" y="0"/>
                <a:ext cx="955815" cy="231800"/>
              </a:xfrm>
              <a:custGeom>
                <a:avLst/>
                <a:gdLst/>
                <a:ahLst/>
                <a:cxnLst/>
                <a:rect l="l" t="t" r="r" b="b"/>
                <a:pathLst>
                  <a:path w="955815" h="231800">
                    <a:moveTo>
                      <a:pt x="0" y="0"/>
                    </a:moveTo>
                    <a:lnTo>
                      <a:pt x="955815" y="0"/>
                    </a:lnTo>
                    <a:lnTo>
                      <a:pt x="955815" y="231800"/>
                    </a:lnTo>
                    <a:lnTo>
                      <a:pt x="0" y="231800"/>
                    </a:lnTo>
                    <a:close/>
                  </a:path>
                </a:pathLst>
              </a:custGeom>
              <a:solidFill>
                <a:srgbClr val="000000">
                  <a:alpha val="0"/>
                </a:srgbClr>
              </a:solidFill>
              <a:ln w="47625" cap="sq">
                <a:solidFill>
                  <a:srgbClr val="0DAC41"/>
                </a:solidFill>
                <a:prstDash val="solid"/>
                <a:miter/>
              </a:ln>
            </p:spPr>
            <p:txBody>
              <a:bodyPr/>
              <a:lstStyle/>
              <a:p>
                <a:endParaRPr lang="en-US"/>
              </a:p>
            </p:txBody>
          </p:sp>
          <p:sp>
            <p:nvSpPr>
              <p:cNvPr id="51" name="TextBox 51"/>
              <p:cNvSpPr txBox="1"/>
              <p:nvPr/>
            </p:nvSpPr>
            <p:spPr>
              <a:xfrm>
                <a:off x="0" y="-28575"/>
                <a:ext cx="955815" cy="260375"/>
              </a:xfrm>
              <a:prstGeom prst="rect">
                <a:avLst/>
              </a:prstGeom>
            </p:spPr>
            <p:txBody>
              <a:bodyPr lIns="34369" tIns="34369" rIns="34369" bIns="34369" rtlCol="0" anchor="ctr"/>
              <a:lstStyle/>
              <a:p>
                <a:pPr algn="ctr">
                  <a:lnSpc>
                    <a:spcPts val="1959"/>
                  </a:lnSpc>
                </a:pPr>
                <a:endParaRPr/>
              </a:p>
            </p:txBody>
          </p:sp>
        </p:grpSp>
      </p:grpSp>
      <p:sp>
        <p:nvSpPr>
          <p:cNvPr id="53" name="Freeform 53">
            <a:extLst>
              <a:ext uri="{C183D7F6-B498-43B3-948B-1728B52AA6E4}">
                <adec:decorative xmlns:adec="http://schemas.microsoft.com/office/drawing/2017/decorative" val="1"/>
              </a:ext>
            </a:extLst>
          </p:cNvPr>
          <p:cNvSpPr/>
          <p:nvPr/>
        </p:nvSpPr>
        <p:spPr>
          <a:xfrm rot="-926011">
            <a:off x="14278151" y="3253668"/>
            <a:ext cx="471454" cy="573196"/>
          </a:xfrm>
          <a:custGeom>
            <a:avLst/>
            <a:gdLst/>
            <a:ahLst/>
            <a:cxnLst/>
            <a:rect l="l" t="t" r="r" b="b"/>
            <a:pathLst>
              <a:path w="471454" h="573196">
                <a:moveTo>
                  <a:pt x="0" y="0"/>
                </a:moveTo>
                <a:lnTo>
                  <a:pt x="471454" y="0"/>
                </a:lnTo>
                <a:lnTo>
                  <a:pt x="471454" y="573195"/>
                </a:lnTo>
                <a:lnTo>
                  <a:pt x="0" y="573195"/>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US"/>
          </a:p>
        </p:txBody>
      </p:sp>
      <p:sp>
        <p:nvSpPr>
          <p:cNvPr id="35" name="TextBox 35"/>
          <p:cNvSpPr txBox="1"/>
          <p:nvPr/>
        </p:nvSpPr>
        <p:spPr>
          <a:xfrm>
            <a:off x="3554522" y="9503454"/>
            <a:ext cx="11922605" cy="265821"/>
          </a:xfrm>
          <a:prstGeom prst="rect">
            <a:avLst/>
          </a:prstGeom>
        </p:spPr>
        <p:txBody>
          <a:bodyPr lIns="0" tIns="0" rIns="0" bIns="0" rtlCol="0" anchor="t">
            <a:spAutoFit/>
          </a:bodyPr>
          <a:lstStyle/>
          <a:p>
            <a:pPr algn="l">
              <a:lnSpc>
                <a:spcPts val="2148"/>
              </a:lnSpc>
              <a:spcBef>
                <a:spcPct val="0"/>
              </a:spcBef>
            </a:pPr>
            <a:r>
              <a:rPr lang="en-US" sz="1534" spc="-19">
                <a:solidFill>
                  <a:srgbClr val="0054BC"/>
                </a:solidFill>
                <a:latin typeface="Inter"/>
                <a:ea typeface="Inter"/>
                <a:cs typeface="Inter"/>
                <a:sym typeface="Inter"/>
              </a:rPr>
              <a:t>Need more information about integrating content from external sources and LTI's? Check out this </a:t>
            </a:r>
            <a:r>
              <a:rPr lang="en-US" sz="1534" b="1" u="sng" spc="-19">
                <a:solidFill>
                  <a:srgbClr val="0054BC"/>
                </a:solidFill>
                <a:latin typeface="Inter Bold"/>
                <a:ea typeface="Inter Bold"/>
                <a:cs typeface="Inter Bold"/>
                <a:sym typeface="Inter Bold"/>
                <a:hlinkClick r:id="rId23" tooltip="https://help.blackboard.com/Learn/Instructor/Ultra/Course_Content/Create_Content/Add_Content_From_External_Sources"/>
              </a:rPr>
              <a:t>Blackboard Help page</a:t>
            </a:r>
            <a:r>
              <a:rPr lang="en-US" sz="1534" spc="-19">
                <a:solidFill>
                  <a:srgbClr val="0054BC"/>
                </a:solidFill>
                <a:latin typeface="Inter"/>
                <a:ea typeface="Inter"/>
                <a:cs typeface="Inter"/>
                <a:sym typeface="Inter"/>
              </a:rPr>
              <a:t>.</a:t>
            </a:r>
          </a:p>
        </p:txBody>
      </p:sp>
      <p:grpSp>
        <p:nvGrpSpPr>
          <p:cNvPr id="57" name="Group 57">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58" name="Freeform 58">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txBody>
            <a:bodyPr/>
            <a:lstStyle/>
            <a:p>
              <a:endParaRPr lang="en-US"/>
            </a:p>
          </p:txBody>
        </p:sp>
        <p:sp>
          <p:nvSpPr>
            <p:cNvPr id="59" name="Freeform 59">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txBody>
            <a:bodyPr/>
            <a:lstStyle/>
            <a:p>
              <a:endParaRPr lang="en-US"/>
            </a:p>
          </p:txBody>
        </p:sp>
        <p:sp>
          <p:nvSpPr>
            <p:cNvPr id="60" name="TextBox 60"/>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28" action="ppaction://hlinksldjump">
                    <a:extLst>
                      <a:ext uri="{A12FA001-AC4F-418D-AE19-62706E023703}">
                        <ahyp:hlinkClr xmlns:ahyp="http://schemas.microsoft.com/office/drawing/2018/hyperlinkcolor" val="tx"/>
                      </a:ext>
                    </a:extLst>
                  </a:hlinkClick>
                </a:rPr>
                <a:t>Step 1</a:t>
              </a:r>
            </a:p>
          </p:txBody>
        </p:sp>
        <p:sp>
          <p:nvSpPr>
            <p:cNvPr id="61" name="Freeform 61">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9">
                <a:extLst>
                  <a:ext uri="{96DAC541-7B7A-43D3-8B79-37D633B846F1}">
                    <asvg:svgBlip xmlns:asvg="http://schemas.microsoft.com/office/drawing/2016/SVG/main" r:embed="rId30"/>
                  </a:ext>
                </a:extLst>
              </a:blip>
              <a:stretch>
                <a:fillRect/>
              </a:stretch>
            </a:blipFill>
          </p:spPr>
          <p:txBody>
            <a:bodyPr/>
            <a:lstStyle/>
            <a:p>
              <a:endParaRPr lang="en-US"/>
            </a:p>
          </p:txBody>
        </p:sp>
        <p:sp>
          <p:nvSpPr>
            <p:cNvPr id="62" name="Freeform 62">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1">
                <a:extLst>
                  <a:ext uri="{96DAC541-7B7A-43D3-8B79-37D633B846F1}">
                    <asvg:svgBlip xmlns:asvg="http://schemas.microsoft.com/office/drawing/2016/SVG/main" r:embed="rId32"/>
                  </a:ext>
                </a:extLst>
              </a:blip>
              <a:stretch>
                <a:fillRect/>
              </a:stretch>
            </a:blipFill>
          </p:spPr>
          <p:txBody>
            <a:bodyPr/>
            <a:lstStyle/>
            <a:p>
              <a:endParaRPr lang="en-US"/>
            </a:p>
          </p:txBody>
        </p:sp>
        <p:sp>
          <p:nvSpPr>
            <p:cNvPr id="63" name="TextBox 63"/>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33" action="ppaction://hlinksldjump">
                    <a:extLst>
                      <a:ext uri="{A12FA001-AC4F-418D-AE19-62706E023703}">
                        <ahyp:hlinkClr xmlns:ahyp="http://schemas.microsoft.com/office/drawing/2018/hyperlinkcolor" val="tx"/>
                      </a:ext>
                    </a:extLst>
                  </a:hlinkClick>
                </a:rPr>
                <a:t>Step 2</a:t>
              </a:r>
            </a:p>
          </p:txBody>
        </p:sp>
        <p:sp>
          <p:nvSpPr>
            <p:cNvPr id="64" name="Freeform 64">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34">
                <a:extLst>
                  <a:ext uri="{96DAC541-7B7A-43D3-8B79-37D633B846F1}">
                    <asvg:svgBlip xmlns:asvg="http://schemas.microsoft.com/office/drawing/2016/SVG/main" r:embed="rId35"/>
                  </a:ext>
                </a:extLst>
              </a:blip>
              <a:stretch>
                <a:fillRect/>
              </a:stretch>
            </a:blipFill>
          </p:spPr>
          <p:txBody>
            <a:bodyPr/>
            <a:lstStyle/>
            <a:p>
              <a:endParaRPr lang="en-US"/>
            </a:p>
          </p:txBody>
        </p:sp>
        <p:sp>
          <p:nvSpPr>
            <p:cNvPr id="65" name="Freeform 65">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31">
                <a:extLst>
                  <a:ext uri="{96DAC541-7B7A-43D3-8B79-37D633B846F1}">
                    <asvg:svgBlip xmlns:asvg="http://schemas.microsoft.com/office/drawing/2016/SVG/main" r:embed="rId32"/>
                  </a:ext>
                </a:extLst>
              </a:blip>
              <a:stretch>
                <a:fillRect/>
              </a:stretch>
            </a:blipFill>
          </p:spPr>
          <p:txBody>
            <a:bodyPr/>
            <a:lstStyle/>
            <a:p>
              <a:endParaRPr lang="en-US"/>
            </a:p>
          </p:txBody>
        </p:sp>
        <p:sp>
          <p:nvSpPr>
            <p:cNvPr id="66" name="TextBox 66"/>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36" action="ppaction://hlinksldjump">
                    <a:extLst>
                      <a:ext uri="{A12FA001-AC4F-418D-AE19-62706E023703}">
                        <ahyp:hlinkClr xmlns:ahyp="http://schemas.microsoft.com/office/drawing/2018/hyperlinkcolor" val="tx"/>
                      </a:ext>
                    </a:extLst>
                  </a:hlinkClick>
                </a:rPr>
                <a:t>Step 3</a:t>
              </a:r>
            </a:p>
          </p:txBody>
        </p:sp>
        <p:sp>
          <p:nvSpPr>
            <p:cNvPr id="67" name="Freeform 67">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txBody>
            <a:bodyPr/>
            <a:lstStyle/>
            <a:p>
              <a:endParaRPr lang="en-US"/>
            </a:p>
          </p:txBody>
        </p:sp>
        <p:sp>
          <p:nvSpPr>
            <p:cNvPr id="68" name="Freeform 68">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txBody>
            <a:bodyPr/>
            <a:lstStyle/>
            <a:p>
              <a:endParaRPr lang="en-US"/>
            </a:p>
          </p:txBody>
        </p:sp>
        <p:sp>
          <p:nvSpPr>
            <p:cNvPr id="69" name="TextBox 69"/>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37" action="ppaction://hlinksldjump"/>
                </a:rPr>
                <a:t>Step 4</a:t>
              </a:r>
            </a:p>
          </p:txBody>
        </p:sp>
        <p:sp>
          <p:nvSpPr>
            <p:cNvPr id="70" name="Freeform 70">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txBody>
            <a:bodyPr/>
            <a:lstStyle/>
            <a:p>
              <a:endParaRPr lang="en-US"/>
            </a:p>
          </p:txBody>
        </p:sp>
        <p:sp>
          <p:nvSpPr>
            <p:cNvPr id="71" name="Freeform 71">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txBody>
            <a:bodyPr/>
            <a:lstStyle/>
            <a:p>
              <a:endParaRPr lang="en-US"/>
            </a:p>
          </p:txBody>
        </p:sp>
        <p:sp>
          <p:nvSpPr>
            <p:cNvPr id="72" name="TextBox 72"/>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38" action="ppaction://hlinksldjump"/>
                </a:rPr>
                <a:t>Step 5</a:t>
              </a:r>
            </a:p>
          </p:txBody>
        </p:sp>
      </p:grpSp>
      <p:cxnSp>
        <p:nvCxnSpPr>
          <p:cNvPr id="77" name="Connector: Elbow 76">
            <a:extLst>
              <a:ext uri="{FF2B5EF4-FFF2-40B4-BE49-F238E27FC236}">
                <a16:creationId xmlns:a16="http://schemas.microsoft.com/office/drawing/2014/main" id="{F1DD1B90-9AC6-4FD3-A26C-B39FD5B7BF3D}"/>
              </a:ext>
              <a:ext uri="{C183D7F6-B498-43B3-948B-1728B52AA6E4}">
                <adec:decorative xmlns:adec="http://schemas.microsoft.com/office/drawing/2017/decorative" val="1"/>
              </a:ext>
            </a:extLst>
          </p:cNvPr>
          <p:cNvCxnSpPr>
            <a:cxnSpLocks/>
          </p:cNvCxnSpPr>
          <p:nvPr/>
        </p:nvCxnSpPr>
        <p:spPr>
          <a:xfrm flipV="1">
            <a:off x="1411376" y="3175124"/>
            <a:ext cx="5457451" cy="1777721"/>
          </a:xfrm>
          <a:prstGeom prst="bentConnector3">
            <a:avLst>
              <a:gd name="adj1" fmla="val 89095"/>
            </a:avLst>
          </a:prstGeom>
        </p:spPr>
        <p:style>
          <a:lnRef idx="1">
            <a:schemeClr val="dk1"/>
          </a:lnRef>
          <a:fillRef idx="0">
            <a:schemeClr val="dk1"/>
          </a:fillRef>
          <a:effectRef idx="0">
            <a:schemeClr val="dk1"/>
          </a:effectRef>
          <a:fontRef idx="minor">
            <a:schemeClr val="tx1"/>
          </a:fontRef>
        </p:style>
      </p:cxn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300200" cy="2711004"/>
          </a:xfrm>
          <a:custGeom>
            <a:avLst/>
            <a:gdLst/>
            <a:ahLst/>
            <a:cxnLst/>
            <a:rect l="l" t="t" r="r" b="b"/>
            <a:pathLst>
              <a:path w="18300200" h="12544580">
                <a:moveTo>
                  <a:pt x="0" y="0"/>
                </a:moveTo>
                <a:lnTo>
                  <a:pt x="18300200" y="0"/>
                </a:lnTo>
                <a:lnTo>
                  <a:pt x="18300200" y="12544580"/>
                </a:lnTo>
                <a:lnTo>
                  <a:pt x="0" y="12544580"/>
                </a:lnTo>
                <a:lnTo>
                  <a:pt x="0" y="0"/>
                </a:lnTo>
                <a:close/>
              </a:path>
            </a:pathLst>
          </a:custGeom>
          <a:blipFill>
            <a:blip r:embed="rId2"/>
            <a:stretch>
              <a:fillRect l="-10972" r="-10972" b="-362728"/>
            </a:stretch>
          </a:blipFill>
        </p:spPr>
        <p:txBody>
          <a:bodyPr/>
          <a:lstStyle/>
          <a:p>
            <a:endParaRPr lang="en-US"/>
          </a:p>
        </p:txBody>
      </p:sp>
      <p:sp>
        <p:nvSpPr>
          <p:cNvPr id="25" name="TextBox 25"/>
          <p:cNvSpPr txBox="1">
            <a:spLocks noGrp="1"/>
          </p:cNvSpPr>
          <p:nvPr>
            <p:ph type="title" idx="4294967295"/>
          </p:nvPr>
        </p:nvSpPr>
        <p:spPr>
          <a:xfrm>
            <a:off x="953245" y="650875"/>
            <a:ext cx="13764534"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Examine Your Test Questions</a:t>
            </a:r>
          </a:p>
        </p:txBody>
      </p:sp>
      <p:sp>
        <p:nvSpPr>
          <p:cNvPr id="24" name="TextBox 24"/>
          <p:cNvSpPr txBox="1"/>
          <p:nvPr/>
        </p:nvSpPr>
        <p:spPr>
          <a:xfrm>
            <a:off x="953245" y="1420948"/>
            <a:ext cx="14169090" cy="709549"/>
          </a:xfrm>
          <a:prstGeom prst="rect">
            <a:avLst/>
          </a:prstGeom>
        </p:spPr>
        <p:txBody>
          <a:bodyPr lIns="0" tIns="0" rIns="0" bIns="0" rtlCol="0" anchor="t">
            <a:spAutoFit/>
          </a:bodyPr>
          <a:lstStyle/>
          <a:p>
            <a:pPr algn="l">
              <a:lnSpc>
                <a:spcPts val="2887"/>
              </a:lnSpc>
            </a:pPr>
            <a:r>
              <a:rPr lang="en-US" sz="1999" spc="-25">
                <a:solidFill>
                  <a:srgbClr val="FFFFFF"/>
                </a:solidFill>
                <a:latin typeface="Inter"/>
                <a:ea typeface="Inter"/>
                <a:cs typeface="Inter"/>
                <a:sym typeface="Inter"/>
              </a:rPr>
              <a:t>Tests can be stressful for students. Let’s take the time to closely examine the test questions. Complete steps described below for each test in your course.</a:t>
            </a:r>
          </a:p>
        </p:txBody>
      </p:sp>
      <p:sp>
        <p:nvSpPr>
          <p:cNvPr id="22" name="TextBox 22"/>
          <p:cNvSpPr txBox="1"/>
          <p:nvPr/>
        </p:nvSpPr>
        <p:spPr>
          <a:xfrm>
            <a:off x="1914037" y="3412455"/>
            <a:ext cx="3505357" cy="333402"/>
          </a:xfrm>
          <a:prstGeom prst="rect">
            <a:avLst/>
          </a:prstGeom>
        </p:spPr>
        <p:txBody>
          <a:bodyPr lIns="0" tIns="0" rIns="0" bIns="0" rtlCol="0" anchor="t">
            <a:spAutoFit/>
          </a:bodyPr>
          <a:lstStyle/>
          <a:p>
            <a:pPr algn="l">
              <a:lnSpc>
                <a:spcPts val="2639"/>
              </a:lnSpc>
            </a:pPr>
            <a:r>
              <a:rPr lang="en-US" sz="2199" b="1" spc="-28">
                <a:solidFill>
                  <a:srgbClr val="0E387C"/>
                </a:solidFill>
                <a:latin typeface="Inter Bold"/>
                <a:ea typeface="Inter Bold"/>
                <a:cs typeface="Inter Bold"/>
                <a:sym typeface="Inter Bold"/>
              </a:rPr>
              <a:t>Select a test to open it. </a:t>
            </a:r>
          </a:p>
        </p:txBody>
      </p:sp>
      <p:sp>
        <p:nvSpPr>
          <p:cNvPr id="26" name="TextBox 26"/>
          <p:cNvSpPr txBox="1"/>
          <p:nvPr/>
        </p:nvSpPr>
        <p:spPr>
          <a:xfrm>
            <a:off x="1914037" y="4476750"/>
            <a:ext cx="7686170" cy="333375"/>
          </a:xfrm>
          <a:prstGeom prst="rect">
            <a:avLst/>
          </a:prstGeom>
        </p:spPr>
        <p:txBody>
          <a:bodyPr lIns="0" tIns="0" rIns="0" bIns="0" rtlCol="0" anchor="t">
            <a:spAutoFit/>
          </a:bodyPr>
          <a:lstStyle/>
          <a:p>
            <a:pPr algn="l">
              <a:lnSpc>
                <a:spcPts val="2639"/>
              </a:lnSpc>
            </a:pPr>
            <a:r>
              <a:rPr lang="en-US" sz="2199" b="1" spc="-28">
                <a:solidFill>
                  <a:srgbClr val="0E387C"/>
                </a:solidFill>
                <a:latin typeface="Inter Bold"/>
                <a:ea typeface="Inter Bold"/>
                <a:cs typeface="Inter Bold"/>
                <a:sym typeface="Inter Bold"/>
              </a:rPr>
              <a:t>Review and edit and text appearing at the top of the test.</a:t>
            </a:r>
          </a:p>
        </p:txBody>
      </p:sp>
      <p:sp>
        <p:nvSpPr>
          <p:cNvPr id="27" name="TextBox 27"/>
          <p:cNvSpPr txBox="1"/>
          <p:nvPr/>
        </p:nvSpPr>
        <p:spPr>
          <a:xfrm>
            <a:off x="1914037" y="4901216"/>
            <a:ext cx="6185015" cy="1022350"/>
          </a:xfrm>
          <a:prstGeom prst="rect">
            <a:avLst/>
          </a:prstGeom>
        </p:spPr>
        <p:txBody>
          <a:bodyPr lIns="0" tIns="0" rIns="0" bIns="0" rtlCol="0" anchor="t">
            <a:spAutoFit/>
          </a:bodyPr>
          <a:lstStyle/>
          <a:p>
            <a:pPr algn="l">
              <a:lnSpc>
                <a:spcPts val="2750"/>
              </a:lnSpc>
            </a:pPr>
            <a:r>
              <a:rPr lang="en-US" sz="2000" spc="-26" dirty="0">
                <a:solidFill>
                  <a:srgbClr val="091F2C"/>
                </a:solidFill>
                <a:latin typeface="Inter"/>
                <a:ea typeface="Inter"/>
                <a:cs typeface="Inter"/>
                <a:sym typeface="Inter"/>
              </a:rPr>
              <a:t>The top area of your test may include instructions from your Original course. These directions won’t show until the student begins the test. </a:t>
            </a:r>
          </a:p>
        </p:txBody>
      </p:sp>
      <p:sp>
        <p:nvSpPr>
          <p:cNvPr id="23" name="TextBox 23"/>
          <p:cNvSpPr txBox="1"/>
          <p:nvPr/>
        </p:nvSpPr>
        <p:spPr>
          <a:xfrm>
            <a:off x="1932061" y="6431253"/>
            <a:ext cx="6886414" cy="590550"/>
          </a:xfrm>
          <a:prstGeom prst="rect">
            <a:avLst/>
          </a:prstGeom>
        </p:spPr>
        <p:txBody>
          <a:bodyPr lIns="0" tIns="0" rIns="0" bIns="0" rtlCol="0" anchor="t">
            <a:spAutoFit/>
          </a:bodyPr>
          <a:lstStyle/>
          <a:p>
            <a:pPr algn="l">
              <a:lnSpc>
                <a:spcPts val="2399"/>
              </a:lnSpc>
            </a:pPr>
            <a:r>
              <a:rPr lang="en-US" sz="1999" b="1" spc="-25" dirty="0">
                <a:solidFill>
                  <a:srgbClr val="0E387C"/>
                </a:solidFill>
                <a:latin typeface="Inter Bold"/>
                <a:ea typeface="Inter Bold"/>
                <a:cs typeface="Inter Bold"/>
                <a:sym typeface="Inter Bold"/>
              </a:rPr>
              <a:t>Check each question and points value for accuracy. Edit as needed.</a:t>
            </a:r>
          </a:p>
        </p:txBody>
      </p:sp>
      <p:sp>
        <p:nvSpPr>
          <p:cNvPr id="28" name="TextBox 28"/>
          <p:cNvSpPr txBox="1"/>
          <p:nvPr/>
        </p:nvSpPr>
        <p:spPr>
          <a:xfrm>
            <a:off x="1914037" y="7078953"/>
            <a:ext cx="7392089" cy="2050667"/>
          </a:xfrm>
          <a:prstGeom prst="rect">
            <a:avLst/>
          </a:prstGeom>
        </p:spPr>
        <p:txBody>
          <a:bodyPr lIns="0" tIns="0" rIns="0" bIns="0" rtlCol="0" anchor="t">
            <a:spAutoFit/>
          </a:bodyPr>
          <a:lstStyle/>
          <a:p>
            <a:pPr algn="l">
              <a:lnSpc>
                <a:spcPts val="2750"/>
              </a:lnSpc>
            </a:pPr>
            <a:r>
              <a:rPr lang="en-US" sz="2000" spc="-26">
                <a:solidFill>
                  <a:srgbClr val="091F2C"/>
                </a:solidFill>
                <a:latin typeface="Inter"/>
                <a:ea typeface="Inter"/>
                <a:cs typeface="Inter"/>
                <a:sym typeface="Inter"/>
              </a:rPr>
              <a:t>Questions are easy to edit. Simply scroll up and down to view your questions, edit points, or use the three-dot menu to delete or edit an individual question.  If you utilized a pool of questions instead, you’ll see your pools and can select view questions to see all the questions in that pool and to edit accordingly.</a:t>
            </a:r>
          </a:p>
        </p:txBody>
      </p:sp>
      <p:grpSp>
        <p:nvGrpSpPr>
          <p:cNvPr id="46" name="Group 45" descr="Quiz content and settings tab with content and instructions.">
            <a:extLst>
              <a:ext uri="{FF2B5EF4-FFF2-40B4-BE49-F238E27FC236}">
                <a16:creationId xmlns:a16="http://schemas.microsoft.com/office/drawing/2014/main" id="{67597644-31C5-00F6-760B-1C8E2581AAD8}"/>
              </a:ext>
            </a:extLst>
          </p:cNvPr>
          <p:cNvGrpSpPr/>
          <p:nvPr/>
        </p:nvGrpSpPr>
        <p:grpSpPr>
          <a:xfrm>
            <a:off x="10014916" y="3564611"/>
            <a:ext cx="6392088" cy="2790631"/>
            <a:chOff x="10014916" y="3564611"/>
            <a:chExt cx="6392088" cy="2790631"/>
          </a:xfrm>
        </p:grpSpPr>
        <p:grpSp>
          <p:nvGrpSpPr>
            <p:cNvPr id="3" name="Group 3" descr="Quiz content and settings tab with content and instructions.">
              <a:extLst>
                <a:ext uri="{C183D7F6-B498-43B3-948B-1728B52AA6E4}">
                  <adec:decorative xmlns:adec="http://schemas.microsoft.com/office/drawing/2017/decorative" val="1"/>
                </a:ext>
              </a:extLst>
            </p:cNvPr>
            <p:cNvGrpSpPr/>
            <p:nvPr/>
          </p:nvGrpSpPr>
          <p:grpSpPr>
            <a:xfrm>
              <a:off x="10014916" y="3564611"/>
              <a:ext cx="6392088" cy="2790631"/>
              <a:chOff x="0" y="0"/>
              <a:chExt cx="1683513" cy="734981"/>
            </a:xfrm>
          </p:grpSpPr>
          <p:sp>
            <p:nvSpPr>
              <p:cNvPr id="4" name="Freeform 4">
                <a:extLst>
                  <a:ext uri="{C183D7F6-B498-43B3-948B-1728B52AA6E4}">
                    <adec:decorative xmlns:adec="http://schemas.microsoft.com/office/drawing/2017/decorative" val="1"/>
                  </a:ext>
                </a:extLst>
              </p:cNvPr>
              <p:cNvSpPr/>
              <p:nvPr/>
            </p:nvSpPr>
            <p:spPr>
              <a:xfrm>
                <a:off x="0" y="0"/>
                <a:ext cx="1683513" cy="734981"/>
              </a:xfrm>
              <a:custGeom>
                <a:avLst/>
                <a:gdLst/>
                <a:ahLst/>
                <a:cxnLst/>
                <a:rect l="l" t="t" r="r" b="b"/>
                <a:pathLst>
                  <a:path w="1683513" h="734981">
                    <a:moveTo>
                      <a:pt x="0" y="0"/>
                    </a:moveTo>
                    <a:lnTo>
                      <a:pt x="1683513" y="0"/>
                    </a:lnTo>
                    <a:lnTo>
                      <a:pt x="1683513" y="734981"/>
                    </a:lnTo>
                    <a:lnTo>
                      <a:pt x="0" y="734981"/>
                    </a:lnTo>
                    <a:close/>
                  </a:path>
                </a:pathLst>
              </a:custGeom>
              <a:solidFill>
                <a:srgbClr val="0DAC41"/>
              </a:solidFill>
            </p:spPr>
            <p:txBody>
              <a:bodyPr/>
              <a:lstStyle/>
              <a:p>
                <a:endParaRPr lang="en-US"/>
              </a:p>
            </p:txBody>
          </p:sp>
          <p:sp>
            <p:nvSpPr>
              <p:cNvPr id="5" name="TextBox 5"/>
              <p:cNvSpPr txBox="1"/>
              <p:nvPr/>
            </p:nvSpPr>
            <p:spPr>
              <a:xfrm>
                <a:off x="0" y="-28575"/>
                <a:ext cx="1683513" cy="763556"/>
              </a:xfrm>
              <a:prstGeom prst="rect">
                <a:avLst/>
              </a:prstGeom>
            </p:spPr>
            <p:txBody>
              <a:bodyPr lIns="50800" tIns="50800" rIns="50800" bIns="50800" rtlCol="0" anchor="ctr"/>
              <a:lstStyle/>
              <a:p>
                <a:pPr algn="ctr">
                  <a:lnSpc>
                    <a:spcPts val="1960"/>
                  </a:lnSpc>
                </a:pPr>
                <a:endParaRPr/>
              </a:p>
            </p:txBody>
          </p:sp>
        </p:grpSp>
        <p:sp>
          <p:nvSpPr>
            <p:cNvPr id="6" name="Freeform 6" descr="Quiz content and settings tab with content and instructions."/>
            <p:cNvSpPr/>
            <p:nvPr/>
          </p:nvSpPr>
          <p:spPr>
            <a:xfrm>
              <a:off x="10076005" y="5374179"/>
              <a:ext cx="6279486" cy="919360"/>
            </a:xfrm>
            <a:custGeom>
              <a:avLst/>
              <a:gdLst/>
              <a:ahLst/>
              <a:cxnLst/>
              <a:rect l="l" t="t" r="r" b="b"/>
              <a:pathLst>
                <a:path w="6279486" h="919360">
                  <a:moveTo>
                    <a:pt x="0" y="0"/>
                  </a:moveTo>
                  <a:lnTo>
                    <a:pt x="6279486" y="0"/>
                  </a:lnTo>
                  <a:lnTo>
                    <a:pt x="6279486" y="919361"/>
                  </a:lnTo>
                  <a:lnTo>
                    <a:pt x="0" y="919361"/>
                  </a:lnTo>
                  <a:lnTo>
                    <a:pt x="0" y="0"/>
                  </a:lnTo>
                  <a:close/>
                </a:path>
              </a:pathLst>
            </a:custGeom>
            <a:blipFill>
              <a:blip r:embed="rId3"/>
              <a:stretch>
                <a:fillRect t="-293024" b="-25352"/>
              </a:stretch>
            </a:blipFill>
          </p:spPr>
          <p:txBody>
            <a:bodyPr/>
            <a:lstStyle/>
            <a:p>
              <a:endParaRPr lang="en-US"/>
            </a:p>
          </p:txBody>
        </p:sp>
        <p:sp>
          <p:nvSpPr>
            <p:cNvPr id="7" name="Freeform 7" descr="Quiz content and settings tab with content and instructions.">
              <a:extLst>
                <a:ext uri="{C183D7F6-B498-43B3-948B-1728B52AA6E4}">
                  <adec:decorative xmlns:adec="http://schemas.microsoft.com/office/drawing/2017/decorative" val="1"/>
                </a:ext>
              </a:extLst>
            </p:cNvPr>
            <p:cNvSpPr/>
            <p:nvPr/>
          </p:nvSpPr>
          <p:spPr>
            <a:xfrm>
              <a:off x="10076005" y="3626314"/>
              <a:ext cx="6279486" cy="312216"/>
            </a:xfrm>
            <a:custGeom>
              <a:avLst/>
              <a:gdLst/>
              <a:ahLst/>
              <a:cxnLst/>
              <a:rect l="l" t="t" r="r" b="b"/>
              <a:pathLst>
                <a:path w="6279486" h="312216">
                  <a:moveTo>
                    <a:pt x="0" y="0"/>
                  </a:moveTo>
                  <a:lnTo>
                    <a:pt x="6279486" y="0"/>
                  </a:lnTo>
                  <a:lnTo>
                    <a:pt x="6279486" y="312216"/>
                  </a:lnTo>
                  <a:lnTo>
                    <a:pt x="0" y="312216"/>
                  </a:lnTo>
                  <a:lnTo>
                    <a:pt x="0" y="0"/>
                  </a:lnTo>
                  <a:close/>
                </a:path>
              </a:pathLst>
            </a:custGeom>
            <a:blipFill>
              <a:blip r:embed="rId3"/>
              <a:stretch>
                <a:fillRect b="-1131965"/>
              </a:stretch>
            </a:blipFill>
          </p:spPr>
          <p:txBody>
            <a:bodyPr/>
            <a:lstStyle/>
            <a:p>
              <a:endParaRPr lang="en-US"/>
            </a:p>
          </p:txBody>
        </p:sp>
        <p:sp>
          <p:nvSpPr>
            <p:cNvPr id="8" name="Freeform 8" descr="Quiz content and settings tab with content and instructions.">
              <a:extLst>
                <a:ext uri="{C183D7F6-B498-43B3-948B-1728B52AA6E4}">
                  <adec:decorative xmlns:adec="http://schemas.microsoft.com/office/drawing/2017/decorative" val="1"/>
                </a:ext>
              </a:extLst>
            </p:cNvPr>
            <p:cNvSpPr/>
            <p:nvPr/>
          </p:nvSpPr>
          <p:spPr>
            <a:xfrm>
              <a:off x="10076005" y="3929334"/>
              <a:ext cx="6279486" cy="463454"/>
            </a:xfrm>
            <a:custGeom>
              <a:avLst/>
              <a:gdLst/>
              <a:ahLst/>
              <a:cxnLst/>
              <a:rect l="l" t="t" r="r" b="b"/>
              <a:pathLst>
                <a:path w="6279486" h="463454">
                  <a:moveTo>
                    <a:pt x="0" y="0"/>
                  </a:moveTo>
                  <a:lnTo>
                    <a:pt x="6279486" y="0"/>
                  </a:lnTo>
                  <a:lnTo>
                    <a:pt x="6279486" y="463454"/>
                  </a:lnTo>
                  <a:lnTo>
                    <a:pt x="0" y="463454"/>
                  </a:lnTo>
                  <a:lnTo>
                    <a:pt x="0" y="0"/>
                  </a:lnTo>
                  <a:close/>
                </a:path>
              </a:pathLst>
            </a:custGeom>
            <a:blipFill>
              <a:blip r:embed="rId3"/>
              <a:stretch>
                <a:fillRect t="-103565" b="-626374"/>
              </a:stretch>
            </a:blipFill>
          </p:spPr>
          <p:txBody>
            <a:bodyPr/>
            <a:lstStyle/>
            <a:p>
              <a:endParaRPr lang="en-US"/>
            </a:p>
          </p:txBody>
        </p:sp>
        <p:sp>
          <p:nvSpPr>
            <p:cNvPr id="9" name="Freeform 9" descr="Quiz content and settings tab with content and instructions.">
              <a:extLst>
                <a:ext uri="{C183D7F6-B498-43B3-948B-1728B52AA6E4}">
                  <adec:decorative xmlns:adec="http://schemas.microsoft.com/office/drawing/2017/decorative" val="1"/>
                </a:ext>
              </a:extLst>
            </p:cNvPr>
            <p:cNvSpPr/>
            <p:nvPr/>
          </p:nvSpPr>
          <p:spPr>
            <a:xfrm>
              <a:off x="10076005" y="4392788"/>
              <a:ext cx="6279486" cy="303406"/>
            </a:xfrm>
            <a:custGeom>
              <a:avLst/>
              <a:gdLst/>
              <a:ahLst/>
              <a:cxnLst/>
              <a:rect l="l" t="t" r="r" b="b"/>
              <a:pathLst>
                <a:path w="6279486" h="303406">
                  <a:moveTo>
                    <a:pt x="0" y="0"/>
                  </a:moveTo>
                  <a:lnTo>
                    <a:pt x="6279486" y="0"/>
                  </a:lnTo>
                  <a:lnTo>
                    <a:pt x="6279486" y="303406"/>
                  </a:lnTo>
                  <a:lnTo>
                    <a:pt x="0" y="303406"/>
                  </a:lnTo>
                  <a:lnTo>
                    <a:pt x="0" y="0"/>
                  </a:lnTo>
                  <a:close/>
                </a:path>
              </a:pathLst>
            </a:custGeom>
            <a:blipFill>
              <a:blip r:embed="rId3"/>
              <a:stretch>
                <a:fillRect t="-359937" b="-807801"/>
              </a:stretch>
            </a:blipFill>
          </p:spPr>
          <p:txBody>
            <a:bodyPr/>
            <a:lstStyle/>
            <a:p>
              <a:endParaRPr lang="en-US"/>
            </a:p>
          </p:txBody>
        </p:sp>
        <p:sp>
          <p:nvSpPr>
            <p:cNvPr id="10" name="Freeform 10" descr="Quiz content and settings tab with content and instructions.">
              <a:extLst>
                <a:ext uri="{C183D7F6-B498-43B3-948B-1728B52AA6E4}">
                  <adec:decorative xmlns:adec="http://schemas.microsoft.com/office/drawing/2017/decorative" val="1"/>
                </a:ext>
              </a:extLst>
            </p:cNvPr>
            <p:cNvSpPr/>
            <p:nvPr/>
          </p:nvSpPr>
          <p:spPr>
            <a:xfrm>
              <a:off x="10076005" y="4675523"/>
              <a:ext cx="6279486" cy="612789"/>
            </a:xfrm>
            <a:custGeom>
              <a:avLst/>
              <a:gdLst/>
              <a:ahLst/>
              <a:cxnLst/>
              <a:rect l="l" t="t" r="r" b="b"/>
              <a:pathLst>
                <a:path w="6279486" h="612789">
                  <a:moveTo>
                    <a:pt x="0" y="0"/>
                  </a:moveTo>
                  <a:lnTo>
                    <a:pt x="6279486" y="0"/>
                  </a:lnTo>
                  <a:lnTo>
                    <a:pt x="6279486" y="612788"/>
                  </a:lnTo>
                  <a:lnTo>
                    <a:pt x="0" y="612788"/>
                  </a:lnTo>
                  <a:lnTo>
                    <a:pt x="0" y="0"/>
                  </a:lnTo>
                  <a:close/>
                </a:path>
              </a:pathLst>
            </a:custGeom>
            <a:blipFill>
              <a:blip r:embed="rId3"/>
              <a:stretch>
                <a:fillRect t="-282177" b="-245509"/>
              </a:stretch>
            </a:blipFill>
          </p:spPr>
          <p:txBody>
            <a:bodyPr/>
            <a:lstStyle/>
            <a:p>
              <a:endParaRPr lang="en-US"/>
            </a:p>
          </p:txBody>
        </p:sp>
        <p:sp>
          <p:nvSpPr>
            <p:cNvPr id="11" name="Freeform 11" descr="Quiz content and settings tab with content and instructions.">
              <a:extLst>
                <a:ext uri="{C183D7F6-B498-43B3-948B-1728B52AA6E4}">
                  <adec:decorative xmlns:adec="http://schemas.microsoft.com/office/drawing/2017/decorative" val="1"/>
                </a:ext>
              </a:extLst>
            </p:cNvPr>
            <p:cNvSpPr/>
            <p:nvPr/>
          </p:nvSpPr>
          <p:spPr>
            <a:xfrm>
              <a:off x="10076005" y="5253964"/>
              <a:ext cx="6279486" cy="194915"/>
            </a:xfrm>
            <a:custGeom>
              <a:avLst/>
              <a:gdLst/>
              <a:ahLst/>
              <a:cxnLst/>
              <a:rect l="l" t="t" r="r" b="b"/>
              <a:pathLst>
                <a:path w="6279486" h="194915">
                  <a:moveTo>
                    <a:pt x="0" y="0"/>
                  </a:moveTo>
                  <a:lnTo>
                    <a:pt x="6279486" y="0"/>
                  </a:lnTo>
                  <a:lnTo>
                    <a:pt x="6279486" y="194915"/>
                  </a:lnTo>
                  <a:lnTo>
                    <a:pt x="0" y="194915"/>
                  </a:lnTo>
                  <a:lnTo>
                    <a:pt x="0" y="0"/>
                  </a:lnTo>
                  <a:close/>
                </a:path>
              </a:pathLst>
            </a:custGeom>
            <a:blipFill>
              <a:blip r:embed="rId3"/>
              <a:stretch>
                <a:fillRect t="-1233300" b="-640073"/>
              </a:stretch>
            </a:blipFill>
          </p:spPr>
          <p:txBody>
            <a:bodyPr/>
            <a:lstStyle/>
            <a:p>
              <a:endParaRPr lang="en-US"/>
            </a:p>
          </p:txBody>
        </p:sp>
        <p:sp>
          <p:nvSpPr>
            <p:cNvPr id="12" name="Freeform 12" descr="Quiz content and settings tab with content and instructions.">
              <a:extLst>
                <a:ext uri="{C183D7F6-B498-43B3-948B-1728B52AA6E4}">
                  <adec:decorative xmlns:adec="http://schemas.microsoft.com/office/drawing/2017/decorative" val="1"/>
                </a:ext>
              </a:extLst>
            </p:cNvPr>
            <p:cNvSpPr/>
            <p:nvPr/>
          </p:nvSpPr>
          <p:spPr>
            <a:xfrm>
              <a:off x="10076005" y="4687607"/>
              <a:ext cx="6279486" cy="143482"/>
            </a:xfrm>
            <a:custGeom>
              <a:avLst/>
              <a:gdLst/>
              <a:ahLst/>
              <a:cxnLst/>
              <a:rect l="l" t="t" r="r" b="b"/>
              <a:pathLst>
                <a:path w="6279486" h="143482">
                  <a:moveTo>
                    <a:pt x="0" y="0"/>
                  </a:moveTo>
                  <a:lnTo>
                    <a:pt x="6279486" y="0"/>
                  </a:lnTo>
                  <a:lnTo>
                    <a:pt x="6279486" y="143482"/>
                  </a:lnTo>
                  <a:lnTo>
                    <a:pt x="0" y="143482"/>
                  </a:lnTo>
                  <a:lnTo>
                    <a:pt x="0" y="0"/>
                  </a:lnTo>
                  <a:close/>
                </a:path>
              </a:pathLst>
            </a:custGeom>
            <a:blipFill>
              <a:blip r:embed="rId3"/>
              <a:stretch>
                <a:fillRect t="-1082992" b="-1497764"/>
              </a:stretch>
            </a:blipFill>
          </p:spPr>
          <p:txBody>
            <a:bodyPr/>
            <a:lstStyle/>
            <a:p>
              <a:endParaRPr lang="en-US"/>
            </a:p>
          </p:txBody>
        </p:sp>
      </p:grpSp>
      <p:grpSp>
        <p:nvGrpSpPr>
          <p:cNvPr id="47" name="Group 46" descr="Showing the clicking of the three dot menu on a test question to open the ability to edit.">
            <a:extLst>
              <a:ext uri="{FF2B5EF4-FFF2-40B4-BE49-F238E27FC236}">
                <a16:creationId xmlns:a16="http://schemas.microsoft.com/office/drawing/2014/main" id="{227E5546-5B85-CA28-790B-C84664995945}"/>
              </a:ext>
            </a:extLst>
          </p:cNvPr>
          <p:cNvGrpSpPr/>
          <p:nvPr/>
        </p:nvGrpSpPr>
        <p:grpSpPr>
          <a:xfrm>
            <a:off x="9986836" y="6594597"/>
            <a:ext cx="7308339" cy="2513144"/>
            <a:chOff x="9986836" y="6594597"/>
            <a:chExt cx="7308339" cy="2513144"/>
          </a:xfrm>
        </p:grpSpPr>
        <p:grpSp>
          <p:nvGrpSpPr>
            <p:cNvPr id="13" name="Group 13" descr="Showing the clicking of the three dot menu on a test question to open the ability to edit.">
              <a:extLst>
                <a:ext uri="{C183D7F6-B498-43B3-948B-1728B52AA6E4}">
                  <adec:decorative xmlns:adec="http://schemas.microsoft.com/office/drawing/2017/decorative" val="1"/>
                </a:ext>
              </a:extLst>
            </p:cNvPr>
            <p:cNvGrpSpPr/>
            <p:nvPr/>
          </p:nvGrpSpPr>
          <p:grpSpPr>
            <a:xfrm>
              <a:off x="9986836" y="6594597"/>
              <a:ext cx="7308339" cy="2513144"/>
              <a:chOff x="0" y="-28575"/>
              <a:chExt cx="1924830" cy="661898"/>
            </a:xfrm>
          </p:grpSpPr>
          <p:sp>
            <p:nvSpPr>
              <p:cNvPr id="14" name="Freeform 14">
                <a:extLst>
                  <a:ext uri="{C183D7F6-B498-43B3-948B-1728B52AA6E4}">
                    <adec:decorative xmlns:adec="http://schemas.microsoft.com/office/drawing/2017/decorative" val="1"/>
                  </a:ext>
                </a:extLst>
              </p:cNvPr>
              <p:cNvSpPr/>
              <p:nvPr/>
            </p:nvSpPr>
            <p:spPr>
              <a:xfrm>
                <a:off x="0" y="0"/>
                <a:ext cx="1924830" cy="633323"/>
              </a:xfrm>
              <a:custGeom>
                <a:avLst/>
                <a:gdLst/>
                <a:ahLst/>
                <a:cxnLst/>
                <a:rect l="l" t="t" r="r" b="b"/>
                <a:pathLst>
                  <a:path w="1924830" h="633323">
                    <a:moveTo>
                      <a:pt x="0" y="0"/>
                    </a:moveTo>
                    <a:lnTo>
                      <a:pt x="1924830" y="0"/>
                    </a:lnTo>
                    <a:lnTo>
                      <a:pt x="1924830" y="633323"/>
                    </a:lnTo>
                    <a:lnTo>
                      <a:pt x="0" y="633323"/>
                    </a:lnTo>
                    <a:close/>
                  </a:path>
                </a:pathLst>
              </a:custGeom>
              <a:solidFill>
                <a:srgbClr val="0DAC41"/>
              </a:solidFill>
            </p:spPr>
            <p:txBody>
              <a:bodyPr/>
              <a:lstStyle/>
              <a:p>
                <a:endParaRPr lang="en-US"/>
              </a:p>
            </p:txBody>
          </p:sp>
          <p:sp>
            <p:nvSpPr>
              <p:cNvPr id="15" name="TextBox 15"/>
              <p:cNvSpPr txBox="1"/>
              <p:nvPr/>
            </p:nvSpPr>
            <p:spPr>
              <a:xfrm>
                <a:off x="0" y="-28575"/>
                <a:ext cx="1924830" cy="661898"/>
              </a:xfrm>
              <a:prstGeom prst="rect">
                <a:avLst/>
              </a:prstGeom>
            </p:spPr>
            <p:txBody>
              <a:bodyPr lIns="50800" tIns="50800" rIns="50800" bIns="50800" rtlCol="0" anchor="ctr"/>
              <a:lstStyle/>
              <a:p>
                <a:pPr algn="ctr">
                  <a:lnSpc>
                    <a:spcPts val="1960"/>
                  </a:lnSpc>
                </a:pPr>
                <a:endParaRPr/>
              </a:p>
            </p:txBody>
          </p:sp>
        </p:grpSp>
        <p:sp>
          <p:nvSpPr>
            <p:cNvPr id="16" name="Freeform 16" descr="Showing the clicking of the three dot menu on a test question to open the ability to edit."/>
            <p:cNvSpPr/>
            <p:nvPr/>
          </p:nvSpPr>
          <p:spPr>
            <a:xfrm>
              <a:off x="10041761" y="6765925"/>
              <a:ext cx="7198489" cy="2278984"/>
            </a:xfrm>
            <a:custGeom>
              <a:avLst/>
              <a:gdLst/>
              <a:ahLst/>
              <a:cxnLst/>
              <a:rect l="l" t="t" r="r" b="b"/>
              <a:pathLst>
                <a:path w="7198489" h="2278984">
                  <a:moveTo>
                    <a:pt x="0" y="0"/>
                  </a:moveTo>
                  <a:lnTo>
                    <a:pt x="7198489" y="0"/>
                  </a:lnTo>
                  <a:lnTo>
                    <a:pt x="7198489" y="2278984"/>
                  </a:lnTo>
                  <a:lnTo>
                    <a:pt x="0" y="2278984"/>
                  </a:lnTo>
                  <a:lnTo>
                    <a:pt x="0" y="0"/>
                  </a:lnTo>
                  <a:close/>
                </a:path>
              </a:pathLst>
            </a:custGeom>
            <a:blipFill>
              <a:blip r:embed="rId4"/>
              <a:stretch>
                <a:fillRect/>
              </a:stretch>
            </a:blipFill>
          </p:spPr>
          <p:txBody>
            <a:bodyPr/>
            <a:lstStyle/>
            <a:p>
              <a:endParaRPr lang="en-US"/>
            </a:p>
          </p:txBody>
        </p:sp>
        <p:sp>
          <p:nvSpPr>
            <p:cNvPr id="17" name="Freeform 17" descr="Showing the clicking of the three dot menu on a test question to open the ability to edit.">
              <a:extLst>
                <a:ext uri="{C183D7F6-B498-43B3-948B-1728B52AA6E4}">
                  <adec:decorative xmlns:adec="http://schemas.microsoft.com/office/drawing/2017/decorative" val="1"/>
                </a:ext>
              </a:extLst>
            </p:cNvPr>
            <p:cNvSpPr/>
            <p:nvPr/>
          </p:nvSpPr>
          <p:spPr>
            <a:xfrm>
              <a:off x="16781856" y="7242674"/>
              <a:ext cx="252011" cy="339409"/>
            </a:xfrm>
            <a:custGeom>
              <a:avLst/>
              <a:gdLst/>
              <a:ahLst/>
              <a:cxnLst/>
              <a:rect l="l" t="t" r="r" b="b"/>
              <a:pathLst>
                <a:path w="252011" h="339409">
                  <a:moveTo>
                    <a:pt x="0" y="0"/>
                  </a:moveTo>
                  <a:lnTo>
                    <a:pt x="252011" y="0"/>
                  </a:lnTo>
                  <a:lnTo>
                    <a:pt x="252011" y="339408"/>
                  </a:lnTo>
                  <a:lnTo>
                    <a:pt x="0" y="3394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sp>
        <p:nvSpPr>
          <p:cNvPr id="18" name="AutoShape 18">
            <a:extLst>
              <a:ext uri="{C183D7F6-B498-43B3-948B-1728B52AA6E4}">
                <adec:decorative xmlns:adec="http://schemas.microsoft.com/office/drawing/2017/decorative" val="1"/>
              </a:ext>
            </a:extLst>
          </p:cNvPr>
          <p:cNvSpPr/>
          <p:nvPr/>
        </p:nvSpPr>
        <p:spPr>
          <a:xfrm flipV="1">
            <a:off x="1525939" y="3499738"/>
            <a:ext cx="0" cy="2993427"/>
          </a:xfrm>
          <a:prstGeom prst="line">
            <a:avLst/>
          </a:prstGeom>
          <a:ln w="9525" cap="flat">
            <a:solidFill>
              <a:srgbClr val="969696"/>
            </a:solidFill>
            <a:prstDash val="solid"/>
            <a:headEnd type="none" w="sm" len="sm"/>
            <a:tailEnd type="none" w="sm" len="sm"/>
          </a:ln>
        </p:spPr>
        <p:txBody>
          <a:bodyPr/>
          <a:lstStyle/>
          <a:p>
            <a:endParaRPr lang="en-US"/>
          </a:p>
        </p:txBody>
      </p:sp>
      <p:sp>
        <p:nvSpPr>
          <p:cNvPr id="19" name="Freeform 19">
            <a:extLst>
              <a:ext uri="{C183D7F6-B498-43B3-948B-1728B52AA6E4}">
                <adec:decorative xmlns:adec="http://schemas.microsoft.com/office/drawing/2017/decorative" val="1"/>
              </a:ext>
            </a:extLst>
          </p:cNvPr>
          <p:cNvSpPr/>
          <p:nvPr/>
        </p:nvSpPr>
        <p:spPr>
          <a:xfrm>
            <a:off x="1292577" y="3327052"/>
            <a:ext cx="468777" cy="468777"/>
          </a:xfrm>
          <a:custGeom>
            <a:avLst/>
            <a:gdLst/>
            <a:ahLst/>
            <a:cxnLst/>
            <a:rect l="l" t="t" r="r" b="b"/>
            <a:pathLst>
              <a:path w="468777" h="468777">
                <a:moveTo>
                  <a:pt x="0" y="0"/>
                </a:moveTo>
                <a:lnTo>
                  <a:pt x="468777" y="0"/>
                </a:lnTo>
                <a:lnTo>
                  <a:pt x="468777" y="468777"/>
                </a:lnTo>
                <a:lnTo>
                  <a:pt x="0" y="46877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20" name="Freeform 20">
            <a:extLst>
              <a:ext uri="{C183D7F6-B498-43B3-948B-1728B52AA6E4}">
                <adec:decorative xmlns:adec="http://schemas.microsoft.com/office/drawing/2017/decorative" val="1"/>
              </a:ext>
            </a:extLst>
          </p:cNvPr>
          <p:cNvSpPr/>
          <p:nvPr/>
        </p:nvSpPr>
        <p:spPr>
          <a:xfrm>
            <a:off x="1292577" y="4411877"/>
            <a:ext cx="463121" cy="463121"/>
          </a:xfrm>
          <a:custGeom>
            <a:avLst/>
            <a:gdLst/>
            <a:ahLst/>
            <a:cxnLst/>
            <a:rect l="l" t="t" r="r" b="b"/>
            <a:pathLst>
              <a:path w="463121" h="463121">
                <a:moveTo>
                  <a:pt x="0" y="0"/>
                </a:moveTo>
                <a:lnTo>
                  <a:pt x="463121" y="0"/>
                </a:lnTo>
                <a:lnTo>
                  <a:pt x="463121" y="463121"/>
                </a:lnTo>
                <a:lnTo>
                  <a:pt x="0" y="46312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21" name="Freeform 21">
            <a:extLst>
              <a:ext uri="{C183D7F6-B498-43B3-948B-1728B52AA6E4}">
                <adec:decorative xmlns:adec="http://schemas.microsoft.com/office/drawing/2017/decorative" val="1"/>
              </a:ext>
            </a:extLst>
          </p:cNvPr>
          <p:cNvSpPr/>
          <p:nvPr/>
        </p:nvSpPr>
        <p:spPr>
          <a:xfrm>
            <a:off x="1292577" y="6493165"/>
            <a:ext cx="466725" cy="466725"/>
          </a:xfrm>
          <a:custGeom>
            <a:avLst/>
            <a:gdLst/>
            <a:ahLst/>
            <a:cxnLst/>
            <a:rect l="l" t="t" r="r" b="b"/>
            <a:pathLst>
              <a:path w="466725" h="466725">
                <a:moveTo>
                  <a:pt x="0" y="0"/>
                </a:moveTo>
                <a:lnTo>
                  <a:pt x="466725" y="0"/>
                </a:lnTo>
                <a:lnTo>
                  <a:pt x="466725" y="466725"/>
                </a:lnTo>
                <a:lnTo>
                  <a:pt x="0" y="466725"/>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29" name="AutoShape 29">
            <a:extLst>
              <a:ext uri="{C183D7F6-B498-43B3-948B-1728B52AA6E4}">
                <adec:decorative xmlns:adec="http://schemas.microsoft.com/office/drawing/2017/decorative" val="1"/>
              </a:ext>
            </a:extLst>
          </p:cNvPr>
          <p:cNvSpPr/>
          <p:nvPr/>
        </p:nvSpPr>
        <p:spPr>
          <a:xfrm>
            <a:off x="796902" y="817250"/>
            <a:ext cx="0" cy="988639"/>
          </a:xfrm>
          <a:prstGeom prst="line">
            <a:avLst/>
          </a:prstGeom>
          <a:ln w="38100" cap="flat">
            <a:solidFill>
              <a:srgbClr val="0DAC41"/>
            </a:solidFill>
            <a:prstDash val="solid"/>
            <a:headEnd type="oval" w="lg" len="lg"/>
            <a:tailEnd type="oval" w="lg" len="lg"/>
          </a:ln>
        </p:spPr>
        <p:txBody>
          <a:bodyPr/>
          <a:lstStyle/>
          <a:p>
            <a:endParaRPr lang="en-US"/>
          </a:p>
        </p:txBody>
      </p:sp>
      <p:grpSp>
        <p:nvGrpSpPr>
          <p:cNvPr id="30" name="Group 30">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31" name="Freeform 31">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32" name="Freeform 32">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33" name="TextBox 33"/>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7" action="ppaction://hlinksldjump">
                    <a:extLst>
                      <a:ext uri="{A12FA001-AC4F-418D-AE19-62706E023703}">
                        <ahyp:hlinkClr xmlns:ahyp="http://schemas.microsoft.com/office/drawing/2018/hyperlinkcolor" val="tx"/>
                      </a:ext>
                    </a:extLst>
                  </a:hlinkClick>
                </a:rPr>
                <a:t>Step 1</a:t>
              </a:r>
            </a:p>
          </p:txBody>
        </p:sp>
        <p:sp>
          <p:nvSpPr>
            <p:cNvPr id="34" name="Freeform 34">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US"/>
            </a:p>
          </p:txBody>
        </p:sp>
        <p:sp>
          <p:nvSpPr>
            <p:cNvPr id="35" name="Freeform 35">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US"/>
            </a:p>
          </p:txBody>
        </p:sp>
        <p:sp>
          <p:nvSpPr>
            <p:cNvPr id="36" name="TextBox 36"/>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2" action="ppaction://hlinksldjump">
                    <a:extLst>
                      <a:ext uri="{A12FA001-AC4F-418D-AE19-62706E023703}">
                        <ahyp:hlinkClr xmlns:ahyp="http://schemas.microsoft.com/office/drawing/2018/hyperlinkcolor" val="tx"/>
                      </a:ext>
                    </a:extLst>
                  </a:hlinkClick>
                </a:rPr>
                <a:t>Step 2</a:t>
              </a:r>
            </a:p>
          </p:txBody>
        </p:sp>
        <p:sp>
          <p:nvSpPr>
            <p:cNvPr id="37" name="Freeform 37">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US"/>
            </a:p>
          </p:txBody>
        </p:sp>
        <p:sp>
          <p:nvSpPr>
            <p:cNvPr id="38" name="Freeform 38">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US"/>
            </a:p>
          </p:txBody>
        </p:sp>
        <p:sp>
          <p:nvSpPr>
            <p:cNvPr id="39" name="TextBox 39"/>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5" action="ppaction://hlinksldjump">
                    <a:extLst>
                      <a:ext uri="{A12FA001-AC4F-418D-AE19-62706E023703}">
                        <ahyp:hlinkClr xmlns:ahyp="http://schemas.microsoft.com/office/drawing/2018/hyperlinkcolor" val="tx"/>
                      </a:ext>
                    </a:extLst>
                  </a:hlinkClick>
                </a:rPr>
                <a:t>Step 3</a:t>
              </a:r>
            </a:p>
          </p:txBody>
        </p:sp>
        <p:sp>
          <p:nvSpPr>
            <p:cNvPr id="40" name="Freeform 40">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41" name="Freeform 41">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42" name="TextBox 42"/>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6" action="ppaction://hlinksldjump"/>
                </a:rPr>
                <a:t>Step 4</a:t>
              </a:r>
            </a:p>
          </p:txBody>
        </p:sp>
        <p:sp>
          <p:nvSpPr>
            <p:cNvPr id="43" name="Freeform 43">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44" name="Freeform 44">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45" name="TextBox 45"/>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7" action="ppaction://hlinksldjump"/>
                </a:rPr>
                <a:t>Step 5</a:t>
              </a:r>
            </a:p>
          </p:txBody>
        </p:sp>
      </p:gr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9" name="Group 9">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10" name="Freeform 10">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1" name="Freeform 11">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2" name="TextBox 12"/>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7" action="ppaction://hlinksldjump">
                    <a:extLst>
                      <a:ext uri="{A12FA001-AC4F-418D-AE19-62706E023703}">
                        <ahyp:hlinkClr xmlns:ahyp="http://schemas.microsoft.com/office/drawing/2018/hyperlinkcolor" val="tx"/>
                      </a:ext>
                    </a:extLst>
                  </a:hlinkClick>
                </a:rPr>
                <a:t>Step 1</a:t>
              </a:r>
            </a:p>
          </p:txBody>
        </p:sp>
        <p:sp>
          <p:nvSpPr>
            <p:cNvPr id="13" name="Freeform 13">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14" name="Freeform 14">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15" name="TextBox 15"/>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2" action="ppaction://hlinksldjump">
                    <a:extLst>
                      <a:ext uri="{A12FA001-AC4F-418D-AE19-62706E023703}">
                        <ahyp:hlinkClr xmlns:ahyp="http://schemas.microsoft.com/office/drawing/2018/hyperlinkcolor" val="tx"/>
                      </a:ext>
                    </a:extLst>
                  </a:hlinkClick>
                </a:rPr>
                <a:t>Step 2</a:t>
              </a:r>
            </a:p>
          </p:txBody>
        </p:sp>
        <p:sp>
          <p:nvSpPr>
            <p:cNvPr id="16" name="Freeform 16">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17" name="Freeform 17">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18" name="TextBox 18"/>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5" action="ppaction://hlinksldjump">
                    <a:extLst>
                      <a:ext uri="{A12FA001-AC4F-418D-AE19-62706E023703}">
                        <ahyp:hlinkClr xmlns:ahyp="http://schemas.microsoft.com/office/drawing/2018/hyperlinkcolor" val="tx"/>
                      </a:ext>
                    </a:extLst>
                  </a:hlinkClick>
                </a:rPr>
                <a:t>Step 3</a:t>
              </a:r>
            </a:p>
          </p:txBody>
        </p:sp>
        <p:sp>
          <p:nvSpPr>
            <p:cNvPr id="19" name="Freeform 19">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0" name="Freeform 20">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1" name="TextBox 21"/>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6" action="ppaction://hlinksldjump"/>
                </a:rPr>
                <a:t>Step 4</a:t>
              </a:r>
            </a:p>
          </p:txBody>
        </p:sp>
        <p:sp>
          <p:nvSpPr>
            <p:cNvPr id="22" name="Freeform 22">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3" name="Freeform 23">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TextBox 24"/>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7" action="ppaction://hlinksldjump"/>
                </a:rPr>
                <a:t>Step 5</a:t>
              </a:r>
            </a:p>
          </p:txBody>
        </p:sp>
      </p:grpSp>
      <p:grpSp>
        <p:nvGrpSpPr>
          <p:cNvPr id="5" name="Group 5">
            <a:extLst>
              <a:ext uri="{C183D7F6-B498-43B3-948B-1728B52AA6E4}">
                <adec:decorative xmlns:adec="http://schemas.microsoft.com/office/drawing/2017/decorative" val="1"/>
              </a:ext>
            </a:extLst>
          </p:cNvPr>
          <p:cNvGrpSpPr/>
          <p:nvPr/>
        </p:nvGrpSpPr>
        <p:grpSpPr>
          <a:xfrm>
            <a:off x="684155" y="3022600"/>
            <a:ext cx="3714891" cy="4908784"/>
            <a:chOff x="0" y="0"/>
            <a:chExt cx="978408" cy="1292848"/>
          </a:xfrm>
        </p:grpSpPr>
        <p:sp>
          <p:nvSpPr>
            <p:cNvPr id="6" name="Freeform 6">
              <a:extLst>
                <a:ext uri="{C183D7F6-B498-43B3-948B-1728B52AA6E4}">
                  <adec:decorative xmlns:adec="http://schemas.microsoft.com/office/drawing/2017/decorative" val="1"/>
                </a:ext>
              </a:extLst>
            </p:cNvPr>
            <p:cNvSpPr/>
            <p:nvPr/>
          </p:nvSpPr>
          <p:spPr>
            <a:xfrm>
              <a:off x="0" y="0"/>
              <a:ext cx="978408" cy="1292848"/>
            </a:xfrm>
            <a:custGeom>
              <a:avLst/>
              <a:gdLst/>
              <a:ahLst/>
              <a:cxnLst/>
              <a:rect l="l" t="t" r="r" b="b"/>
              <a:pathLst>
                <a:path w="978408" h="1292848">
                  <a:moveTo>
                    <a:pt x="72941" y="0"/>
                  </a:moveTo>
                  <a:lnTo>
                    <a:pt x="905467" y="0"/>
                  </a:lnTo>
                  <a:cubicBezTo>
                    <a:pt x="924812" y="0"/>
                    <a:pt x="943365" y="7685"/>
                    <a:pt x="957044" y="21364"/>
                  </a:cubicBezTo>
                  <a:cubicBezTo>
                    <a:pt x="970723" y="35043"/>
                    <a:pt x="978408" y="53596"/>
                    <a:pt x="978408" y="72941"/>
                  </a:cubicBezTo>
                  <a:lnTo>
                    <a:pt x="978408" y="1219908"/>
                  </a:lnTo>
                  <a:cubicBezTo>
                    <a:pt x="978408" y="1239253"/>
                    <a:pt x="970723" y="1257805"/>
                    <a:pt x="957044" y="1271485"/>
                  </a:cubicBezTo>
                  <a:cubicBezTo>
                    <a:pt x="943365" y="1285164"/>
                    <a:pt x="924812" y="1292848"/>
                    <a:pt x="905467" y="1292848"/>
                  </a:cubicBezTo>
                  <a:lnTo>
                    <a:pt x="72941" y="1292848"/>
                  </a:lnTo>
                  <a:cubicBezTo>
                    <a:pt x="53596" y="1292848"/>
                    <a:pt x="35043" y="1285164"/>
                    <a:pt x="21364" y="1271485"/>
                  </a:cubicBezTo>
                  <a:cubicBezTo>
                    <a:pt x="7685" y="1257805"/>
                    <a:pt x="0" y="1239253"/>
                    <a:pt x="0" y="1219908"/>
                  </a:cubicBezTo>
                  <a:lnTo>
                    <a:pt x="0" y="72941"/>
                  </a:lnTo>
                  <a:cubicBezTo>
                    <a:pt x="0" y="53596"/>
                    <a:pt x="7685" y="35043"/>
                    <a:pt x="21364" y="21364"/>
                  </a:cubicBezTo>
                  <a:cubicBezTo>
                    <a:pt x="35043" y="7685"/>
                    <a:pt x="53596" y="0"/>
                    <a:pt x="72941" y="0"/>
                  </a:cubicBezTo>
                  <a:close/>
                </a:path>
              </a:pathLst>
            </a:custGeom>
            <a:solidFill>
              <a:srgbClr val="0E387C"/>
            </a:solidFill>
            <a:ln w="19050" cap="rnd">
              <a:solidFill>
                <a:srgbClr val="FFFFFF"/>
              </a:solidFill>
              <a:prstDash val="solid"/>
              <a:round/>
            </a:ln>
          </p:spPr>
          <p:txBody>
            <a:bodyPr/>
            <a:lstStyle/>
            <a:p>
              <a:endParaRPr lang="en-US"/>
            </a:p>
          </p:txBody>
        </p:sp>
        <p:sp>
          <p:nvSpPr>
            <p:cNvPr id="7" name="TextBox 7"/>
            <p:cNvSpPr txBox="1"/>
            <p:nvPr/>
          </p:nvSpPr>
          <p:spPr>
            <a:xfrm>
              <a:off x="0" y="-28575"/>
              <a:ext cx="978408" cy="1321423"/>
            </a:xfrm>
            <a:prstGeom prst="rect">
              <a:avLst/>
            </a:prstGeom>
          </p:spPr>
          <p:txBody>
            <a:bodyPr lIns="50800" tIns="50800" rIns="50800" bIns="50800" rtlCol="0" anchor="ctr"/>
            <a:lstStyle/>
            <a:p>
              <a:pPr algn="ctr">
                <a:lnSpc>
                  <a:spcPts val="1960"/>
                </a:lnSpc>
              </a:pPr>
              <a:endParaRPr/>
            </a:p>
          </p:txBody>
        </p:sp>
      </p:grpSp>
      <p:sp>
        <p:nvSpPr>
          <p:cNvPr id="4" name="TextBox 4"/>
          <p:cNvSpPr txBox="1">
            <a:spLocks noGrp="1"/>
          </p:cNvSpPr>
          <p:nvPr>
            <p:ph type="title" idx="4294967295"/>
          </p:nvPr>
        </p:nvSpPr>
        <p:spPr>
          <a:xfrm>
            <a:off x="960824" y="1594337"/>
            <a:ext cx="3868204" cy="12001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47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Conversion Question Help </a:t>
            </a:r>
          </a:p>
        </p:txBody>
      </p:sp>
      <p:sp>
        <p:nvSpPr>
          <p:cNvPr id="8" name="TextBox 8"/>
          <p:cNvSpPr txBox="1"/>
          <p:nvPr/>
        </p:nvSpPr>
        <p:spPr>
          <a:xfrm>
            <a:off x="960824" y="3305962"/>
            <a:ext cx="3583784" cy="4343400"/>
          </a:xfrm>
          <a:prstGeom prst="rect">
            <a:avLst/>
          </a:prstGeom>
        </p:spPr>
        <p:txBody>
          <a:bodyPr lIns="0" tIns="0" rIns="0" bIns="0" rtlCol="0" anchor="t">
            <a:spAutoFit/>
          </a:bodyPr>
          <a:lstStyle/>
          <a:p>
            <a:pPr algn="l">
              <a:lnSpc>
                <a:spcPts val="2879"/>
              </a:lnSpc>
            </a:pPr>
            <a:r>
              <a:rPr lang="en-US" sz="2399" spc="-31">
                <a:solidFill>
                  <a:srgbClr val="FFFFFF"/>
                </a:solidFill>
                <a:latin typeface="Inter"/>
                <a:ea typeface="Inter"/>
                <a:cs typeface="Inter"/>
                <a:sym typeface="Inter"/>
              </a:rPr>
              <a:t>Some question types from Original are no longer supported, and some questions require more careful examination. Here is a chart of some of the most likely conversion errors or rough spots to look out for as you review your test questions. </a:t>
            </a:r>
          </a:p>
        </p:txBody>
      </p:sp>
      <p:graphicFrame>
        <p:nvGraphicFramePr>
          <p:cNvPr id="3" name="Table 3"/>
          <p:cNvGraphicFramePr>
            <a:graphicFrameLocks noGrp="1"/>
          </p:cNvGraphicFramePr>
          <p:nvPr>
            <p:extLst>
              <p:ext uri="{D42A27DB-BD31-4B8C-83A1-F6EECF244321}">
                <p14:modId xmlns:p14="http://schemas.microsoft.com/office/powerpoint/2010/main" val="1297020141"/>
              </p:ext>
            </p:extLst>
          </p:nvPr>
        </p:nvGraphicFramePr>
        <p:xfrm>
          <a:off x="4829027" y="852488"/>
          <a:ext cx="12846363" cy="8696323"/>
        </p:xfrm>
        <a:graphic>
          <a:graphicData uri="http://schemas.openxmlformats.org/drawingml/2006/table">
            <a:tbl>
              <a:tblPr firstRow="1"/>
              <a:tblGrid>
                <a:gridCol w="4564600">
                  <a:extLst>
                    <a:ext uri="{9D8B030D-6E8A-4147-A177-3AD203B41FA5}">
                      <a16:colId xmlns:a16="http://schemas.microsoft.com/office/drawing/2014/main" val="20000"/>
                    </a:ext>
                  </a:extLst>
                </a:gridCol>
                <a:gridCol w="8281763">
                  <a:extLst>
                    <a:ext uri="{9D8B030D-6E8A-4147-A177-3AD203B41FA5}">
                      <a16:colId xmlns:a16="http://schemas.microsoft.com/office/drawing/2014/main" val="20001"/>
                    </a:ext>
                  </a:extLst>
                </a:gridCol>
              </a:tblGrid>
              <a:tr h="781906">
                <a:tc>
                  <a:txBody>
                    <a:bodyPr/>
                    <a:lstStyle/>
                    <a:p>
                      <a:pPr algn="ctr">
                        <a:lnSpc>
                          <a:spcPts val="2520"/>
                        </a:lnSpc>
                        <a:defRPr/>
                      </a:pPr>
                      <a:r>
                        <a:rPr lang="en-US" sz="1800" b="1">
                          <a:solidFill>
                            <a:srgbClr val="FFFFFF"/>
                          </a:solidFill>
                          <a:latin typeface="Inter Bold"/>
                          <a:ea typeface="Inter Bold"/>
                          <a:cs typeface="Inter Bold"/>
                          <a:sym typeface="Inter Bold"/>
                        </a:rPr>
                        <a:t>Question Type</a:t>
                      </a:r>
                      <a:endParaRPr lang="en-US" sz="1100"/>
                    </a:p>
                  </a:txBody>
                  <a:tcPr marL="190500" marR="190500" marT="190500" marB="190500" anchor="ctr">
                    <a:lnL w="9525" cap="flat" cmpd="sng" algn="ctr">
                      <a:solidFill>
                        <a:srgbClr val="0E387C"/>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0050B6"/>
                    </a:solidFill>
                  </a:tcPr>
                </a:tc>
                <a:tc>
                  <a:txBody>
                    <a:bodyPr/>
                    <a:lstStyle/>
                    <a:p>
                      <a:pPr algn="ctr">
                        <a:lnSpc>
                          <a:spcPts val="2520"/>
                        </a:lnSpc>
                        <a:defRPr/>
                      </a:pPr>
                      <a:r>
                        <a:rPr lang="en-US" sz="1800" b="1">
                          <a:solidFill>
                            <a:srgbClr val="FFFFFF"/>
                          </a:solidFill>
                          <a:latin typeface="Inter Bold"/>
                          <a:ea typeface="Inter Bold"/>
                          <a:cs typeface="Inter Bold"/>
                          <a:sym typeface="Inter Bold"/>
                        </a:rPr>
                        <a:t>Adaptation Ideas</a:t>
                      </a:r>
                      <a:endParaRPr lang="en-US" sz="1100"/>
                    </a:p>
                  </a:txBody>
                  <a:tcPr marL="190500" marR="190500" marT="190500" marB="190500" anchor="ctr">
                    <a:lnL w="9525" cap="flat" cmpd="sng" algn="ctr">
                      <a:solidFill>
                        <a:srgbClr val="0E387C"/>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0050B6"/>
                    </a:solidFill>
                  </a:tcPr>
                </a:tc>
                <a:extLst>
                  <a:ext uri="{0D108BD9-81ED-4DB2-BD59-A6C34878D82A}">
                    <a16:rowId xmlns:a16="http://schemas.microsoft.com/office/drawing/2014/main" val="10000"/>
                  </a:ext>
                </a:extLst>
              </a:tr>
              <a:tr h="734229">
                <a:tc>
                  <a:txBody>
                    <a:bodyPr/>
                    <a:lstStyle/>
                    <a:p>
                      <a:pPr algn="ctr">
                        <a:lnSpc>
                          <a:spcPts val="2239"/>
                        </a:lnSpc>
                        <a:defRPr/>
                      </a:pPr>
                      <a:r>
                        <a:rPr lang="en-US" sz="1599" b="1">
                          <a:solidFill>
                            <a:srgbClr val="0054BC"/>
                          </a:solidFill>
                          <a:latin typeface="Inter Bold"/>
                          <a:ea typeface="Inter Bold"/>
                          <a:cs typeface="Inter Bold"/>
                          <a:sym typeface="Inter Bold"/>
                        </a:rPr>
                        <a:t>Either/or </a:t>
                      </a:r>
                      <a:endParaRPr lang="en-US" sz="1100"/>
                    </a:p>
                  </a:txBody>
                  <a:tcPr marL="190500" marR="190500" marT="190500" marB="190500" anchor="ctr">
                    <a:lnL w="9525" cap="flat" cmpd="sng" algn="ctr">
                      <a:solidFill>
                        <a:srgbClr val="0E387C"/>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tc>
                  <a:txBody>
                    <a:bodyPr/>
                    <a:lstStyle/>
                    <a:p>
                      <a:pPr algn="l">
                        <a:lnSpc>
                          <a:spcPts val="2100"/>
                        </a:lnSpc>
                        <a:defRPr/>
                      </a:pPr>
                      <a:r>
                        <a:rPr lang="en-US" sz="1500">
                          <a:solidFill>
                            <a:srgbClr val="000000"/>
                          </a:solidFill>
                          <a:latin typeface="Inter"/>
                          <a:ea typeface="Inter"/>
                          <a:cs typeface="Inter"/>
                          <a:sym typeface="Inter"/>
                        </a:rPr>
                        <a:t>Try rewriting the question with the multiple-choice question type.</a:t>
                      </a:r>
                      <a:endParaRPr lang="en-US" sz="1100"/>
                    </a:p>
                  </a:txBody>
                  <a:tcPr marL="190500" marR="190500" marT="190500" marB="190500" anchor="ctr">
                    <a:lnL w="9525" cap="flat" cmpd="sng" algn="ctr">
                      <a:solidFill>
                        <a:srgbClr val="0E387C"/>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991686">
                <a:tc>
                  <a:txBody>
                    <a:bodyPr/>
                    <a:lstStyle/>
                    <a:p>
                      <a:pPr algn="ctr">
                        <a:lnSpc>
                          <a:spcPts val="2239"/>
                        </a:lnSpc>
                        <a:defRPr/>
                      </a:pPr>
                      <a:r>
                        <a:rPr lang="en-US" sz="1599" b="1">
                          <a:solidFill>
                            <a:srgbClr val="0054BC"/>
                          </a:solidFill>
                          <a:latin typeface="Inter Bold"/>
                          <a:ea typeface="Inter Bold"/>
                          <a:cs typeface="Inter Bold"/>
                          <a:sym typeface="Inter Bold"/>
                        </a:rPr>
                        <a:t>File response </a:t>
                      </a:r>
                      <a:endParaRPr lang="en-US" sz="1100"/>
                    </a:p>
                  </a:txBody>
                  <a:tcPr marL="190500" marR="190500" marT="190500" marB="190500" anchor="ctr">
                    <a:lnL w="9525" cap="flat" cmpd="sng" algn="ctr">
                      <a:solidFill>
                        <a:srgbClr val="0E387C"/>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tc>
                  <a:txBody>
                    <a:bodyPr/>
                    <a:lstStyle/>
                    <a:p>
                      <a:pPr algn="l">
                        <a:lnSpc>
                          <a:spcPts val="2100"/>
                        </a:lnSpc>
                        <a:defRPr/>
                      </a:pPr>
                      <a:r>
                        <a:rPr lang="en-US" sz="1500">
                          <a:solidFill>
                            <a:srgbClr val="000000"/>
                          </a:solidFill>
                          <a:latin typeface="Inter"/>
                          <a:ea typeface="Inter"/>
                          <a:cs typeface="Inter"/>
                          <a:sym typeface="Inter"/>
                        </a:rPr>
                        <a:t>Essay questions allow students to attach files in the content editor. Be sure to clearly write your directions so students know to upload a file.   </a:t>
                      </a:r>
                      <a:endParaRPr lang="en-US" sz="1100"/>
                    </a:p>
                  </a:txBody>
                  <a:tcPr marL="190500" marR="190500" marT="190500" marB="190500" anchor="ctr">
                    <a:lnL w="9525" cap="flat" cmpd="sng" algn="ctr">
                      <a:solidFill>
                        <a:srgbClr val="0E387C"/>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734229">
                <a:tc>
                  <a:txBody>
                    <a:bodyPr/>
                    <a:lstStyle/>
                    <a:p>
                      <a:pPr algn="ctr">
                        <a:lnSpc>
                          <a:spcPts val="2239"/>
                        </a:lnSpc>
                        <a:defRPr/>
                      </a:pPr>
                      <a:r>
                        <a:rPr lang="en-US" sz="1599" b="1">
                          <a:solidFill>
                            <a:srgbClr val="0054BC"/>
                          </a:solidFill>
                          <a:latin typeface="Inter Bold"/>
                          <a:ea typeface="Inter Bold"/>
                          <a:cs typeface="Inter Bold"/>
                          <a:sym typeface="Inter Bold"/>
                        </a:rPr>
                        <a:t>Jumbled sentence </a:t>
                      </a:r>
                      <a:endParaRPr lang="en-US" sz="1100"/>
                    </a:p>
                  </a:txBody>
                  <a:tcPr marL="190500" marR="190500" marT="190500" marB="190500" anchor="ctr">
                    <a:lnL w="9525" cap="flat" cmpd="sng" algn="ctr">
                      <a:solidFill>
                        <a:srgbClr val="0E387C"/>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tc>
                  <a:txBody>
                    <a:bodyPr/>
                    <a:lstStyle/>
                    <a:p>
                      <a:pPr algn="l">
                        <a:lnSpc>
                          <a:spcPts val="2100"/>
                        </a:lnSpc>
                        <a:defRPr/>
                      </a:pPr>
                      <a:r>
                        <a:rPr lang="en-US" sz="1500">
                          <a:solidFill>
                            <a:srgbClr val="000000"/>
                          </a:solidFill>
                          <a:latin typeface="Inter"/>
                          <a:ea typeface="Inter"/>
                          <a:cs typeface="Inter"/>
                          <a:sym typeface="Inter"/>
                        </a:rPr>
                        <a:t>Not supported, try a different question type.</a:t>
                      </a:r>
                      <a:endParaRPr lang="en-US" sz="1100"/>
                    </a:p>
                  </a:txBody>
                  <a:tcPr marL="190500" marR="190500" marT="190500" marB="190500" anchor="ctr">
                    <a:lnL w="9525" cap="flat" cmpd="sng" algn="ctr">
                      <a:solidFill>
                        <a:srgbClr val="0E387C"/>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734229">
                <a:tc>
                  <a:txBody>
                    <a:bodyPr/>
                    <a:lstStyle/>
                    <a:p>
                      <a:pPr algn="ctr">
                        <a:lnSpc>
                          <a:spcPts val="2239"/>
                        </a:lnSpc>
                        <a:defRPr/>
                      </a:pPr>
                      <a:r>
                        <a:rPr lang="en-US" sz="1599" b="1">
                          <a:solidFill>
                            <a:srgbClr val="0054BC"/>
                          </a:solidFill>
                          <a:latin typeface="Inter Bold"/>
                          <a:ea typeface="Inter Bold"/>
                          <a:cs typeface="Inter Bold"/>
                          <a:sym typeface="Inter Bold"/>
                        </a:rPr>
                        <a:t>Quiz bowl </a:t>
                      </a:r>
                      <a:endParaRPr lang="en-US" sz="1100"/>
                    </a:p>
                  </a:txBody>
                  <a:tcPr marL="190500" marR="190500" marT="190500" marB="190500" anchor="ctr">
                    <a:lnL w="9525" cap="flat" cmpd="sng" algn="ctr">
                      <a:solidFill>
                        <a:srgbClr val="0E387C"/>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tc>
                  <a:txBody>
                    <a:bodyPr/>
                    <a:lstStyle/>
                    <a:p>
                      <a:pPr algn="l">
                        <a:lnSpc>
                          <a:spcPts val="2100"/>
                        </a:lnSpc>
                        <a:defRPr/>
                      </a:pPr>
                      <a:r>
                        <a:rPr lang="en-US" sz="1500">
                          <a:solidFill>
                            <a:srgbClr val="000000"/>
                          </a:solidFill>
                          <a:latin typeface="Inter"/>
                          <a:ea typeface="Inter"/>
                          <a:cs typeface="Inter"/>
                          <a:sym typeface="Inter"/>
                        </a:rPr>
                        <a:t>Not supported, try a different question type.</a:t>
                      </a:r>
                      <a:endParaRPr lang="en-US" sz="1100"/>
                    </a:p>
                  </a:txBody>
                  <a:tcPr marL="190500" marR="190500" marT="190500" marB="190500" anchor="ctr">
                    <a:lnL w="9525" cap="flat" cmpd="sng" algn="ctr">
                      <a:solidFill>
                        <a:srgbClr val="0E387C"/>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991686">
                <a:tc>
                  <a:txBody>
                    <a:bodyPr/>
                    <a:lstStyle/>
                    <a:p>
                      <a:pPr algn="ctr">
                        <a:lnSpc>
                          <a:spcPts val="2239"/>
                        </a:lnSpc>
                        <a:defRPr/>
                      </a:pPr>
                      <a:r>
                        <a:rPr lang="en-US" sz="1599" b="1">
                          <a:solidFill>
                            <a:srgbClr val="0054BC"/>
                          </a:solidFill>
                          <a:latin typeface="Inter Bold"/>
                          <a:ea typeface="Inter Bold"/>
                          <a:cs typeface="Inter Bold"/>
                          <a:sym typeface="Inter Bold"/>
                        </a:rPr>
                        <a:t>Ordering </a:t>
                      </a:r>
                      <a:endParaRPr lang="en-US" sz="1100"/>
                    </a:p>
                  </a:txBody>
                  <a:tcPr marL="190500" marR="190500" marT="190500" marB="190500" anchor="ctr">
                    <a:lnL w="9525" cap="flat" cmpd="sng" algn="ctr">
                      <a:solidFill>
                        <a:srgbClr val="0E387C"/>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tc>
                  <a:txBody>
                    <a:bodyPr/>
                    <a:lstStyle/>
                    <a:p>
                      <a:pPr algn="l">
                        <a:lnSpc>
                          <a:spcPts val="2100"/>
                        </a:lnSpc>
                        <a:defRPr/>
                      </a:pPr>
                      <a:r>
                        <a:rPr lang="en-US" sz="1500">
                          <a:solidFill>
                            <a:srgbClr val="000000"/>
                          </a:solidFill>
                          <a:latin typeface="Inter"/>
                          <a:ea typeface="Inter"/>
                          <a:cs typeface="Inter"/>
                          <a:sym typeface="Inter"/>
                        </a:rPr>
                        <a:t>Creative rewriting of the question could lead to the same outcome utilizing a multiple choice or fill in the blank question type. </a:t>
                      </a:r>
                      <a:endParaRPr lang="en-US" sz="1100"/>
                    </a:p>
                  </a:txBody>
                  <a:tcPr marL="190500" marR="190500" marT="190500" marB="190500" anchor="ctr">
                    <a:lnL w="9525" cap="flat" cmpd="sng" algn="ctr">
                      <a:solidFill>
                        <a:srgbClr val="0E387C"/>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734229">
                <a:tc>
                  <a:txBody>
                    <a:bodyPr/>
                    <a:lstStyle/>
                    <a:p>
                      <a:pPr algn="ctr">
                        <a:lnSpc>
                          <a:spcPts val="2239"/>
                        </a:lnSpc>
                        <a:defRPr/>
                      </a:pPr>
                      <a:r>
                        <a:rPr lang="en-US" sz="1599" b="1">
                          <a:solidFill>
                            <a:srgbClr val="0054BC"/>
                          </a:solidFill>
                          <a:latin typeface="Inter Bold"/>
                          <a:ea typeface="Inter Bold"/>
                          <a:cs typeface="Inter Bold"/>
                          <a:sym typeface="Inter Bold"/>
                        </a:rPr>
                        <a:t>Likert Scale </a:t>
                      </a:r>
                      <a:endParaRPr lang="en-US" sz="1100"/>
                    </a:p>
                  </a:txBody>
                  <a:tcPr marL="190500" marR="190500" marT="190500" marB="190500" anchor="ctr">
                    <a:lnL w="9525" cap="flat" cmpd="sng" algn="ctr">
                      <a:solidFill>
                        <a:srgbClr val="0E387C"/>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tc>
                  <a:txBody>
                    <a:bodyPr/>
                    <a:lstStyle/>
                    <a:p>
                      <a:pPr algn="l">
                        <a:lnSpc>
                          <a:spcPts val="2100"/>
                        </a:lnSpc>
                        <a:defRPr/>
                      </a:pPr>
                      <a:r>
                        <a:rPr lang="en-US" sz="1500">
                          <a:solidFill>
                            <a:srgbClr val="000000"/>
                          </a:solidFill>
                          <a:latin typeface="Inter"/>
                          <a:ea typeface="Inter"/>
                          <a:cs typeface="Inter"/>
                          <a:sym typeface="Inter"/>
                        </a:rPr>
                        <a:t>These are available in forms (what used to be surveys) but not for graded tests. </a:t>
                      </a:r>
                      <a:endParaRPr lang="en-US" sz="1100"/>
                    </a:p>
                  </a:txBody>
                  <a:tcPr marL="190500" marR="190500" marT="190500" marB="190500" anchor="ctr">
                    <a:lnL w="9525" cap="flat" cmpd="sng" algn="ctr">
                      <a:solidFill>
                        <a:srgbClr val="0E387C"/>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991686">
                <a:tc>
                  <a:txBody>
                    <a:bodyPr/>
                    <a:lstStyle/>
                    <a:p>
                      <a:pPr algn="ctr">
                        <a:lnSpc>
                          <a:spcPts val="2239"/>
                        </a:lnSpc>
                        <a:defRPr/>
                      </a:pPr>
                      <a:r>
                        <a:rPr lang="en-US" sz="1599" b="1">
                          <a:solidFill>
                            <a:srgbClr val="0054BC"/>
                          </a:solidFill>
                          <a:latin typeface="Inter Bold"/>
                          <a:ea typeface="Inter Bold"/>
                          <a:cs typeface="Inter Bold"/>
                          <a:sym typeface="Inter Bold"/>
                        </a:rPr>
                        <a:t>Hotspot </a:t>
                      </a:r>
                      <a:endParaRPr lang="en-US" sz="1100"/>
                    </a:p>
                  </a:txBody>
                  <a:tcPr marL="190500" marR="190500" marT="190500" marB="190500" anchor="ctr">
                    <a:lnL w="9525" cap="flat" cmpd="sng" algn="ctr">
                      <a:solidFill>
                        <a:srgbClr val="0E387C"/>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tc>
                  <a:txBody>
                    <a:bodyPr/>
                    <a:lstStyle/>
                    <a:p>
                      <a:pPr algn="l">
                        <a:lnSpc>
                          <a:spcPts val="2100"/>
                        </a:lnSpc>
                        <a:defRPr/>
                      </a:pPr>
                      <a:r>
                        <a:rPr lang="en-US" sz="1500">
                          <a:solidFill>
                            <a:srgbClr val="000000"/>
                          </a:solidFill>
                          <a:latin typeface="Inter"/>
                          <a:ea typeface="Inter"/>
                          <a:cs typeface="Inter"/>
                          <a:sym typeface="Inter"/>
                        </a:rPr>
                        <a:t>Ultra has more options for hotspots than Original. You may want to explore if these new options could enhance your test. </a:t>
                      </a:r>
                      <a:endParaRPr lang="en-US" sz="1100"/>
                    </a:p>
                  </a:txBody>
                  <a:tcPr marL="190500" marR="190500" marT="190500" marB="190500" anchor="ctr">
                    <a:lnL w="9525" cap="flat" cmpd="sng" algn="ctr">
                      <a:solidFill>
                        <a:srgbClr val="0E387C"/>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r h="991686">
                <a:tc>
                  <a:txBody>
                    <a:bodyPr/>
                    <a:lstStyle/>
                    <a:p>
                      <a:pPr algn="ctr">
                        <a:lnSpc>
                          <a:spcPts val="2239"/>
                        </a:lnSpc>
                        <a:defRPr/>
                      </a:pPr>
                      <a:r>
                        <a:rPr lang="en-US" sz="1599" b="1">
                          <a:solidFill>
                            <a:srgbClr val="0054BC"/>
                          </a:solidFill>
                          <a:latin typeface="Inter Bold"/>
                          <a:ea typeface="Inter Bold"/>
                          <a:cs typeface="Inter Bold"/>
                          <a:sym typeface="Inter Bold"/>
                        </a:rPr>
                        <a:t>Math question types </a:t>
                      </a:r>
                      <a:endParaRPr lang="en-US" sz="1100"/>
                    </a:p>
                  </a:txBody>
                  <a:tcPr marL="190500" marR="190500" marT="190500" marB="190500" anchor="ctr">
                    <a:lnL w="9525" cap="flat" cmpd="sng" algn="ctr">
                      <a:solidFill>
                        <a:srgbClr val="0E387C"/>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tc>
                  <a:txBody>
                    <a:bodyPr/>
                    <a:lstStyle/>
                    <a:p>
                      <a:pPr algn="l">
                        <a:lnSpc>
                          <a:spcPts val="2100"/>
                        </a:lnSpc>
                        <a:defRPr/>
                      </a:pPr>
                      <a:r>
                        <a:rPr lang="en-US" sz="1500">
                          <a:solidFill>
                            <a:srgbClr val="000000"/>
                          </a:solidFill>
                          <a:latin typeface="Inter"/>
                          <a:ea typeface="Inter"/>
                          <a:cs typeface="Inter"/>
                          <a:sym typeface="Inter"/>
                        </a:rPr>
                        <a:t>Carefully check any questions that utilized the math editor. Sometimes questions that worked okay in the Original course may no longer act as expected in your Ultra course. </a:t>
                      </a:r>
                      <a:endParaRPr lang="en-US" sz="1100"/>
                    </a:p>
                  </a:txBody>
                  <a:tcPr marL="190500" marR="190500" marT="190500" marB="190500" anchor="ctr">
                    <a:lnL w="9525" cap="flat" cmpd="sng" algn="ctr">
                      <a:solidFill>
                        <a:srgbClr val="0E387C"/>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r h="1010757">
                <a:tc>
                  <a:txBody>
                    <a:bodyPr/>
                    <a:lstStyle/>
                    <a:p>
                      <a:pPr algn="ctr">
                        <a:lnSpc>
                          <a:spcPts val="2239"/>
                        </a:lnSpc>
                        <a:defRPr/>
                      </a:pPr>
                      <a:r>
                        <a:rPr lang="en-US" sz="1599" b="1">
                          <a:solidFill>
                            <a:srgbClr val="0054BC"/>
                          </a:solidFill>
                          <a:latin typeface="Inter Bold"/>
                          <a:ea typeface="Inter Bold"/>
                          <a:cs typeface="Inter Bold"/>
                          <a:sym typeface="Inter Bold"/>
                        </a:rPr>
                        <a:t>Questions with images(possible in most question types) </a:t>
                      </a:r>
                      <a:endParaRPr lang="en-US" sz="1100"/>
                    </a:p>
                  </a:txBody>
                  <a:tcPr marL="190500" marR="190500" marT="190500" marB="190500" anchor="ctr">
                    <a:lnL w="9525" cap="flat" cmpd="sng" algn="ctr">
                      <a:solidFill>
                        <a:srgbClr val="0E387C"/>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tc>
                  <a:txBody>
                    <a:bodyPr/>
                    <a:lstStyle/>
                    <a:p>
                      <a:pPr algn="l">
                        <a:lnSpc>
                          <a:spcPts val="2100"/>
                        </a:lnSpc>
                        <a:defRPr/>
                      </a:pPr>
                      <a:r>
                        <a:rPr lang="en-US" sz="1500" dirty="0">
                          <a:solidFill>
                            <a:srgbClr val="000000"/>
                          </a:solidFill>
                          <a:latin typeface="Inter"/>
                          <a:ea typeface="Inter"/>
                          <a:cs typeface="Inter"/>
                          <a:sym typeface="Inter"/>
                        </a:rPr>
                        <a:t>Be sure that the images in your test are still functioning as designed. You may need to re-add or adjust images. </a:t>
                      </a:r>
                      <a:endParaRPr lang="en-US" sz="1100" dirty="0"/>
                    </a:p>
                  </a:txBody>
                  <a:tcPr marL="190500" marR="190500" marT="190500" marB="190500" anchor="ctr">
                    <a:lnL w="9525" cap="flat" cmpd="sng" algn="ctr">
                      <a:solidFill>
                        <a:srgbClr val="0E387C"/>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extLst>
                  <a:ext uri="{0D108BD9-81ED-4DB2-BD59-A6C34878D82A}">
                    <a16:rowId xmlns:a16="http://schemas.microsoft.com/office/drawing/2014/main" val="10009"/>
                  </a:ext>
                </a:extLst>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a:spLocks noGrp="1"/>
          </p:cNvSpPr>
          <p:nvPr>
            <p:ph type="title" idx="4294967295"/>
          </p:nvPr>
        </p:nvSpPr>
        <p:spPr>
          <a:xfrm>
            <a:off x="1000125" y="743467"/>
            <a:ext cx="13699257" cy="60007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4799"/>
              </a:lnSpc>
              <a:spcBef>
                <a:spcPts val="0"/>
              </a:spcBef>
              <a:spcAft>
                <a:spcPts val="0"/>
              </a:spcAft>
              <a:buClrTx/>
              <a:buSzTx/>
              <a:buFontTx/>
              <a:buNone/>
              <a:tabLst/>
              <a:defRPr/>
            </a:pPr>
            <a:r>
              <a:rPr kumimoji="0" lang="en-US" sz="3999" b="1" i="0" u="none" strike="noStrike" kern="1200" cap="none" spc="-31" normalizeH="0" baseline="0" noProof="0" dirty="0">
                <a:ln>
                  <a:noFill/>
                </a:ln>
                <a:solidFill>
                  <a:srgbClr val="0E387C"/>
                </a:solidFill>
                <a:effectLst/>
                <a:uLnTx/>
                <a:uFillTx/>
                <a:latin typeface="Inter Bold"/>
                <a:ea typeface="Inter Bold"/>
                <a:cs typeface="Inter Bold"/>
                <a:sym typeface="Inter Bold"/>
              </a:rPr>
              <a:t>Find Alternatives</a:t>
            </a:r>
          </a:p>
        </p:txBody>
      </p:sp>
      <p:sp>
        <p:nvSpPr>
          <p:cNvPr id="3" name="TextBox 3"/>
          <p:cNvSpPr txBox="1"/>
          <p:nvPr/>
        </p:nvSpPr>
        <p:spPr>
          <a:xfrm>
            <a:off x="1000125" y="1432455"/>
            <a:ext cx="13699257" cy="885825"/>
          </a:xfrm>
          <a:prstGeom prst="rect">
            <a:avLst/>
          </a:prstGeom>
        </p:spPr>
        <p:txBody>
          <a:bodyPr lIns="0" tIns="0" rIns="0" bIns="0" rtlCol="0" anchor="t">
            <a:spAutoFit/>
          </a:bodyPr>
          <a:lstStyle/>
          <a:p>
            <a:pPr algn="l">
              <a:lnSpc>
                <a:spcPts val="2399"/>
              </a:lnSpc>
            </a:pPr>
            <a:r>
              <a:rPr lang="en-US" sz="1999" spc="31">
                <a:solidFill>
                  <a:srgbClr val="000000"/>
                </a:solidFill>
                <a:latin typeface="Inter"/>
                <a:ea typeface="Inter"/>
                <a:cs typeface="Inter"/>
                <a:sym typeface="Inter"/>
              </a:rPr>
              <a:t>Did your Original course have Blogs or Wikis?  Did you have unsupported test question types? When you encounter something that didn’t come over in the conversion, try one of these strategies to help you move forward.  </a:t>
            </a:r>
          </a:p>
        </p:txBody>
      </p:sp>
      <p:grpSp>
        <p:nvGrpSpPr>
          <p:cNvPr id="4" name="Group 4">
            <a:extLst>
              <a:ext uri="{C183D7F6-B498-43B3-948B-1728B52AA6E4}">
                <adec:decorative xmlns:adec="http://schemas.microsoft.com/office/drawing/2017/decorative" val="1"/>
              </a:ext>
            </a:extLst>
          </p:cNvPr>
          <p:cNvGrpSpPr/>
          <p:nvPr/>
        </p:nvGrpSpPr>
        <p:grpSpPr>
          <a:xfrm>
            <a:off x="2323163" y="2764087"/>
            <a:ext cx="13171279" cy="1076385"/>
            <a:chOff x="0" y="0"/>
            <a:chExt cx="3237483" cy="264574"/>
          </a:xfrm>
          <a:effectLst>
            <a:outerShdw blurRad="50800" dist="38100" dir="2700000" algn="tl" rotWithShape="0">
              <a:prstClr val="black">
                <a:alpha val="40000"/>
              </a:prstClr>
            </a:outerShdw>
          </a:effectLst>
        </p:grpSpPr>
        <p:sp>
          <p:nvSpPr>
            <p:cNvPr id="5" name="Freeform 5">
              <a:extLst>
                <a:ext uri="{C183D7F6-B498-43B3-948B-1728B52AA6E4}">
                  <adec:decorative xmlns:adec="http://schemas.microsoft.com/office/drawing/2017/decorative" val="1"/>
                </a:ext>
              </a:extLst>
            </p:cNvPr>
            <p:cNvSpPr/>
            <p:nvPr/>
          </p:nvSpPr>
          <p:spPr>
            <a:xfrm>
              <a:off x="0" y="0"/>
              <a:ext cx="3237483" cy="264574"/>
            </a:xfrm>
            <a:custGeom>
              <a:avLst/>
              <a:gdLst/>
              <a:ahLst/>
              <a:cxnLst/>
              <a:rect l="l" t="t" r="r" b="b"/>
              <a:pathLst>
                <a:path w="3237483" h="264574">
                  <a:moveTo>
                    <a:pt x="20573" y="0"/>
                  </a:moveTo>
                  <a:lnTo>
                    <a:pt x="3216910" y="0"/>
                  </a:lnTo>
                  <a:cubicBezTo>
                    <a:pt x="3222367" y="0"/>
                    <a:pt x="3227599" y="2167"/>
                    <a:pt x="3231457" y="6026"/>
                  </a:cubicBezTo>
                  <a:cubicBezTo>
                    <a:pt x="3235316" y="9884"/>
                    <a:pt x="3237483" y="15116"/>
                    <a:pt x="3237483" y="20573"/>
                  </a:cubicBezTo>
                  <a:lnTo>
                    <a:pt x="3237483" y="244001"/>
                  </a:lnTo>
                  <a:cubicBezTo>
                    <a:pt x="3237483" y="249458"/>
                    <a:pt x="3235316" y="254690"/>
                    <a:pt x="3231457" y="258548"/>
                  </a:cubicBezTo>
                  <a:cubicBezTo>
                    <a:pt x="3227599" y="262407"/>
                    <a:pt x="3222367" y="264574"/>
                    <a:pt x="3216910" y="264574"/>
                  </a:cubicBezTo>
                  <a:lnTo>
                    <a:pt x="20573" y="264574"/>
                  </a:lnTo>
                  <a:cubicBezTo>
                    <a:pt x="15116" y="264574"/>
                    <a:pt x="9884" y="262407"/>
                    <a:pt x="6026" y="258548"/>
                  </a:cubicBezTo>
                  <a:cubicBezTo>
                    <a:pt x="2167" y="254690"/>
                    <a:pt x="0" y="249458"/>
                    <a:pt x="0" y="244001"/>
                  </a:cubicBezTo>
                  <a:lnTo>
                    <a:pt x="0" y="20573"/>
                  </a:lnTo>
                  <a:cubicBezTo>
                    <a:pt x="0" y="15116"/>
                    <a:pt x="2167" y="9884"/>
                    <a:pt x="6026" y="6026"/>
                  </a:cubicBezTo>
                  <a:cubicBezTo>
                    <a:pt x="9884" y="2167"/>
                    <a:pt x="15116" y="0"/>
                    <a:pt x="20573" y="0"/>
                  </a:cubicBezTo>
                  <a:close/>
                </a:path>
              </a:pathLst>
            </a:custGeom>
            <a:solidFill>
              <a:srgbClr val="0E387C"/>
            </a:solidFill>
          </p:spPr>
          <p:txBody>
            <a:bodyPr/>
            <a:lstStyle/>
            <a:p>
              <a:endParaRPr lang="en-US"/>
            </a:p>
          </p:txBody>
        </p:sp>
        <p:sp>
          <p:nvSpPr>
            <p:cNvPr id="6" name="TextBox 6"/>
            <p:cNvSpPr txBox="1"/>
            <p:nvPr/>
          </p:nvSpPr>
          <p:spPr>
            <a:xfrm>
              <a:off x="0" y="-28575"/>
              <a:ext cx="3237483" cy="293149"/>
            </a:xfrm>
            <a:prstGeom prst="rect">
              <a:avLst/>
            </a:prstGeom>
          </p:spPr>
          <p:txBody>
            <a:bodyPr lIns="50800" tIns="50800" rIns="50800" bIns="50800" rtlCol="0" anchor="ctr"/>
            <a:lstStyle/>
            <a:p>
              <a:pPr algn="ctr">
                <a:lnSpc>
                  <a:spcPts val="1960"/>
                </a:lnSpc>
              </a:pPr>
              <a:endParaRPr/>
            </a:p>
          </p:txBody>
        </p:sp>
      </p:grpSp>
      <p:sp>
        <p:nvSpPr>
          <p:cNvPr id="7" name="TextBox 7"/>
          <p:cNvSpPr txBox="1"/>
          <p:nvPr/>
        </p:nvSpPr>
        <p:spPr>
          <a:xfrm>
            <a:off x="2541842" y="2909850"/>
            <a:ext cx="12733920" cy="737235"/>
          </a:xfrm>
          <a:prstGeom prst="rect">
            <a:avLst/>
          </a:prstGeom>
        </p:spPr>
        <p:txBody>
          <a:bodyPr lIns="0" tIns="0" rIns="0" bIns="0" rtlCol="0" anchor="t">
            <a:spAutoFit/>
          </a:bodyPr>
          <a:lstStyle/>
          <a:p>
            <a:pPr algn="l">
              <a:lnSpc>
                <a:spcPts val="2940"/>
              </a:lnSpc>
              <a:spcBef>
                <a:spcPct val="0"/>
              </a:spcBef>
            </a:pPr>
            <a:r>
              <a:rPr lang="en-US" sz="2100" spc="-27">
                <a:solidFill>
                  <a:srgbClr val="FFFFFF"/>
                </a:solidFill>
                <a:latin typeface="Inter"/>
                <a:ea typeface="Inter"/>
                <a:cs typeface="Inter"/>
                <a:sym typeface="Inter"/>
              </a:rPr>
              <a:t>Check in with other instructors or your LMS team to see if others have run into the same trouble. Together you can look for solutions to fill those gaps. </a:t>
            </a:r>
          </a:p>
        </p:txBody>
      </p:sp>
      <p:grpSp>
        <p:nvGrpSpPr>
          <p:cNvPr id="8" name="Group 8">
            <a:extLst>
              <a:ext uri="{C183D7F6-B498-43B3-948B-1728B52AA6E4}">
                <adec:decorative xmlns:adec="http://schemas.microsoft.com/office/drawing/2017/decorative" val="1"/>
              </a:ext>
            </a:extLst>
          </p:cNvPr>
          <p:cNvGrpSpPr/>
          <p:nvPr/>
        </p:nvGrpSpPr>
        <p:grpSpPr>
          <a:xfrm>
            <a:off x="2323163" y="3923355"/>
            <a:ext cx="13171009" cy="1076385"/>
            <a:chOff x="0" y="0"/>
            <a:chExt cx="3226903" cy="263715"/>
          </a:xfrm>
          <a:effectLst>
            <a:outerShdw blurRad="50800" dist="38100" dir="2700000" algn="tl" rotWithShape="0">
              <a:prstClr val="black">
                <a:alpha val="40000"/>
              </a:prstClr>
            </a:outerShdw>
          </a:effectLst>
        </p:grpSpPr>
        <p:sp>
          <p:nvSpPr>
            <p:cNvPr id="9" name="Freeform 9">
              <a:extLst>
                <a:ext uri="{C183D7F6-B498-43B3-948B-1728B52AA6E4}">
                  <adec:decorative xmlns:adec="http://schemas.microsoft.com/office/drawing/2017/decorative" val="1"/>
                </a:ext>
              </a:extLst>
            </p:cNvPr>
            <p:cNvSpPr/>
            <p:nvPr/>
          </p:nvSpPr>
          <p:spPr>
            <a:xfrm>
              <a:off x="0" y="0"/>
              <a:ext cx="3226903" cy="263715"/>
            </a:xfrm>
            <a:custGeom>
              <a:avLst/>
              <a:gdLst/>
              <a:ahLst/>
              <a:cxnLst/>
              <a:rect l="l" t="t" r="r" b="b"/>
              <a:pathLst>
                <a:path w="3226903" h="263715">
                  <a:moveTo>
                    <a:pt x="20573" y="0"/>
                  </a:moveTo>
                  <a:lnTo>
                    <a:pt x="3206330" y="0"/>
                  </a:lnTo>
                  <a:cubicBezTo>
                    <a:pt x="3211786" y="0"/>
                    <a:pt x="3217019" y="2168"/>
                    <a:pt x="3220877" y="6026"/>
                  </a:cubicBezTo>
                  <a:cubicBezTo>
                    <a:pt x="3224735" y="9884"/>
                    <a:pt x="3226903" y="15117"/>
                    <a:pt x="3226903" y="20573"/>
                  </a:cubicBezTo>
                  <a:lnTo>
                    <a:pt x="3226903" y="243142"/>
                  </a:lnTo>
                  <a:cubicBezTo>
                    <a:pt x="3226903" y="248598"/>
                    <a:pt x="3224735" y="253831"/>
                    <a:pt x="3220877" y="257689"/>
                  </a:cubicBezTo>
                  <a:cubicBezTo>
                    <a:pt x="3217019" y="261547"/>
                    <a:pt x="3211786" y="263715"/>
                    <a:pt x="3206330" y="263715"/>
                  </a:cubicBezTo>
                  <a:lnTo>
                    <a:pt x="20573" y="263715"/>
                  </a:lnTo>
                  <a:cubicBezTo>
                    <a:pt x="9211" y="263715"/>
                    <a:pt x="0" y="254504"/>
                    <a:pt x="0" y="243142"/>
                  </a:cubicBezTo>
                  <a:lnTo>
                    <a:pt x="0" y="20573"/>
                  </a:lnTo>
                  <a:cubicBezTo>
                    <a:pt x="0" y="15117"/>
                    <a:pt x="2168" y="9884"/>
                    <a:pt x="6026" y="6026"/>
                  </a:cubicBezTo>
                  <a:cubicBezTo>
                    <a:pt x="9884" y="2168"/>
                    <a:pt x="15117" y="0"/>
                    <a:pt x="20573" y="0"/>
                  </a:cubicBezTo>
                  <a:close/>
                </a:path>
              </a:pathLst>
            </a:custGeom>
            <a:solidFill>
              <a:srgbClr val="EBEBEB"/>
            </a:solidFill>
          </p:spPr>
          <p:txBody>
            <a:bodyPr/>
            <a:lstStyle/>
            <a:p>
              <a:endParaRPr lang="en-US"/>
            </a:p>
          </p:txBody>
        </p:sp>
        <p:sp>
          <p:nvSpPr>
            <p:cNvPr id="10" name="TextBox 10"/>
            <p:cNvSpPr txBox="1"/>
            <p:nvPr/>
          </p:nvSpPr>
          <p:spPr>
            <a:xfrm>
              <a:off x="0" y="-28575"/>
              <a:ext cx="3226903" cy="292290"/>
            </a:xfrm>
            <a:prstGeom prst="rect">
              <a:avLst/>
            </a:prstGeom>
          </p:spPr>
          <p:txBody>
            <a:bodyPr lIns="50800" tIns="50800" rIns="50800" bIns="50800" rtlCol="0" anchor="ctr"/>
            <a:lstStyle/>
            <a:p>
              <a:pPr algn="ctr">
                <a:lnSpc>
                  <a:spcPts val="1960"/>
                </a:lnSpc>
              </a:pPr>
              <a:endParaRPr/>
            </a:p>
          </p:txBody>
        </p:sp>
      </p:grpSp>
      <p:sp>
        <p:nvSpPr>
          <p:cNvPr id="11" name="TextBox 11"/>
          <p:cNvSpPr txBox="1"/>
          <p:nvPr/>
        </p:nvSpPr>
        <p:spPr>
          <a:xfrm>
            <a:off x="2587292" y="4069117"/>
            <a:ext cx="12642750" cy="737235"/>
          </a:xfrm>
          <a:prstGeom prst="rect">
            <a:avLst/>
          </a:prstGeom>
        </p:spPr>
        <p:txBody>
          <a:bodyPr lIns="0" tIns="0" rIns="0" bIns="0" rtlCol="0" anchor="t">
            <a:spAutoFit/>
          </a:bodyPr>
          <a:lstStyle/>
          <a:p>
            <a:pPr algn="l">
              <a:lnSpc>
                <a:spcPts val="2940"/>
              </a:lnSpc>
              <a:spcBef>
                <a:spcPct val="0"/>
              </a:spcBef>
            </a:pPr>
            <a:r>
              <a:rPr lang="en-US" sz="2100" spc="-27">
                <a:solidFill>
                  <a:srgbClr val="0054BC"/>
                </a:solidFill>
                <a:latin typeface="Inter"/>
                <a:ea typeface="Inter"/>
                <a:cs typeface="Inter"/>
                <a:sym typeface="Inter"/>
              </a:rPr>
              <a:t>Are you a member of the</a:t>
            </a:r>
            <a:r>
              <a:rPr lang="en-US" sz="2100" u="sng" spc="-27">
                <a:solidFill>
                  <a:srgbClr val="0054BC"/>
                </a:solidFill>
                <a:latin typeface="Inter"/>
                <a:ea typeface="Inter"/>
                <a:cs typeface="Inter"/>
                <a:sym typeface="Inter"/>
                <a:hlinkClick r:id="rId2" tooltip="https://community.anthology.com/home"/>
              </a:rPr>
              <a:t> Anthology Community</a:t>
            </a:r>
            <a:r>
              <a:rPr lang="en-US" sz="2100" spc="-27">
                <a:solidFill>
                  <a:srgbClr val="0054BC"/>
                </a:solidFill>
                <a:latin typeface="Inter"/>
                <a:ea typeface="Inter"/>
                <a:cs typeface="Inter"/>
                <a:sym typeface="Inter"/>
              </a:rPr>
              <a:t> yet? You can use the community site to ask questions and get answers from other Ultra users as well as the Anthology product team.</a:t>
            </a:r>
          </a:p>
        </p:txBody>
      </p:sp>
      <p:grpSp>
        <p:nvGrpSpPr>
          <p:cNvPr id="12" name="Group 12">
            <a:extLst>
              <a:ext uri="{C183D7F6-B498-43B3-948B-1728B52AA6E4}">
                <adec:decorative xmlns:adec="http://schemas.microsoft.com/office/drawing/2017/decorative" val="1"/>
              </a:ext>
            </a:extLst>
          </p:cNvPr>
          <p:cNvGrpSpPr/>
          <p:nvPr/>
        </p:nvGrpSpPr>
        <p:grpSpPr>
          <a:xfrm>
            <a:off x="2323163" y="5082622"/>
            <a:ext cx="13171009" cy="1101756"/>
            <a:chOff x="0" y="0"/>
            <a:chExt cx="3226903" cy="269931"/>
          </a:xfrm>
          <a:effectLst>
            <a:outerShdw blurRad="50800" dist="38100" dir="2700000" algn="tl" rotWithShape="0">
              <a:prstClr val="black">
                <a:alpha val="40000"/>
              </a:prstClr>
            </a:outerShdw>
          </a:effectLst>
        </p:grpSpPr>
        <p:sp>
          <p:nvSpPr>
            <p:cNvPr id="13" name="Freeform 13">
              <a:extLst>
                <a:ext uri="{C183D7F6-B498-43B3-948B-1728B52AA6E4}">
                  <adec:decorative xmlns:adec="http://schemas.microsoft.com/office/drawing/2017/decorative" val="1"/>
                </a:ext>
              </a:extLst>
            </p:cNvPr>
            <p:cNvSpPr/>
            <p:nvPr/>
          </p:nvSpPr>
          <p:spPr>
            <a:xfrm>
              <a:off x="0" y="0"/>
              <a:ext cx="3226903" cy="269931"/>
            </a:xfrm>
            <a:custGeom>
              <a:avLst/>
              <a:gdLst/>
              <a:ahLst/>
              <a:cxnLst/>
              <a:rect l="l" t="t" r="r" b="b"/>
              <a:pathLst>
                <a:path w="3226903" h="269931">
                  <a:moveTo>
                    <a:pt x="20573" y="0"/>
                  </a:moveTo>
                  <a:lnTo>
                    <a:pt x="3206330" y="0"/>
                  </a:lnTo>
                  <a:cubicBezTo>
                    <a:pt x="3211786" y="0"/>
                    <a:pt x="3217019" y="2168"/>
                    <a:pt x="3220877" y="6026"/>
                  </a:cubicBezTo>
                  <a:cubicBezTo>
                    <a:pt x="3224735" y="9884"/>
                    <a:pt x="3226903" y="15117"/>
                    <a:pt x="3226903" y="20573"/>
                  </a:cubicBezTo>
                  <a:lnTo>
                    <a:pt x="3226903" y="249358"/>
                  </a:lnTo>
                  <a:cubicBezTo>
                    <a:pt x="3226903" y="254814"/>
                    <a:pt x="3224735" y="260047"/>
                    <a:pt x="3220877" y="263905"/>
                  </a:cubicBezTo>
                  <a:cubicBezTo>
                    <a:pt x="3217019" y="267763"/>
                    <a:pt x="3211786" y="269931"/>
                    <a:pt x="3206330" y="269931"/>
                  </a:cubicBezTo>
                  <a:lnTo>
                    <a:pt x="20573" y="269931"/>
                  </a:lnTo>
                  <a:cubicBezTo>
                    <a:pt x="15117" y="269931"/>
                    <a:pt x="9884" y="267763"/>
                    <a:pt x="6026" y="263905"/>
                  </a:cubicBezTo>
                  <a:cubicBezTo>
                    <a:pt x="2168" y="260047"/>
                    <a:pt x="0" y="254814"/>
                    <a:pt x="0" y="249358"/>
                  </a:cubicBezTo>
                  <a:lnTo>
                    <a:pt x="0" y="20573"/>
                  </a:lnTo>
                  <a:cubicBezTo>
                    <a:pt x="0" y="15117"/>
                    <a:pt x="2168" y="9884"/>
                    <a:pt x="6026" y="6026"/>
                  </a:cubicBezTo>
                  <a:cubicBezTo>
                    <a:pt x="9884" y="2168"/>
                    <a:pt x="15117" y="0"/>
                    <a:pt x="20573" y="0"/>
                  </a:cubicBezTo>
                  <a:close/>
                </a:path>
              </a:pathLst>
            </a:custGeom>
            <a:solidFill>
              <a:srgbClr val="0E387C"/>
            </a:solidFill>
          </p:spPr>
          <p:txBody>
            <a:bodyPr/>
            <a:lstStyle/>
            <a:p>
              <a:endParaRPr lang="en-US"/>
            </a:p>
          </p:txBody>
        </p:sp>
        <p:sp>
          <p:nvSpPr>
            <p:cNvPr id="14" name="TextBox 14"/>
            <p:cNvSpPr txBox="1"/>
            <p:nvPr/>
          </p:nvSpPr>
          <p:spPr>
            <a:xfrm>
              <a:off x="0" y="-28575"/>
              <a:ext cx="3226903" cy="298506"/>
            </a:xfrm>
            <a:prstGeom prst="rect">
              <a:avLst/>
            </a:prstGeom>
          </p:spPr>
          <p:txBody>
            <a:bodyPr lIns="50800" tIns="50800" rIns="50800" bIns="50800" rtlCol="0" anchor="ctr"/>
            <a:lstStyle/>
            <a:p>
              <a:pPr algn="ctr">
                <a:lnSpc>
                  <a:spcPts val="1960"/>
                </a:lnSpc>
              </a:pPr>
              <a:endParaRPr/>
            </a:p>
          </p:txBody>
        </p:sp>
      </p:grpSp>
      <p:sp>
        <p:nvSpPr>
          <p:cNvPr id="15" name="TextBox 15"/>
          <p:cNvSpPr txBox="1"/>
          <p:nvPr/>
        </p:nvSpPr>
        <p:spPr>
          <a:xfrm>
            <a:off x="2555406" y="5241070"/>
            <a:ext cx="12706522" cy="737235"/>
          </a:xfrm>
          <a:prstGeom prst="rect">
            <a:avLst/>
          </a:prstGeom>
        </p:spPr>
        <p:txBody>
          <a:bodyPr lIns="0" tIns="0" rIns="0" bIns="0" rtlCol="0" anchor="t">
            <a:spAutoFit/>
          </a:bodyPr>
          <a:lstStyle/>
          <a:p>
            <a:pPr algn="l">
              <a:lnSpc>
                <a:spcPts val="2940"/>
              </a:lnSpc>
              <a:spcBef>
                <a:spcPct val="0"/>
              </a:spcBef>
            </a:pPr>
            <a:r>
              <a:rPr lang="en-US" sz="2100" spc="-27">
                <a:solidFill>
                  <a:srgbClr val="FFFFFF"/>
                </a:solidFill>
                <a:latin typeface="Inter"/>
                <a:ea typeface="Inter"/>
                <a:cs typeface="Inter"/>
                <a:sym typeface="Inter"/>
              </a:rPr>
              <a:t>Note the things still missing. Categorize them as essential, important, or minor. Try to find an alternative for each of your essential missing pieces first.</a:t>
            </a:r>
          </a:p>
        </p:txBody>
      </p:sp>
      <p:grpSp>
        <p:nvGrpSpPr>
          <p:cNvPr id="16" name="Group 16">
            <a:extLst>
              <a:ext uri="{C183D7F6-B498-43B3-948B-1728B52AA6E4}">
                <adec:decorative xmlns:adec="http://schemas.microsoft.com/office/drawing/2017/decorative" val="1"/>
              </a:ext>
            </a:extLst>
          </p:cNvPr>
          <p:cNvGrpSpPr/>
          <p:nvPr/>
        </p:nvGrpSpPr>
        <p:grpSpPr>
          <a:xfrm>
            <a:off x="2323163" y="6267260"/>
            <a:ext cx="13171279" cy="1101756"/>
            <a:chOff x="0" y="0"/>
            <a:chExt cx="3226969" cy="269931"/>
          </a:xfrm>
          <a:effectLst>
            <a:outerShdw blurRad="50800" dist="38100" dir="2700000" algn="tl" rotWithShape="0">
              <a:prstClr val="black">
                <a:alpha val="40000"/>
              </a:prstClr>
            </a:outerShdw>
          </a:effectLst>
        </p:grpSpPr>
        <p:sp>
          <p:nvSpPr>
            <p:cNvPr id="17" name="Freeform 17">
              <a:extLst>
                <a:ext uri="{C183D7F6-B498-43B3-948B-1728B52AA6E4}">
                  <adec:decorative xmlns:adec="http://schemas.microsoft.com/office/drawing/2017/decorative" val="1"/>
                </a:ext>
              </a:extLst>
            </p:cNvPr>
            <p:cNvSpPr/>
            <p:nvPr/>
          </p:nvSpPr>
          <p:spPr>
            <a:xfrm>
              <a:off x="0" y="0"/>
              <a:ext cx="3226969" cy="269931"/>
            </a:xfrm>
            <a:custGeom>
              <a:avLst/>
              <a:gdLst/>
              <a:ahLst/>
              <a:cxnLst/>
              <a:rect l="l" t="t" r="r" b="b"/>
              <a:pathLst>
                <a:path w="3226969" h="269931">
                  <a:moveTo>
                    <a:pt x="20573" y="0"/>
                  </a:moveTo>
                  <a:lnTo>
                    <a:pt x="3206396" y="0"/>
                  </a:lnTo>
                  <a:cubicBezTo>
                    <a:pt x="3211853" y="0"/>
                    <a:pt x="3217085" y="2167"/>
                    <a:pt x="3220943" y="6026"/>
                  </a:cubicBezTo>
                  <a:cubicBezTo>
                    <a:pt x="3224801" y="9884"/>
                    <a:pt x="3226969" y="15116"/>
                    <a:pt x="3226969" y="20573"/>
                  </a:cubicBezTo>
                  <a:lnTo>
                    <a:pt x="3226969" y="249358"/>
                  </a:lnTo>
                  <a:cubicBezTo>
                    <a:pt x="3226969" y="254814"/>
                    <a:pt x="3224801" y="260047"/>
                    <a:pt x="3220943" y="263905"/>
                  </a:cubicBezTo>
                  <a:cubicBezTo>
                    <a:pt x="3217085" y="267763"/>
                    <a:pt x="3211853" y="269931"/>
                    <a:pt x="3206396" y="269931"/>
                  </a:cubicBezTo>
                  <a:lnTo>
                    <a:pt x="20573" y="269931"/>
                  </a:lnTo>
                  <a:cubicBezTo>
                    <a:pt x="15116" y="269931"/>
                    <a:pt x="9884" y="267763"/>
                    <a:pt x="6026" y="263905"/>
                  </a:cubicBezTo>
                  <a:cubicBezTo>
                    <a:pt x="2167" y="260047"/>
                    <a:pt x="0" y="254814"/>
                    <a:pt x="0" y="249358"/>
                  </a:cubicBezTo>
                  <a:lnTo>
                    <a:pt x="0" y="20573"/>
                  </a:lnTo>
                  <a:cubicBezTo>
                    <a:pt x="0" y="15116"/>
                    <a:pt x="2167" y="9884"/>
                    <a:pt x="6026" y="6026"/>
                  </a:cubicBezTo>
                  <a:cubicBezTo>
                    <a:pt x="9884" y="2167"/>
                    <a:pt x="15116" y="0"/>
                    <a:pt x="20573" y="0"/>
                  </a:cubicBezTo>
                  <a:close/>
                </a:path>
              </a:pathLst>
            </a:custGeom>
            <a:solidFill>
              <a:srgbClr val="EBEBEB"/>
            </a:solidFill>
          </p:spPr>
          <p:txBody>
            <a:bodyPr/>
            <a:lstStyle/>
            <a:p>
              <a:endParaRPr lang="en-US"/>
            </a:p>
          </p:txBody>
        </p:sp>
        <p:sp>
          <p:nvSpPr>
            <p:cNvPr id="18" name="TextBox 18"/>
            <p:cNvSpPr txBox="1"/>
            <p:nvPr/>
          </p:nvSpPr>
          <p:spPr>
            <a:xfrm>
              <a:off x="0" y="-28575"/>
              <a:ext cx="3226969" cy="298506"/>
            </a:xfrm>
            <a:prstGeom prst="rect">
              <a:avLst/>
            </a:prstGeom>
          </p:spPr>
          <p:txBody>
            <a:bodyPr lIns="50800" tIns="50800" rIns="50800" bIns="50800" rtlCol="0" anchor="ctr"/>
            <a:lstStyle/>
            <a:p>
              <a:pPr algn="ctr">
                <a:lnSpc>
                  <a:spcPts val="1960"/>
                </a:lnSpc>
              </a:pPr>
              <a:endParaRPr/>
            </a:p>
          </p:txBody>
        </p:sp>
      </p:grpSp>
      <p:sp>
        <p:nvSpPr>
          <p:cNvPr id="19" name="TextBox 19"/>
          <p:cNvSpPr txBox="1">
            <a:spLocks/>
          </p:cNvSpPr>
          <p:nvPr/>
        </p:nvSpPr>
        <p:spPr>
          <a:xfrm>
            <a:off x="2587427" y="6425708"/>
            <a:ext cx="12642750" cy="73723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2940"/>
              </a:lnSpc>
              <a:spcBef>
                <a:spcPct val="0"/>
              </a:spcBef>
              <a:spcAft>
                <a:spcPts val="0"/>
              </a:spcAft>
              <a:buClrTx/>
              <a:buSzTx/>
              <a:buFontTx/>
              <a:buNone/>
              <a:tabLst/>
              <a:defRPr/>
            </a:pPr>
            <a:r>
              <a:rPr kumimoji="0" lang="en-US" sz="2100" b="0" i="0" u="none" strike="noStrike" kern="1200" cap="none" spc="-27" normalizeH="0" baseline="0" noProof="0" dirty="0">
                <a:ln>
                  <a:noFill/>
                </a:ln>
                <a:solidFill>
                  <a:srgbClr val="0054BC"/>
                </a:solidFill>
                <a:effectLst/>
                <a:uLnTx/>
                <a:uFillTx/>
                <a:latin typeface="Inter"/>
                <a:ea typeface="Inter"/>
                <a:cs typeface="Inter"/>
                <a:sym typeface="Inter"/>
              </a:rPr>
              <a:t>If your institution has the </a:t>
            </a:r>
            <a:r>
              <a:rPr kumimoji="0" lang="en-US" sz="2100" b="0" i="0" u="none" strike="noStrike" kern="1200" cap="none" spc="-27" normalizeH="0" baseline="0" noProof="0" dirty="0">
                <a:ln>
                  <a:noFill/>
                </a:ln>
                <a:solidFill>
                  <a:srgbClr val="0054BC"/>
                </a:solidFill>
                <a:effectLst/>
                <a:uLnTx/>
                <a:uFillTx/>
                <a:latin typeface="Inter"/>
                <a:ea typeface="Inter"/>
                <a:cs typeface="Inter"/>
                <a:sym typeface="Inter"/>
                <a:hlinkClick r:id="rId3"/>
              </a:rPr>
              <a:t>AI Design Assistant </a:t>
            </a:r>
            <a:r>
              <a:rPr kumimoji="0" lang="en-US" sz="2100" b="0" i="0" u="none" strike="noStrike" kern="1200" cap="none" spc="-27" normalizeH="0" baseline="0" noProof="0" dirty="0">
                <a:ln>
                  <a:noFill/>
                </a:ln>
                <a:solidFill>
                  <a:srgbClr val="0054BC"/>
                </a:solidFill>
                <a:effectLst/>
                <a:uLnTx/>
                <a:uFillTx/>
                <a:latin typeface="Inter"/>
                <a:ea typeface="Inter"/>
                <a:cs typeface="Inter"/>
                <a:sym typeface="Inter"/>
              </a:rPr>
              <a:t>turned on, try having it create a new authentic assessment with you or generate some new test questions.</a:t>
            </a:r>
          </a:p>
        </p:txBody>
      </p:sp>
      <p:grpSp>
        <p:nvGrpSpPr>
          <p:cNvPr id="20" name="Group 20">
            <a:extLst>
              <a:ext uri="{C183D7F6-B498-43B3-948B-1728B52AA6E4}">
                <adec:decorative xmlns:adec="http://schemas.microsoft.com/office/drawing/2017/decorative" val="1"/>
              </a:ext>
            </a:extLst>
          </p:cNvPr>
          <p:cNvGrpSpPr/>
          <p:nvPr/>
        </p:nvGrpSpPr>
        <p:grpSpPr>
          <a:xfrm>
            <a:off x="2323163" y="7451898"/>
            <a:ext cx="13171009" cy="1067731"/>
            <a:chOff x="0" y="0"/>
            <a:chExt cx="3226903" cy="261595"/>
          </a:xfrm>
          <a:effectLst>
            <a:outerShdw blurRad="50800" dist="38100" dir="2700000" algn="tl" rotWithShape="0">
              <a:prstClr val="black">
                <a:alpha val="40000"/>
              </a:prstClr>
            </a:outerShdw>
          </a:effectLst>
        </p:grpSpPr>
        <p:sp>
          <p:nvSpPr>
            <p:cNvPr id="21" name="Freeform 21">
              <a:extLst>
                <a:ext uri="{C183D7F6-B498-43B3-948B-1728B52AA6E4}">
                  <adec:decorative xmlns:adec="http://schemas.microsoft.com/office/drawing/2017/decorative" val="1"/>
                </a:ext>
              </a:extLst>
            </p:cNvPr>
            <p:cNvSpPr/>
            <p:nvPr/>
          </p:nvSpPr>
          <p:spPr>
            <a:xfrm>
              <a:off x="0" y="0"/>
              <a:ext cx="3226903" cy="261595"/>
            </a:xfrm>
            <a:custGeom>
              <a:avLst/>
              <a:gdLst/>
              <a:ahLst/>
              <a:cxnLst/>
              <a:rect l="l" t="t" r="r" b="b"/>
              <a:pathLst>
                <a:path w="3226903" h="261595">
                  <a:moveTo>
                    <a:pt x="20573" y="0"/>
                  </a:moveTo>
                  <a:lnTo>
                    <a:pt x="3206330" y="0"/>
                  </a:lnTo>
                  <a:cubicBezTo>
                    <a:pt x="3211786" y="0"/>
                    <a:pt x="3217019" y="2168"/>
                    <a:pt x="3220877" y="6026"/>
                  </a:cubicBezTo>
                  <a:cubicBezTo>
                    <a:pt x="3224735" y="9884"/>
                    <a:pt x="3226903" y="15117"/>
                    <a:pt x="3226903" y="20573"/>
                  </a:cubicBezTo>
                  <a:lnTo>
                    <a:pt x="3226903" y="241022"/>
                  </a:lnTo>
                  <a:cubicBezTo>
                    <a:pt x="3226903" y="252384"/>
                    <a:pt x="3217692" y="261595"/>
                    <a:pt x="3206330" y="261595"/>
                  </a:cubicBezTo>
                  <a:lnTo>
                    <a:pt x="20573" y="261595"/>
                  </a:lnTo>
                  <a:cubicBezTo>
                    <a:pt x="15117" y="261595"/>
                    <a:pt x="9884" y="259427"/>
                    <a:pt x="6026" y="255569"/>
                  </a:cubicBezTo>
                  <a:cubicBezTo>
                    <a:pt x="2168" y="251711"/>
                    <a:pt x="0" y="246478"/>
                    <a:pt x="0" y="241022"/>
                  </a:cubicBezTo>
                  <a:lnTo>
                    <a:pt x="0" y="20573"/>
                  </a:lnTo>
                  <a:cubicBezTo>
                    <a:pt x="0" y="15117"/>
                    <a:pt x="2168" y="9884"/>
                    <a:pt x="6026" y="6026"/>
                  </a:cubicBezTo>
                  <a:cubicBezTo>
                    <a:pt x="9884" y="2168"/>
                    <a:pt x="15117" y="0"/>
                    <a:pt x="20573" y="0"/>
                  </a:cubicBezTo>
                  <a:close/>
                </a:path>
              </a:pathLst>
            </a:custGeom>
            <a:solidFill>
              <a:srgbClr val="0E387C"/>
            </a:solidFill>
          </p:spPr>
          <p:txBody>
            <a:bodyPr/>
            <a:lstStyle/>
            <a:p>
              <a:endParaRPr lang="en-US"/>
            </a:p>
          </p:txBody>
        </p:sp>
        <p:sp>
          <p:nvSpPr>
            <p:cNvPr id="22" name="TextBox 22"/>
            <p:cNvSpPr txBox="1"/>
            <p:nvPr/>
          </p:nvSpPr>
          <p:spPr>
            <a:xfrm>
              <a:off x="0" y="-28575"/>
              <a:ext cx="3226903" cy="290170"/>
            </a:xfrm>
            <a:prstGeom prst="rect">
              <a:avLst/>
            </a:prstGeom>
          </p:spPr>
          <p:txBody>
            <a:bodyPr lIns="50800" tIns="50800" rIns="50800" bIns="50800" rtlCol="0" anchor="ctr"/>
            <a:lstStyle/>
            <a:p>
              <a:pPr algn="ctr">
                <a:lnSpc>
                  <a:spcPts val="1960"/>
                </a:lnSpc>
              </a:pPr>
              <a:endParaRPr/>
            </a:p>
          </p:txBody>
        </p:sp>
      </p:grpSp>
      <p:sp>
        <p:nvSpPr>
          <p:cNvPr id="23" name="TextBox 23"/>
          <p:cNvSpPr txBox="1"/>
          <p:nvPr/>
        </p:nvSpPr>
        <p:spPr>
          <a:xfrm>
            <a:off x="2594074" y="7593334"/>
            <a:ext cx="12629186" cy="737235"/>
          </a:xfrm>
          <a:prstGeom prst="rect">
            <a:avLst/>
          </a:prstGeom>
        </p:spPr>
        <p:txBody>
          <a:bodyPr lIns="0" tIns="0" rIns="0" bIns="0" rtlCol="0" anchor="t">
            <a:spAutoFit/>
          </a:bodyPr>
          <a:lstStyle/>
          <a:p>
            <a:pPr algn="l">
              <a:lnSpc>
                <a:spcPts val="2940"/>
              </a:lnSpc>
              <a:spcBef>
                <a:spcPct val="0"/>
              </a:spcBef>
            </a:pPr>
            <a:r>
              <a:rPr lang="en-US" sz="2100" spc="-27">
                <a:solidFill>
                  <a:srgbClr val="FFFFFF"/>
                </a:solidFill>
                <a:latin typeface="Inter"/>
                <a:ea typeface="Inter"/>
                <a:cs typeface="Inter"/>
                <a:sym typeface="Inter"/>
              </a:rPr>
              <a:t>Keep your eyes open for new opportunities as you become more comfortable with Ultra. This is a great time to refresh assignments and activities within your course. </a:t>
            </a:r>
          </a:p>
        </p:txBody>
      </p:sp>
      <p:grpSp>
        <p:nvGrpSpPr>
          <p:cNvPr id="24" name="Group 24">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25" name="Freeform 25">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6" name="Freeform 26">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27" name="TextBox 27"/>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8" action="ppaction://hlinksldjump">
                    <a:extLst>
                      <a:ext uri="{A12FA001-AC4F-418D-AE19-62706E023703}">
                        <ahyp:hlinkClr xmlns:ahyp="http://schemas.microsoft.com/office/drawing/2018/hyperlinkcolor" val="tx"/>
                      </a:ext>
                    </a:extLst>
                  </a:hlinkClick>
                </a:rPr>
                <a:t>Step 1</a:t>
              </a:r>
            </a:p>
          </p:txBody>
        </p:sp>
        <p:sp>
          <p:nvSpPr>
            <p:cNvPr id="28" name="Freeform 28">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29" name="Freeform 29">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30" name="TextBox 30"/>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3" action="ppaction://hlinksldjump">
                    <a:extLst>
                      <a:ext uri="{A12FA001-AC4F-418D-AE19-62706E023703}">
                        <ahyp:hlinkClr xmlns:ahyp="http://schemas.microsoft.com/office/drawing/2018/hyperlinkcolor" val="tx"/>
                      </a:ext>
                    </a:extLst>
                  </a:hlinkClick>
                </a:rPr>
                <a:t>Step 2</a:t>
              </a:r>
            </a:p>
          </p:txBody>
        </p:sp>
        <p:sp>
          <p:nvSpPr>
            <p:cNvPr id="31" name="Freeform 31">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32" name="Freeform 32">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33" name="TextBox 33"/>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6" action="ppaction://hlinksldjump">
                    <a:extLst>
                      <a:ext uri="{A12FA001-AC4F-418D-AE19-62706E023703}">
                        <ahyp:hlinkClr xmlns:ahyp="http://schemas.microsoft.com/office/drawing/2018/hyperlinkcolor" val="tx"/>
                      </a:ext>
                    </a:extLst>
                  </a:hlinkClick>
                </a:rPr>
                <a:t>Step 3</a:t>
              </a:r>
            </a:p>
          </p:txBody>
        </p:sp>
        <p:sp>
          <p:nvSpPr>
            <p:cNvPr id="34" name="Freeform 34">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35" name="Freeform 35">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36" name="TextBox 36"/>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7" action="ppaction://hlinksldjump"/>
                </a:rPr>
                <a:t>Step 4</a:t>
              </a:r>
            </a:p>
          </p:txBody>
        </p:sp>
        <p:sp>
          <p:nvSpPr>
            <p:cNvPr id="37" name="Freeform 37">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38" name="Freeform 38">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39" name="TextBox 39"/>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8" action="ppaction://hlinksldjump"/>
                </a:rPr>
                <a:t>Step 5</a:t>
              </a:r>
            </a:p>
          </p:txBody>
        </p:sp>
      </p:gr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a:grpSpLocks noGrp="1" noUngrp="1" noRot="1" noMove="1" noResize="1"/>
          </p:cNvGrpSpPr>
          <p:nvPr/>
        </p:nvGrpSpPr>
        <p:grpSpPr>
          <a:xfrm>
            <a:off x="-4135" y="3756660"/>
            <a:ext cx="2928938" cy="5995987"/>
            <a:chOff x="0" y="0"/>
            <a:chExt cx="823433" cy="1685695"/>
          </a:xfrm>
        </p:grpSpPr>
        <p:sp>
          <p:nvSpPr>
            <p:cNvPr id="3" name="Freeform 3">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823433" cy="1685695"/>
            </a:xfrm>
            <a:custGeom>
              <a:avLst/>
              <a:gdLst/>
              <a:ahLst/>
              <a:cxnLst/>
              <a:rect l="l" t="t" r="r" b="b"/>
              <a:pathLst>
                <a:path w="823433" h="1685695">
                  <a:moveTo>
                    <a:pt x="0" y="0"/>
                  </a:moveTo>
                  <a:lnTo>
                    <a:pt x="823433" y="0"/>
                  </a:lnTo>
                  <a:lnTo>
                    <a:pt x="823433" y="1685695"/>
                  </a:lnTo>
                  <a:lnTo>
                    <a:pt x="0" y="1685695"/>
                  </a:lnTo>
                  <a:close/>
                </a:path>
              </a:pathLst>
            </a:custGeom>
            <a:solidFill>
              <a:srgbClr val="0E387C">
                <a:alpha val="40000"/>
              </a:srgbClr>
            </a:solidFill>
          </p:spPr>
          <p:txBody>
            <a:bodyPr/>
            <a:lstStyle/>
            <a:p>
              <a:endParaRPr lang="en-US"/>
            </a:p>
          </p:txBody>
        </p:sp>
        <p:sp>
          <p:nvSpPr>
            <p:cNvPr id="4" name="TextBox 4"/>
            <p:cNvSpPr txBox="1">
              <a:spLocks noGrp="1" noRot="1" noMove="1" noResize="1" noEditPoints="1" noAdjustHandles="1" noChangeArrowheads="1" noChangeShapeType="1"/>
            </p:cNvSpPr>
            <p:nvPr/>
          </p:nvSpPr>
          <p:spPr>
            <a:xfrm>
              <a:off x="0" y="-38100"/>
              <a:ext cx="823433" cy="1723795"/>
            </a:xfrm>
            <a:prstGeom prst="rect">
              <a:avLst/>
            </a:prstGeom>
          </p:spPr>
          <p:txBody>
            <a:bodyPr lIns="47590" tIns="47590" rIns="47590" bIns="47590" rtlCol="0" anchor="ctr"/>
            <a:lstStyle/>
            <a:p>
              <a:pPr algn="ctr">
                <a:lnSpc>
                  <a:spcPts val="1949"/>
                </a:lnSpc>
              </a:pPr>
              <a:endParaRPr/>
            </a:p>
          </p:txBody>
        </p:sp>
      </p:grpSp>
      <p:grpSp>
        <p:nvGrpSpPr>
          <p:cNvPr id="5" name="Group 5">
            <a:extLst>
              <a:ext uri="{C183D7F6-B498-43B3-948B-1728B52AA6E4}">
                <adec:decorative xmlns:adec="http://schemas.microsoft.com/office/drawing/2017/decorative" val="1"/>
              </a:ext>
            </a:extLst>
          </p:cNvPr>
          <p:cNvGrpSpPr/>
          <p:nvPr/>
        </p:nvGrpSpPr>
        <p:grpSpPr>
          <a:xfrm>
            <a:off x="9597966" y="3238220"/>
            <a:ext cx="5625106" cy="7063740"/>
            <a:chOff x="0" y="0"/>
            <a:chExt cx="1581427" cy="1985880"/>
          </a:xfrm>
        </p:grpSpPr>
        <p:sp>
          <p:nvSpPr>
            <p:cNvPr id="6" name="Freeform 6">
              <a:extLst>
                <a:ext uri="{C183D7F6-B498-43B3-948B-1728B52AA6E4}">
                  <adec:decorative xmlns:adec="http://schemas.microsoft.com/office/drawing/2017/decorative" val="1"/>
                </a:ext>
              </a:extLst>
            </p:cNvPr>
            <p:cNvSpPr/>
            <p:nvPr/>
          </p:nvSpPr>
          <p:spPr>
            <a:xfrm>
              <a:off x="0" y="0"/>
              <a:ext cx="1581427" cy="1985880"/>
            </a:xfrm>
            <a:custGeom>
              <a:avLst/>
              <a:gdLst/>
              <a:ahLst/>
              <a:cxnLst/>
              <a:rect l="l" t="t" r="r" b="b"/>
              <a:pathLst>
                <a:path w="1581427" h="1985880">
                  <a:moveTo>
                    <a:pt x="0" y="0"/>
                  </a:moveTo>
                  <a:lnTo>
                    <a:pt x="1581427" y="0"/>
                  </a:lnTo>
                  <a:lnTo>
                    <a:pt x="1581427" y="1985880"/>
                  </a:lnTo>
                  <a:lnTo>
                    <a:pt x="0" y="1985880"/>
                  </a:lnTo>
                  <a:close/>
                </a:path>
              </a:pathLst>
            </a:custGeom>
            <a:solidFill>
              <a:srgbClr val="0E387C">
                <a:alpha val="49804"/>
              </a:srgbClr>
            </a:solidFill>
          </p:spPr>
          <p:txBody>
            <a:bodyPr/>
            <a:lstStyle/>
            <a:p>
              <a:endParaRPr lang="en-US"/>
            </a:p>
          </p:txBody>
        </p:sp>
        <p:sp>
          <p:nvSpPr>
            <p:cNvPr id="7" name="TextBox 7"/>
            <p:cNvSpPr txBox="1"/>
            <p:nvPr/>
          </p:nvSpPr>
          <p:spPr>
            <a:xfrm>
              <a:off x="0" y="-38100"/>
              <a:ext cx="1581427" cy="2023980"/>
            </a:xfrm>
            <a:prstGeom prst="rect">
              <a:avLst/>
            </a:prstGeom>
          </p:spPr>
          <p:txBody>
            <a:bodyPr lIns="47590" tIns="47590" rIns="47590" bIns="47590" rtlCol="0" anchor="ctr"/>
            <a:lstStyle/>
            <a:p>
              <a:pPr algn="ctr">
                <a:lnSpc>
                  <a:spcPts val="1949"/>
                </a:lnSpc>
              </a:pPr>
              <a:endParaRPr/>
            </a:p>
          </p:txBody>
        </p:sp>
      </p:grpSp>
      <p:grpSp>
        <p:nvGrpSpPr>
          <p:cNvPr id="8" name="Group 8">
            <a:extLst>
              <a:ext uri="{C183D7F6-B498-43B3-948B-1728B52AA6E4}">
                <adec:decorative xmlns:adec="http://schemas.microsoft.com/office/drawing/2017/decorative" val="1"/>
              </a:ext>
            </a:extLst>
          </p:cNvPr>
          <p:cNvGrpSpPr>
            <a:grpSpLocks noGrp="1" noUngrp="1" noRot="1" noMove="1" noResize="1"/>
          </p:cNvGrpSpPr>
          <p:nvPr/>
        </p:nvGrpSpPr>
        <p:grpSpPr>
          <a:xfrm>
            <a:off x="9501465" y="3223260"/>
            <a:ext cx="5625106" cy="7063740"/>
            <a:chOff x="0" y="0"/>
            <a:chExt cx="1581427" cy="1985880"/>
          </a:xfrm>
        </p:grpSpPr>
        <p:sp>
          <p:nvSpPr>
            <p:cNvPr id="9" name="Freeform 9">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581427" cy="1985880"/>
            </a:xfrm>
            <a:custGeom>
              <a:avLst/>
              <a:gdLst/>
              <a:ahLst/>
              <a:cxnLst/>
              <a:rect l="l" t="t" r="r" b="b"/>
              <a:pathLst>
                <a:path w="1581427" h="1985880">
                  <a:moveTo>
                    <a:pt x="0" y="0"/>
                  </a:moveTo>
                  <a:lnTo>
                    <a:pt x="1581427" y="0"/>
                  </a:lnTo>
                  <a:lnTo>
                    <a:pt x="1581427" y="1985880"/>
                  </a:lnTo>
                  <a:lnTo>
                    <a:pt x="0" y="1985880"/>
                  </a:lnTo>
                  <a:close/>
                </a:path>
              </a:pathLst>
            </a:custGeom>
            <a:solidFill>
              <a:srgbClr val="0050B6"/>
            </a:solidFill>
          </p:spPr>
          <p:txBody>
            <a:bodyPr/>
            <a:lstStyle/>
            <a:p>
              <a:endParaRPr lang="en-US"/>
            </a:p>
          </p:txBody>
        </p:sp>
        <p:sp>
          <p:nvSpPr>
            <p:cNvPr id="10" name="TextBox 10"/>
            <p:cNvSpPr txBox="1">
              <a:spLocks noGrp="1" noRot="1" noMove="1" noResize="1" noEditPoints="1" noAdjustHandles="1" noChangeArrowheads="1" noChangeShapeType="1"/>
            </p:cNvSpPr>
            <p:nvPr/>
          </p:nvSpPr>
          <p:spPr>
            <a:xfrm>
              <a:off x="0" y="-38100"/>
              <a:ext cx="1581427" cy="2023980"/>
            </a:xfrm>
            <a:prstGeom prst="rect">
              <a:avLst/>
            </a:prstGeom>
          </p:spPr>
          <p:txBody>
            <a:bodyPr lIns="47590" tIns="47590" rIns="47590" bIns="47590" rtlCol="0" anchor="ctr"/>
            <a:lstStyle/>
            <a:p>
              <a:pPr algn="ctr">
                <a:lnSpc>
                  <a:spcPts val="1949"/>
                </a:lnSpc>
              </a:pPr>
              <a:endParaRPr/>
            </a:p>
          </p:txBody>
        </p:sp>
      </p:grpSp>
      <p:grpSp>
        <p:nvGrpSpPr>
          <p:cNvPr id="11" name="Group 11">
            <a:extLst>
              <a:ext uri="{C183D7F6-B498-43B3-948B-1728B52AA6E4}">
                <adec:decorative xmlns:adec="http://schemas.microsoft.com/office/drawing/2017/decorative" val="1"/>
              </a:ext>
            </a:extLst>
          </p:cNvPr>
          <p:cNvGrpSpPr>
            <a:grpSpLocks noGrp="1" noUngrp="1" noRot="1" noMove="1" noResize="1"/>
          </p:cNvGrpSpPr>
          <p:nvPr/>
        </p:nvGrpSpPr>
        <p:grpSpPr>
          <a:xfrm>
            <a:off x="3167340" y="3756660"/>
            <a:ext cx="2928938" cy="5995987"/>
            <a:chOff x="0" y="0"/>
            <a:chExt cx="964632" cy="1974751"/>
          </a:xfrm>
        </p:grpSpPr>
        <p:sp>
          <p:nvSpPr>
            <p:cNvPr id="12" name="Freeform 12"/>
            <p:cNvSpPr>
              <a:spLocks noGrp="1" noRot="1" noMove="1" noResize="1" noEditPoints="1" noAdjustHandles="1" noChangeArrowheads="1" noChangeShapeType="1"/>
            </p:cNvSpPr>
            <p:nvPr/>
          </p:nvSpPr>
          <p:spPr>
            <a:xfrm>
              <a:off x="0" y="0"/>
              <a:ext cx="964632" cy="1974752"/>
            </a:xfrm>
            <a:custGeom>
              <a:avLst/>
              <a:gdLst/>
              <a:ahLst/>
              <a:cxnLst/>
              <a:rect l="l" t="t" r="r" b="b"/>
              <a:pathLst>
                <a:path w="964632" h="1974752">
                  <a:moveTo>
                    <a:pt x="0" y="0"/>
                  </a:moveTo>
                  <a:lnTo>
                    <a:pt x="964632" y="0"/>
                  </a:lnTo>
                  <a:lnTo>
                    <a:pt x="964632" y="1974752"/>
                  </a:lnTo>
                  <a:lnTo>
                    <a:pt x="0" y="1974752"/>
                  </a:lnTo>
                  <a:close/>
                </a:path>
              </a:pathLst>
            </a:custGeom>
            <a:solidFill>
              <a:srgbClr val="0050B6">
                <a:alpha val="40000"/>
              </a:srgbClr>
            </a:solidFill>
          </p:spPr>
          <p:txBody>
            <a:bodyPr/>
            <a:lstStyle/>
            <a:p>
              <a:endParaRPr lang="en-US"/>
            </a:p>
          </p:txBody>
        </p:sp>
        <p:sp>
          <p:nvSpPr>
            <p:cNvPr id="13" name="TextBox 13"/>
            <p:cNvSpPr txBox="1">
              <a:spLocks noGrp="1" noRot="1" noMove="1" noResize="1" noEditPoints="1" noAdjustHandles="1" noChangeArrowheads="1" noChangeShapeType="1"/>
            </p:cNvSpPr>
            <p:nvPr/>
          </p:nvSpPr>
          <p:spPr>
            <a:xfrm>
              <a:off x="0" y="-38100"/>
              <a:ext cx="964632" cy="2012851"/>
            </a:xfrm>
            <a:prstGeom prst="rect">
              <a:avLst/>
            </a:prstGeom>
          </p:spPr>
          <p:txBody>
            <a:bodyPr lIns="40624" tIns="40624" rIns="40624" bIns="40624" rtlCol="0" anchor="ctr"/>
            <a:lstStyle/>
            <a:p>
              <a:pPr algn="ctr">
                <a:lnSpc>
                  <a:spcPts val="1949"/>
                </a:lnSpc>
              </a:pPr>
              <a:endParaRPr/>
            </a:p>
          </p:txBody>
        </p:sp>
      </p:grpSp>
      <p:grpSp>
        <p:nvGrpSpPr>
          <p:cNvPr id="14" name="Group 14">
            <a:extLst>
              <a:ext uri="{C183D7F6-B498-43B3-948B-1728B52AA6E4}">
                <adec:decorative xmlns:adec="http://schemas.microsoft.com/office/drawing/2017/decorative" val="1"/>
              </a:ext>
            </a:extLst>
          </p:cNvPr>
          <p:cNvGrpSpPr>
            <a:grpSpLocks noGrp="1" noUngrp="1" noRot="1" noMove="1" noResize="1"/>
          </p:cNvGrpSpPr>
          <p:nvPr/>
        </p:nvGrpSpPr>
        <p:grpSpPr>
          <a:xfrm>
            <a:off x="6334402" y="3756660"/>
            <a:ext cx="2928938" cy="5995988"/>
            <a:chOff x="0" y="0"/>
            <a:chExt cx="964632" cy="1974751"/>
          </a:xfrm>
        </p:grpSpPr>
        <p:sp>
          <p:nvSpPr>
            <p:cNvPr id="15" name="Freeform 15"/>
            <p:cNvSpPr>
              <a:spLocks noGrp="1" noRot="1" noMove="1" noResize="1" noEditPoints="1" noAdjustHandles="1" noChangeArrowheads="1" noChangeShapeType="1"/>
            </p:cNvSpPr>
            <p:nvPr/>
          </p:nvSpPr>
          <p:spPr>
            <a:xfrm>
              <a:off x="0" y="0"/>
              <a:ext cx="964632" cy="1974752"/>
            </a:xfrm>
            <a:custGeom>
              <a:avLst/>
              <a:gdLst/>
              <a:ahLst/>
              <a:cxnLst/>
              <a:rect l="l" t="t" r="r" b="b"/>
              <a:pathLst>
                <a:path w="964632" h="1974752">
                  <a:moveTo>
                    <a:pt x="0" y="0"/>
                  </a:moveTo>
                  <a:lnTo>
                    <a:pt x="964632" y="0"/>
                  </a:lnTo>
                  <a:lnTo>
                    <a:pt x="964632" y="1974752"/>
                  </a:lnTo>
                  <a:lnTo>
                    <a:pt x="0" y="1974752"/>
                  </a:lnTo>
                  <a:close/>
                </a:path>
              </a:pathLst>
            </a:custGeom>
            <a:solidFill>
              <a:srgbClr val="0E387C">
                <a:alpha val="40000"/>
              </a:srgbClr>
            </a:solidFill>
          </p:spPr>
          <p:txBody>
            <a:bodyPr/>
            <a:lstStyle/>
            <a:p>
              <a:endParaRPr lang="en-US"/>
            </a:p>
          </p:txBody>
        </p:sp>
        <p:sp>
          <p:nvSpPr>
            <p:cNvPr id="16" name="TextBox 16"/>
            <p:cNvSpPr txBox="1">
              <a:spLocks noGrp="1" noRot="1" noMove="1" noResize="1" noEditPoints="1" noAdjustHandles="1" noChangeArrowheads="1" noChangeShapeType="1"/>
            </p:cNvSpPr>
            <p:nvPr/>
          </p:nvSpPr>
          <p:spPr>
            <a:xfrm>
              <a:off x="0" y="-38100"/>
              <a:ext cx="964632" cy="2012851"/>
            </a:xfrm>
            <a:prstGeom prst="rect">
              <a:avLst/>
            </a:prstGeom>
          </p:spPr>
          <p:txBody>
            <a:bodyPr lIns="40624" tIns="40624" rIns="40624" bIns="40624" rtlCol="0" anchor="ctr"/>
            <a:lstStyle/>
            <a:p>
              <a:pPr algn="ctr">
                <a:lnSpc>
                  <a:spcPts val="1949"/>
                </a:lnSpc>
              </a:pPr>
              <a:endParaRPr/>
            </a:p>
          </p:txBody>
        </p:sp>
      </p:grpSp>
      <p:grpSp>
        <p:nvGrpSpPr>
          <p:cNvPr id="17" name="Group 17">
            <a:extLst>
              <a:ext uri="{C183D7F6-B498-43B3-948B-1728B52AA6E4}">
                <adec:decorative xmlns:adec="http://schemas.microsoft.com/office/drawing/2017/decorative" val="1"/>
              </a:ext>
            </a:extLst>
          </p:cNvPr>
          <p:cNvGrpSpPr>
            <a:grpSpLocks noGrp="1" noUngrp="1" noRot="1" noMove="1" noResize="1"/>
          </p:cNvGrpSpPr>
          <p:nvPr/>
        </p:nvGrpSpPr>
        <p:grpSpPr>
          <a:xfrm>
            <a:off x="15359062" y="3756660"/>
            <a:ext cx="2928938" cy="5995987"/>
            <a:chOff x="0" y="0"/>
            <a:chExt cx="964632" cy="1974751"/>
          </a:xfrm>
        </p:grpSpPr>
        <p:sp>
          <p:nvSpPr>
            <p:cNvPr id="18" name="Freeform 18">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964632" cy="1974752"/>
            </a:xfrm>
            <a:custGeom>
              <a:avLst/>
              <a:gdLst/>
              <a:ahLst/>
              <a:cxnLst/>
              <a:rect l="l" t="t" r="r" b="b"/>
              <a:pathLst>
                <a:path w="964632" h="1974752">
                  <a:moveTo>
                    <a:pt x="0" y="0"/>
                  </a:moveTo>
                  <a:lnTo>
                    <a:pt x="964632" y="0"/>
                  </a:lnTo>
                  <a:lnTo>
                    <a:pt x="964632" y="1974752"/>
                  </a:lnTo>
                  <a:lnTo>
                    <a:pt x="0" y="1974752"/>
                  </a:lnTo>
                  <a:close/>
                </a:path>
              </a:pathLst>
            </a:custGeom>
            <a:solidFill>
              <a:srgbClr val="0E387C">
                <a:alpha val="40000"/>
              </a:srgbClr>
            </a:solidFill>
          </p:spPr>
          <p:txBody>
            <a:bodyPr/>
            <a:lstStyle/>
            <a:p>
              <a:endParaRPr lang="en-US"/>
            </a:p>
          </p:txBody>
        </p:sp>
        <p:sp>
          <p:nvSpPr>
            <p:cNvPr id="19" name="TextBox 19"/>
            <p:cNvSpPr txBox="1">
              <a:spLocks noGrp="1" noRot="1" noMove="1" noResize="1" noEditPoints="1" noAdjustHandles="1" noChangeArrowheads="1" noChangeShapeType="1"/>
            </p:cNvSpPr>
            <p:nvPr/>
          </p:nvSpPr>
          <p:spPr>
            <a:xfrm>
              <a:off x="0" y="-38100"/>
              <a:ext cx="964632" cy="2012851"/>
            </a:xfrm>
            <a:prstGeom prst="rect">
              <a:avLst/>
            </a:prstGeom>
          </p:spPr>
          <p:txBody>
            <a:bodyPr lIns="40624" tIns="40624" rIns="40624" bIns="40624" rtlCol="0" anchor="ctr"/>
            <a:lstStyle/>
            <a:p>
              <a:pPr algn="ctr">
                <a:lnSpc>
                  <a:spcPts val="1949"/>
                </a:lnSpc>
              </a:pPr>
              <a:endParaRPr/>
            </a:p>
          </p:txBody>
        </p:sp>
      </p:grpSp>
      <p:sp>
        <p:nvSpPr>
          <p:cNvPr id="21" name="TextBox 21"/>
          <p:cNvSpPr txBox="1">
            <a:spLocks noGrp="1"/>
          </p:cNvSpPr>
          <p:nvPr>
            <p:ph type="title" idx="4294967295"/>
          </p:nvPr>
        </p:nvSpPr>
        <p:spPr>
          <a:xfrm>
            <a:off x="9628662" y="4216015"/>
            <a:ext cx="698623" cy="25844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2029"/>
              </a:lnSpc>
              <a:spcBef>
                <a:spcPts val="0"/>
              </a:spcBef>
              <a:spcAft>
                <a:spcPts val="0"/>
              </a:spcAft>
              <a:buClrTx/>
              <a:buSzTx/>
              <a:buFontTx/>
              <a:buNone/>
              <a:tabLst/>
              <a:defRPr/>
            </a:pPr>
            <a:r>
              <a:rPr kumimoji="0" lang="en-US" sz="1449" b="0" i="0" u="none" strike="noStrike" kern="1200" cap="none" spc="0" normalizeH="0" baseline="0" noProof="0" dirty="0">
                <a:ln>
                  <a:noFill/>
                </a:ln>
                <a:solidFill>
                  <a:srgbClr val="FFFFFF"/>
                </a:solidFill>
                <a:effectLst/>
                <a:uLnTx/>
                <a:uFillTx/>
                <a:latin typeface="Inter"/>
                <a:ea typeface="Inter"/>
                <a:cs typeface="Inter"/>
                <a:sym typeface="Inter"/>
              </a:rPr>
              <a:t>STEP 4:</a:t>
            </a:r>
          </a:p>
        </p:txBody>
      </p:sp>
      <p:sp>
        <p:nvSpPr>
          <p:cNvPr id="22" name="TextBox 22"/>
          <p:cNvSpPr txBox="1"/>
          <p:nvPr/>
        </p:nvSpPr>
        <p:spPr>
          <a:xfrm>
            <a:off x="9588441" y="4712759"/>
            <a:ext cx="2138267" cy="870680"/>
          </a:xfrm>
          <a:prstGeom prst="rect">
            <a:avLst/>
          </a:prstGeom>
        </p:spPr>
        <p:txBody>
          <a:bodyPr lIns="0" tIns="0" rIns="0" bIns="0" rtlCol="0" anchor="t">
            <a:spAutoFit/>
          </a:bodyPr>
          <a:lstStyle/>
          <a:p>
            <a:pPr algn="just">
              <a:lnSpc>
                <a:spcPts val="3449"/>
              </a:lnSpc>
            </a:pPr>
            <a:r>
              <a:rPr lang="en-US" sz="3150" b="1" spc="-50">
                <a:solidFill>
                  <a:srgbClr val="FFFFFF"/>
                </a:solidFill>
                <a:latin typeface="Inter Bold"/>
                <a:ea typeface="Inter Bold"/>
                <a:cs typeface="Inter Bold"/>
                <a:sym typeface="Inter Bold"/>
              </a:rPr>
              <a:t>Adjust  Settings</a:t>
            </a:r>
          </a:p>
        </p:txBody>
      </p:sp>
      <p:sp>
        <p:nvSpPr>
          <p:cNvPr id="23" name="TextBox 23"/>
          <p:cNvSpPr txBox="1"/>
          <p:nvPr/>
        </p:nvSpPr>
        <p:spPr>
          <a:xfrm>
            <a:off x="9597966" y="5751242"/>
            <a:ext cx="2641937" cy="283921"/>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so they are right for you</a:t>
            </a:r>
          </a:p>
        </p:txBody>
      </p:sp>
      <p:sp>
        <p:nvSpPr>
          <p:cNvPr id="20" name="TextBox 20"/>
          <p:cNvSpPr txBox="1"/>
          <p:nvPr/>
        </p:nvSpPr>
        <p:spPr>
          <a:xfrm>
            <a:off x="9617016" y="6677794"/>
            <a:ext cx="5307155" cy="953872"/>
          </a:xfrm>
          <a:prstGeom prst="rect">
            <a:avLst/>
          </a:prstGeom>
        </p:spPr>
        <p:txBody>
          <a:bodyPr lIns="0" tIns="0" rIns="0" bIns="0" rtlCol="0" anchor="t">
            <a:spAutoFit/>
          </a:bodyPr>
          <a:lstStyle/>
          <a:p>
            <a:pPr marL="388620" lvl="1" indent="-194310" algn="l">
              <a:lnSpc>
                <a:spcPts val="2599"/>
              </a:lnSpc>
              <a:buFont typeface="Arial"/>
              <a:buChar char="•"/>
            </a:pPr>
            <a:r>
              <a:rPr lang="en-US" sz="1800" spc="-28">
                <a:solidFill>
                  <a:srgbClr val="FFFFFF"/>
                </a:solidFill>
                <a:latin typeface="Inter"/>
                <a:ea typeface="Inter"/>
                <a:cs typeface="Inter"/>
                <a:sym typeface="Inter"/>
              </a:rPr>
              <a:t>Choose a strategy for reviewing settings</a:t>
            </a:r>
          </a:p>
          <a:p>
            <a:pPr marL="388620" lvl="1" indent="-194310" algn="l">
              <a:lnSpc>
                <a:spcPts val="2599"/>
              </a:lnSpc>
              <a:buFont typeface="Arial"/>
              <a:buChar char="•"/>
            </a:pPr>
            <a:r>
              <a:rPr lang="en-US" sz="1800" spc="-28">
                <a:solidFill>
                  <a:srgbClr val="FFFFFF"/>
                </a:solidFill>
                <a:latin typeface="Inter"/>
                <a:ea typeface="Inter"/>
                <a:cs typeface="Inter"/>
                <a:sym typeface="Inter"/>
              </a:rPr>
              <a:t>Discover possible setting locations</a:t>
            </a:r>
          </a:p>
          <a:p>
            <a:pPr marL="388620" lvl="1" indent="-194310" algn="l">
              <a:lnSpc>
                <a:spcPts val="2599"/>
              </a:lnSpc>
              <a:buFont typeface="Arial"/>
              <a:buChar char="•"/>
            </a:pPr>
            <a:r>
              <a:rPr lang="en-US" sz="1800" spc="-28">
                <a:solidFill>
                  <a:srgbClr val="FFFFFF"/>
                </a:solidFill>
                <a:latin typeface="Inter"/>
                <a:ea typeface="Inter"/>
                <a:cs typeface="Inter"/>
                <a:sym typeface="Inter"/>
              </a:rPr>
              <a:t>Review settings and adjust as desired</a:t>
            </a:r>
          </a:p>
        </p:txBody>
      </p:sp>
      <p:sp>
        <p:nvSpPr>
          <p:cNvPr id="24" name="Freeform 24">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3247745"/>
          </a:xfrm>
          <a:custGeom>
            <a:avLst/>
            <a:gdLst/>
            <a:ahLst/>
            <a:cxnLst/>
            <a:rect l="l" t="t" r="r" b="b"/>
            <a:pathLst>
              <a:path w="18288000" h="3247745">
                <a:moveTo>
                  <a:pt x="0" y="0"/>
                </a:moveTo>
                <a:lnTo>
                  <a:pt x="18288000" y="0"/>
                </a:lnTo>
                <a:lnTo>
                  <a:pt x="18288000" y="3247745"/>
                </a:lnTo>
                <a:lnTo>
                  <a:pt x="0" y="3247745"/>
                </a:lnTo>
                <a:lnTo>
                  <a:pt x="0" y="0"/>
                </a:lnTo>
                <a:close/>
              </a:path>
            </a:pathLst>
          </a:custGeom>
          <a:blipFill>
            <a:blip r:embed="rId2"/>
            <a:stretch>
              <a:fillRect t="-247076" b="-28321"/>
            </a:stretch>
          </a:blipFill>
        </p:spPr>
        <p:txBody>
          <a:bodyPr/>
          <a:lstStyle/>
          <a:p>
            <a:endParaRPr lang="en-US"/>
          </a:p>
        </p:txBody>
      </p:sp>
      <p:sp>
        <p:nvSpPr>
          <p:cNvPr id="25" name="TextBox 25">
            <a:extLst>
              <a:ext uri="{C183D7F6-B498-43B3-948B-1728B52AA6E4}">
                <adec:decorative xmlns:adec="http://schemas.microsoft.com/office/drawing/2017/decorative" val="1"/>
              </a:ext>
            </a:extLst>
          </p:cNvPr>
          <p:cNvSpPr txBox="1"/>
          <p:nvPr/>
        </p:nvSpPr>
        <p:spPr>
          <a:xfrm>
            <a:off x="6482833" y="4436312"/>
            <a:ext cx="697887" cy="258445"/>
          </a:xfrm>
          <a:prstGeom prst="rect">
            <a:avLst/>
          </a:prstGeom>
        </p:spPr>
        <p:txBody>
          <a:bodyPr lIns="0" tIns="0" rIns="0" bIns="0" rtlCol="0" anchor="t">
            <a:spAutoFit/>
          </a:bodyPr>
          <a:lstStyle/>
          <a:p>
            <a:pPr algn="l">
              <a:lnSpc>
                <a:spcPts val="2029"/>
              </a:lnSpc>
            </a:pPr>
            <a:r>
              <a:rPr lang="en-US" sz="1449">
                <a:solidFill>
                  <a:srgbClr val="FFFFFF"/>
                </a:solidFill>
                <a:latin typeface="Inter"/>
                <a:ea typeface="Inter"/>
                <a:cs typeface="Inter"/>
                <a:sym typeface="Inter"/>
              </a:rPr>
              <a:t>STEP</a:t>
            </a:r>
            <a:r>
              <a:rPr lang="en-US" sz="1449" u="none">
                <a:solidFill>
                  <a:srgbClr val="FFFFFF"/>
                </a:solidFill>
                <a:latin typeface="Inter"/>
                <a:ea typeface="Inter"/>
                <a:cs typeface="Inter"/>
                <a:sym typeface="Inter"/>
              </a:rPr>
              <a:t> 3:</a:t>
            </a:r>
          </a:p>
        </p:txBody>
      </p:sp>
      <p:sp>
        <p:nvSpPr>
          <p:cNvPr id="26" name="TextBox 26">
            <a:extLst>
              <a:ext uri="{C183D7F6-B498-43B3-948B-1728B52AA6E4}">
                <adec:decorative xmlns:adec="http://schemas.microsoft.com/office/drawing/2017/decorative" val="1"/>
              </a:ext>
            </a:extLst>
          </p:cNvPr>
          <p:cNvSpPr txBox="1"/>
          <p:nvPr/>
        </p:nvSpPr>
        <p:spPr>
          <a:xfrm>
            <a:off x="6449979" y="4913784"/>
            <a:ext cx="2150904" cy="870680"/>
          </a:xfrm>
          <a:prstGeom prst="rect">
            <a:avLst/>
          </a:prstGeom>
        </p:spPr>
        <p:txBody>
          <a:bodyPr lIns="0" tIns="0" rIns="0" bIns="0" rtlCol="0" anchor="t">
            <a:spAutoFit/>
          </a:bodyPr>
          <a:lstStyle/>
          <a:p>
            <a:pPr algn="l">
              <a:lnSpc>
                <a:spcPts val="3449"/>
              </a:lnSpc>
            </a:pPr>
            <a:r>
              <a:rPr lang="en-US" sz="3150" b="1" spc="-50">
                <a:solidFill>
                  <a:srgbClr val="FFFFFF"/>
                </a:solidFill>
                <a:latin typeface="Inter Bold"/>
                <a:ea typeface="Inter Bold"/>
                <a:cs typeface="Inter Bold"/>
                <a:sym typeface="Inter Bold"/>
              </a:rPr>
              <a:t>Refine and Complete</a:t>
            </a:r>
          </a:p>
        </p:txBody>
      </p:sp>
      <p:sp>
        <p:nvSpPr>
          <p:cNvPr id="27" name="TextBox 27">
            <a:extLst>
              <a:ext uri="{C183D7F6-B498-43B3-948B-1728B52AA6E4}">
                <adec:decorative xmlns:adec="http://schemas.microsoft.com/office/drawing/2017/decorative" val="1"/>
              </a:ext>
            </a:extLst>
          </p:cNvPr>
          <p:cNvSpPr txBox="1"/>
          <p:nvPr/>
        </p:nvSpPr>
        <p:spPr>
          <a:xfrm>
            <a:off x="6513906" y="5952267"/>
            <a:ext cx="2717640" cy="1169746"/>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Focus on the details and create new content to ensure your course is fully equipped.</a:t>
            </a:r>
          </a:p>
        </p:txBody>
      </p:sp>
      <p:sp>
        <p:nvSpPr>
          <p:cNvPr id="28" name="TextBox 28">
            <a:extLst>
              <a:ext uri="{C183D7F6-B498-43B3-948B-1728B52AA6E4}">
                <adec:decorative xmlns:adec="http://schemas.microsoft.com/office/drawing/2017/decorative" val="1"/>
              </a:ext>
            </a:extLst>
          </p:cNvPr>
          <p:cNvSpPr txBox="1"/>
          <p:nvPr/>
        </p:nvSpPr>
        <p:spPr>
          <a:xfrm>
            <a:off x="64713" y="4455584"/>
            <a:ext cx="778527" cy="258445"/>
          </a:xfrm>
          <a:prstGeom prst="rect">
            <a:avLst/>
          </a:prstGeom>
        </p:spPr>
        <p:txBody>
          <a:bodyPr lIns="0" tIns="0" rIns="0" bIns="0" rtlCol="0" anchor="t">
            <a:spAutoFit/>
          </a:bodyPr>
          <a:lstStyle/>
          <a:p>
            <a:pPr algn="l">
              <a:lnSpc>
                <a:spcPts val="2029"/>
              </a:lnSpc>
            </a:pPr>
            <a:r>
              <a:rPr lang="en-US" sz="1449" spc="-2">
                <a:solidFill>
                  <a:srgbClr val="FFFFFF"/>
                </a:solidFill>
                <a:latin typeface="Inter"/>
                <a:ea typeface="Inter"/>
                <a:cs typeface="Inter"/>
                <a:sym typeface="Inter"/>
              </a:rPr>
              <a:t>STEP </a:t>
            </a:r>
            <a:r>
              <a:rPr lang="en-US" sz="1449" u="none" spc="-2">
                <a:solidFill>
                  <a:srgbClr val="FFFFFF"/>
                </a:solidFill>
                <a:latin typeface="Inter"/>
                <a:ea typeface="Inter"/>
                <a:cs typeface="Inter"/>
                <a:sym typeface="Inter"/>
              </a:rPr>
              <a:t>1:</a:t>
            </a:r>
          </a:p>
        </p:txBody>
      </p:sp>
      <p:sp>
        <p:nvSpPr>
          <p:cNvPr id="29" name="TextBox 29">
            <a:extLst>
              <a:ext uri="{C183D7F6-B498-43B3-948B-1728B52AA6E4}">
                <adec:decorative xmlns:adec="http://schemas.microsoft.com/office/drawing/2017/decorative" val="1"/>
              </a:ext>
            </a:extLst>
          </p:cNvPr>
          <p:cNvSpPr txBox="1"/>
          <p:nvPr/>
        </p:nvSpPr>
        <p:spPr>
          <a:xfrm>
            <a:off x="64713" y="4929712"/>
            <a:ext cx="2551941" cy="870680"/>
          </a:xfrm>
          <a:prstGeom prst="rect">
            <a:avLst/>
          </a:prstGeom>
        </p:spPr>
        <p:txBody>
          <a:bodyPr lIns="0" tIns="0" rIns="0" bIns="0" rtlCol="0" anchor="t">
            <a:spAutoFit/>
          </a:bodyPr>
          <a:lstStyle/>
          <a:p>
            <a:pPr algn="l">
              <a:lnSpc>
                <a:spcPts val="3449"/>
              </a:lnSpc>
            </a:pPr>
            <a:r>
              <a:rPr lang="en-US" sz="3150" b="1" spc="-50">
                <a:solidFill>
                  <a:srgbClr val="FFFFFF"/>
                </a:solidFill>
                <a:latin typeface="Inter Bold"/>
                <a:ea typeface="Inter Bold"/>
                <a:cs typeface="Inter Bold"/>
                <a:sym typeface="Inter Bold"/>
              </a:rPr>
              <a:t>Get </a:t>
            </a:r>
          </a:p>
          <a:p>
            <a:pPr algn="l">
              <a:lnSpc>
                <a:spcPts val="3449"/>
              </a:lnSpc>
            </a:pPr>
            <a:r>
              <a:rPr lang="en-US" sz="3150" b="1" spc="-50">
                <a:solidFill>
                  <a:srgbClr val="FFFFFF"/>
                </a:solidFill>
                <a:latin typeface="Inter Bold"/>
                <a:ea typeface="Inter Bold"/>
                <a:cs typeface="Inter Bold"/>
                <a:sym typeface="Inter Bold"/>
              </a:rPr>
              <a:t>Oriented</a:t>
            </a:r>
          </a:p>
        </p:txBody>
      </p:sp>
      <p:sp>
        <p:nvSpPr>
          <p:cNvPr id="30" name="TextBox 30">
            <a:extLst>
              <a:ext uri="{C183D7F6-B498-43B3-948B-1728B52AA6E4}">
                <adec:decorative xmlns:adec="http://schemas.microsoft.com/office/drawing/2017/decorative" val="1"/>
              </a:ext>
            </a:extLst>
          </p:cNvPr>
          <p:cNvSpPr txBox="1"/>
          <p:nvPr/>
        </p:nvSpPr>
        <p:spPr>
          <a:xfrm>
            <a:off x="167724" y="6028055"/>
            <a:ext cx="2551941" cy="1465021"/>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Explore key changes between Original and Ultra to ensure a smooth and effective transition.</a:t>
            </a:r>
          </a:p>
        </p:txBody>
      </p:sp>
      <p:sp>
        <p:nvSpPr>
          <p:cNvPr id="31" name="TextBox 31">
            <a:extLst>
              <a:ext uri="{C183D7F6-B498-43B3-948B-1728B52AA6E4}">
                <adec:decorative xmlns:adec="http://schemas.microsoft.com/office/drawing/2017/decorative" val="1"/>
              </a:ext>
            </a:extLst>
          </p:cNvPr>
          <p:cNvSpPr txBox="1"/>
          <p:nvPr/>
        </p:nvSpPr>
        <p:spPr>
          <a:xfrm>
            <a:off x="3274998" y="4455584"/>
            <a:ext cx="951102" cy="258445"/>
          </a:xfrm>
          <a:prstGeom prst="rect">
            <a:avLst/>
          </a:prstGeom>
        </p:spPr>
        <p:txBody>
          <a:bodyPr lIns="0" tIns="0" rIns="0" bIns="0" rtlCol="0" anchor="t">
            <a:spAutoFit/>
          </a:bodyPr>
          <a:lstStyle/>
          <a:p>
            <a:pPr algn="l">
              <a:lnSpc>
                <a:spcPts val="2030"/>
              </a:lnSpc>
            </a:pPr>
            <a:r>
              <a:rPr lang="en-US" sz="1450" spc="2">
                <a:solidFill>
                  <a:srgbClr val="FFFFFF"/>
                </a:solidFill>
                <a:latin typeface="Inter"/>
                <a:ea typeface="Inter"/>
                <a:cs typeface="Inter"/>
                <a:sym typeface="Inter"/>
              </a:rPr>
              <a:t>STEP</a:t>
            </a:r>
            <a:r>
              <a:rPr lang="en-US" sz="1450" u="none" spc="2">
                <a:solidFill>
                  <a:srgbClr val="FFFFFF"/>
                </a:solidFill>
                <a:latin typeface="Inter"/>
                <a:ea typeface="Inter"/>
                <a:cs typeface="Inter"/>
                <a:sym typeface="Inter"/>
              </a:rPr>
              <a:t> 2:</a:t>
            </a:r>
          </a:p>
        </p:txBody>
      </p:sp>
      <p:sp>
        <p:nvSpPr>
          <p:cNvPr id="32" name="TextBox 32">
            <a:extLst>
              <a:ext uri="{C183D7F6-B498-43B3-948B-1728B52AA6E4}">
                <adec:decorative xmlns:adec="http://schemas.microsoft.com/office/drawing/2017/decorative" val="1"/>
              </a:ext>
            </a:extLst>
          </p:cNvPr>
          <p:cNvSpPr txBox="1"/>
          <p:nvPr/>
        </p:nvSpPr>
        <p:spPr>
          <a:xfrm>
            <a:off x="3274998" y="4915265"/>
            <a:ext cx="3024202" cy="870680"/>
          </a:xfrm>
          <a:prstGeom prst="rect">
            <a:avLst/>
          </a:prstGeom>
        </p:spPr>
        <p:txBody>
          <a:bodyPr lIns="0" tIns="0" rIns="0" bIns="0" rtlCol="0" anchor="t">
            <a:spAutoFit/>
          </a:bodyPr>
          <a:lstStyle/>
          <a:p>
            <a:pPr algn="l">
              <a:lnSpc>
                <a:spcPts val="3449"/>
              </a:lnSpc>
            </a:pPr>
            <a:r>
              <a:rPr lang="en-US" sz="3150" b="1" spc="-50">
                <a:solidFill>
                  <a:srgbClr val="FFFFFF"/>
                </a:solidFill>
                <a:latin typeface="Inter Bold"/>
                <a:ea typeface="Inter Bold"/>
                <a:cs typeface="Inter Bold"/>
                <a:sym typeface="Inter Bold"/>
              </a:rPr>
              <a:t>Organize Content</a:t>
            </a:r>
          </a:p>
        </p:txBody>
      </p:sp>
      <p:sp>
        <p:nvSpPr>
          <p:cNvPr id="33" name="TextBox 33">
            <a:extLst>
              <a:ext uri="{C183D7F6-B498-43B3-948B-1728B52AA6E4}">
                <adec:decorative xmlns:adec="http://schemas.microsoft.com/office/drawing/2017/decorative" val="1"/>
              </a:ext>
            </a:extLst>
          </p:cNvPr>
          <p:cNvSpPr txBox="1"/>
          <p:nvPr/>
        </p:nvSpPr>
        <p:spPr>
          <a:xfrm>
            <a:off x="3306782" y="6001480"/>
            <a:ext cx="2573419" cy="2055571"/>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Adapt to the Ultra structure by customizing the course content area and utilizing new containers to replicate Original's menu functionality.</a:t>
            </a:r>
          </a:p>
        </p:txBody>
      </p:sp>
      <p:grpSp>
        <p:nvGrpSpPr>
          <p:cNvPr id="34" name="Group 34">
            <a:extLst>
              <a:ext uri="{C183D7F6-B498-43B3-948B-1728B52AA6E4}">
                <adec:decorative xmlns:adec="http://schemas.microsoft.com/office/drawing/2017/decorative" val="1"/>
              </a:ext>
            </a:extLst>
          </p:cNvPr>
          <p:cNvGrpSpPr/>
          <p:nvPr/>
        </p:nvGrpSpPr>
        <p:grpSpPr>
          <a:xfrm>
            <a:off x="15461197" y="4474412"/>
            <a:ext cx="2930086" cy="2513222"/>
            <a:chOff x="0" y="0"/>
            <a:chExt cx="3906782" cy="3350962"/>
          </a:xfrm>
        </p:grpSpPr>
        <p:sp>
          <p:nvSpPr>
            <p:cNvPr id="35" name="TextBox 35"/>
            <p:cNvSpPr txBox="1"/>
            <p:nvPr/>
          </p:nvSpPr>
          <p:spPr>
            <a:xfrm>
              <a:off x="0" y="-38100"/>
              <a:ext cx="1686413" cy="331893"/>
            </a:xfrm>
            <a:prstGeom prst="rect">
              <a:avLst/>
            </a:prstGeom>
          </p:spPr>
          <p:txBody>
            <a:bodyPr lIns="0" tIns="0" rIns="0" bIns="0" rtlCol="0" anchor="t">
              <a:spAutoFit/>
            </a:bodyPr>
            <a:lstStyle/>
            <a:p>
              <a:pPr algn="l">
                <a:lnSpc>
                  <a:spcPts val="2029"/>
                </a:lnSpc>
              </a:pPr>
              <a:r>
                <a:rPr lang="en-US" sz="1449" spc="-2">
                  <a:solidFill>
                    <a:srgbClr val="FFFFFF"/>
                  </a:solidFill>
                  <a:latin typeface="Inter"/>
                  <a:ea typeface="Inter"/>
                  <a:cs typeface="Inter"/>
                  <a:sym typeface="Inter"/>
                </a:rPr>
                <a:t>STEP 5:</a:t>
              </a:r>
            </a:p>
          </p:txBody>
        </p:sp>
        <p:sp>
          <p:nvSpPr>
            <p:cNvPr id="36" name="TextBox 36"/>
            <p:cNvSpPr txBox="1"/>
            <p:nvPr/>
          </p:nvSpPr>
          <p:spPr>
            <a:xfrm>
              <a:off x="38100" y="486348"/>
              <a:ext cx="2462448" cy="1170432"/>
            </a:xfrm>
            <a:prstGeom prst="rect">
              <a:avLst/>
            </a:prstGeom>
          </p:spPr>
          <p:txBody>
            <a:bodyPr lIns="0" tIns="0" rIns="0" bIns="0" rtlCol="0" anchor="t">
              <a:spAutoFit/>
            </a:bodyPr>
            <a:lstStyle/>
            <a:p>
              <a:pPr algn="l">
                <a:lnSpc>
                  <a:spcPts val="3449"/>
                </a:lnSpc>
              </a:pPr>
              <a:r>
                <a:rPr lang="en-US" sz="3150" b="1" spc="-50">
                  <a:solidFill>
                    <a:srgbClr val="FFFFFF"/>
                  </a:solidFill>
                  <a:latin typeface="Inter Bold"/>
                  <a:ea typeface="Inter Bold"/>
                  <a:cs typeface="Inter Bold"/>
                  <a:sym typeface="Inter Bold"/>
                </a:rPr>
                <a:t>Final Check </a:t>
              </a:r>
            </a:p>
          </p:txBody>
        </p:sp>
        <p:sp>
          <p:nvSpPr>
            <p:cNvPr id="37" name="TextBox 37"/>
            <p:cNvSpPr txBox="1"/>
            <p:nvPr/>
          </p:nvSpPr>
          <p:spPr>
            <a:xfrm>
              <a:off x="98131" y="1797651"/>
              <a:ext cx="3808651" cy="1553312"/>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Utilize the Student Preview to conduct your final walkthrough and course revision.</a:t>
              </a:r>
            </a:p>
          </p:txBody>
        </p:sp>
      </p:grpSp>
      <p:grpSp>
        <p:nvGrpSpPr>
          <p:cNvPr id="38" name="Group 38">
            <a:extLst>
              <a:ext uri="{C183D7F6-B498-43B3-948B-1728B52AA6E4}">
                <adec:decorative xmlns:adec="http://schemas.microsoft.com/office/drawing/2017/decorative" val="1"/>
              </a:ext>
            </a:extLst>
          </p:cNvPr>
          <p:cNvGrpSpPr/>
          <p:nvPr/>
        </p:nvGrpSpPr>
        <p:grpSpPr>
          <a:xfrm>
            <a:off x="11592777" y="4305490"/>
            <a:ext cx="3262540" cy="1159438"/>
            <a:chOff x="0" y="0"/>
            <a:chExt cx="858526" cy="305102"/>
          </a:xfrm>
        </p:grpSpPr>
        <p:sp>
          <p:nvSpPr>
            <p:cNvPr id="39" name="Freeform 39">
              <a:extLst>
                <a:ext uri="{C183D7F6-B498-43B3-948B-1728B52AA6E4}">
                  <adec:decorative xmlns:adec="http://schemas.microsoft.com/office/drawing/2017/decorative" val="1"/>
                </a:ext>
              </a:extLst>
            </p:cNvPr>
            <p:cNvSpPr/>
            <p:nvPr/>
          </p:nvSpPr>
          <p:spPr>
            <a:xfrm>
              <a:off x="0" y="0"/>
              <a:ext cx="858526" cy="305102"/>
            </a:xfrm>
            <a:custGeom>
              <a:avLst/>
              <a:gdLst/>
              <a:ahLst/>
              <a:cxnLst/>
              <a:rect l="l" t="t" r="r" b="b"/>
              <a:pathLst>
                <a:path w="858526" h="305102">
                  <a:moveTo>
                    <a:pt x="83054" y="0"/>
                  </a:moveTo>
                  <a:lnTo>
                    <a:pt x="775472" y="0"/>
                  </a:lnTo>
                  <a:cubicBezTo>
                    <a:pt x="797499" y="0"/>
                    <a:pt x="818624" y="8750"/>
                    <a:pt x="834200" y="24326"/>
                  </a:cubicBezTo>
                  <a:cubicBezTo>
                    <a:pt x="849775" y="39902"/>
                    <a:pt x="858526" y="61027"/>
                    <a:pt x="858526" y="83054"/>
                  </a:cubicBezTo>
                  <a:lnTo>
                    <a:pt x="858526" y="222048"/>
                  </a:lnTo>
                  <a:cubicBezTo>
                    <a:pt x="858526" y="267917"/>
                    <a:pt x="821341" y="305102"/>
                    <a:pt x="775472" y="305102"/>
                  </a:cubicBezTo>
                  <a:lnTo>
                    <a:pt x="83054" y="305102"/>
                  </a:lnTo>
                  <a:cubicBezTo>
                    <a:pt x="61027" y="305102"/>
                    <a:pt x="39902" y="296352"/>
                    <a:pt x="24326" y="280776"/>
                  </a:cubicBezTo>
                  <a:cubicBezTo>
                    <a:pt x="8750" y="265200"/>
                    <a:pt x="0" y="244075"/>
                    <a:pt x="0" y="222048"/>
                  </a:cubicBezTo>
                  <a:lnTo>
                    <a:pt x="0" y="83054"/>
                  </a:lnTo>
                  <a:cubicBezTo>
                    <a:pt x="0" y="37185"/>
                    <a:pt x="37185" y="0"/>
                    <a:pt x="83054" y="0"/>
                  </a:cubicBezTo>
                  <a:close/>
                </a:path>
              </a:pathLst>
            </a:custGeom>
            <a:solidFill>
              <a:srgbClr val="0E387C"/>
            </a:solidFill>
          </p:spPr>
          <p:txBody>
            <a:bodyPr/>
            <a:lstStyle/>
            <a:p>
              <a:endParaRPr lang="en-US"/>
            </a:p>
          </p:txBody>
        </p:sp>
        <p:sp>
          <p:nvSpPr>
            <p:cNvPr id="40" name="TextBox 40"/>
            <p:cNvSpPr txBox="1"/>
            <p:nvPr/>
          </p:nvSpPr>
          <p:spPr>
            <a:xfrm>
              <a:off x="0" y="-28575"/>
              <a:ext cx="858526" cy="333677"/>
            </a:xfrm>
            <a:prstGeom prst="rect">
              <a:avLst/>
            </a:prstGeom>
          </p:spPr>
          <p:txBody>
            <a:bodyPr lIns="50800" tIns="50800" rIns="50800" bIns="50800" rtlCol="0" anchor="ctr"/>
            <a:lstStyle/>
            <a:p>
              <a:pPr algn="ctr">
                <a:lnSpc>
                  <a:spcPts val="1960"/>
                </a:lnSpc>
              </a:pPr>
              <a:endParaRPr/>
            </a:p>
          </p:txBody>
        </p:sp>
      </p:grpSp>
      <p:sp>
        <p:nvSpPr>
          <p:cNvPr id="43" name="TextBox 43"/>
          <p:cNvSpPr txBox="1"/>
          <p:nvPr/>
        </p:nvSpPr>
        <p:spPr>
          <a:xfrm>
            <a:off x="12815545" y="4344262"/>
            <a:ext cx="2779261" cy="373051"/>
          </a:xfrm>
          <a:prstGeom prst="rect">
            <a:avLst/>
          </a:prstGeom>
        </p:spPr>
        <p:txBody>
          <a:bodyPr lIns="0" tIns="0" rIns="0" bIns="0" rtlCol="0" anchor="t">
            <a:spAutoFit/>
          </a:bodyPr>
          <a:lstStyle/>
          <a:p>
            <a:pPr algn="l">
              <a:lnSpc>
                <a:spcPts val="3082"/>
              </a:lnSpc>
              <a:spcBef>
                <a:spcPct val="0"/>
              </a:spcBef>
            </a:pPr>
            <a:r>
              <a:rPr lang="en-US" sz="2201" b="1" spc="-28" dirty="0">
                <a:solidFill>
                  <a:srgbClr val="FFFFFF"/>
                </a:solidFill>
                <a:latin typeface="Inter Bold"/>
                <a:ea typeface="Inter Bold"/>
                <a:cs typeface="Inter Bold"/>
                <a:sym typeface="Inter Bold"/>
              </a:rPr>
              <a:t>Select the icon</a:t>
            </a:r>
          </a:p>
        </p:txBody>
      </p:sp>
      <p:sp>
        <p:nvSpPr>
          <p:cNvPr id="42" name="TextBox 42"/>
          <p:cNvSpPr txBox="1"/>
          <p:nvPr/>
        </p:nvSpPr>
        <p:spPr>
          <a:xfrm>
            <a:off x="12937691" y="4679198"/>
            <a:ext cx="1358250" cy="620914"/>
          </a:xfrm>
          <a:prstGeom prst="rect">
            <a:avLst/>
          </a:prstGeom>
        </p:spPr>
        <p:txBody>
          <a:bodyPr lIns="0" tIns="0" rIns="0" bIns="0" rtlCol="0" anchor="t">
            <a:spAutoFit/>
          </a:bodyPr>
          <a:lstStyle/>
          <a:p>
            <a:pPr algn="just">
              <a:lnSpc>
                <a:spcPts val="2526"/>
              </a:lnSpc>
              <a:spcBef>
                <a:spcPct val="0"/>
              </a:spcBef>
            </a:pPr>
            <a:r>
              <a:rPr lang="en-US" sz="1804" spc="-23">
                <a:solidFill>
                  <a:srgbClr val="FFFFFF"/>
                </a:solidFill>
                <a:latin typeface="Inter"/>
                <a:ea typeface="Inter"/>
                <a:cs typeface="Inter"/>
                <a:sym typeface="Inter"/>
              </a:rPr>
              <a:t>to watch the Step 4 video</a:t>
            </a:r>
          </a:p>
        </p:txBody>
      </p:sp>
      <p:sp>
        <p:nvSpPr>
          <p:cNvPr id="41" name="Freeform 41" descr="Watch Video Icon">
            <a:hlinkClick r:id="rId3" tooltip="https://vimeo.com/954367713?share=copy"/>
            <a:extLst>
              <a:ext uri="{C183D7F6-B498-43B3-948B-1728B52AA6E4}">
                <adec:decorative xmlns:adec="http://schemas.microsoft.com/office/drawing/2017/decorative" val="0"/>
              </a:ext>
            </a:extLst>
          </p:cNvPr>
          <p:cNvSpPr/>
          <p:nvPr/>
        </p:nvSpPr>
        <p:spPr>
          <a:xfrm>
            <a:off x="11658600" y="4454031"/>
            <a:ext cx="1044052" cy="967053"/>
          </a:xfrm>
          <a:custGeom>
            <a:avLst/>
            <a:gdLst/>
            <a:ahLst/>
            <a:cxnLst/>
            <a:rect l="l" t="t" r="r" b="b"/>
            <a:pathLst>
              <a:path w="1044052" h="967053">
                <a:moveTo>
                  <a:pt x="0" y="0"/>
                </a:moveTo>
                <a:lnTo>
                  <a:pt x="1044052" y="0"/>
                </a:lnTo>
                <a:lnTo>
                  <a:pt x="1044052" y="967053"/>
                </a:lnTo>
                <a:lnTo>
                  <a:pt x="0" y="9670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6" name="Group 6">
            <a:extLst>
              <a:ext uri="{C183D7F6-B498-43B3-948B-1728B52AA6E4}">
                <adec:decorative xmlns:adec="http://schemas.microsoft.com/office/drawing/2017/decorative" val="1"/>
              </a:ext>
            </a:extLst>
          </p:cNvPr>
          <p:cNvGrpSpPr/>
          <p:nvPr/>
        </p:nvGrpSpPr>
        <p:grpSpPr>
          <a:xfrm>
            <a:off x="1432978" y="3001083"/>
            <a:ext cx="4161976" cy="5777299"/>
            <a:chOff x="0" y="0"/>
            <a:chExt cx="1096158" cy="1521593"/>
          </a:xfrm>
        </p:grpSpPr>
        <p:sp>
          <p:nvSpPr>
            <p:cNvPr id="7" name="Freeform 7">
              <a:extLst>
                <a:ext uri="{C183D7F6-B498-43B3-948B-1728B52AA6E4}">
                  <adec:decorative xmlns:adec="http://schemas.microsoft.com/office/drawing/2017/decorative" val="1"/>
                </a:ext>
              </a:extLst>
            </p:cNvPr>
            <p:cNvSpPr/>
            <p:nvPr/>
          </p:nvSpPr>
          <p:spPr>
            <a:xfrm>
              <a:off x="0" y="0"/>
              <a:ext cx="1096158" cy="1521593"/>
            </a:xfrm>
            <a:custGeom>
              <a:avLst/>
              <a:gdLst/>
              <a:ahLst/>
              <a:cxnLst/>
              <a:rect l="l" t="t" r="r" b="b"/>
              <a:pathLst>
                <a:path w="1096158" h="1521593">
                  <a:moveTo>
                    <a:pt x="65105" y="0"/>
                  </a:moveTo>
                  <a:lnTo>
                    <a:pt x="1031053" y="0"/>
                  </a:lnTo>
                  <a:cubicBezTo>
                    <a:pt x="1048320" y="0"/>
                    <a:pt x="1064880" y="6859"/>
                    <a:pt x="1077089" y="19069"/>
                  </a:cubicBezTo>
                  <a:cubicBezTo>
                    <a:pt x="1089299" y="31279"/>
                    <a:pt x="1096158" y="47838"/>
                    <a:pt x="1096158" y="65105"/>
                  </a:cubicBezTo>
                  <a:lnTo>
                    <a:pt x="1096158" y="1456488"/>
                  </a:lnTo>
                  <a:cubicBezTo>
                    <a:pt x="1096158" y="1473755"/>
                    <a:pt x="1089299" y="1490315"/>
                    <a:pt x="1077089" y="1502524"/>
                  </a:cubicBezTo>
                  <a:cubicBezTo>
                    <a:pt x="1064880" y="1514734"/>
                    <a:pt x="1048320" y="1521593"/>
                    <a:pt x="1031053" y="1521593"/>
                  </a:cubicBezTo>
                  <a:lnTo>
                    <a:pt x="65105" y="1521593"/>
                  </a:lnTo>
                  <a:cubicBezTo>
                    <a:pt x="47838" y="1521593"/>
                    <a:pt x="31279" y="1514734"/>
                    <a:pt x="19069" y="1502524"/>
                  </a:cubicBezTo>
                  <a:cubicBezTo>
                    <a:pt x="6859" y="1490315"/>
                    <a:pt x="0" y="1473755"/>
                    <a:pt x="0" y="1456488"/>
                  </a:cubicBezTo>
                  <a:lnTo>
                    <a:pt x="0" y="65105"/>
                  </a:lnTo>
                  <a:cubicBezTo>
                    <a:pt x="0" y="47838"/>
                    <a:pt x="6859" y="31279"/>
                    <a:pt x="19069" y="19069"/>
                  </a:cubicBezTo>
                  <a:cubicBezTo>
                    <a:pt x="31279" y="6859"/>
                    <a:pt x="47838" y="0"/>
                    <a:pt x="65105" y="0"/>
                  </a:cubicBezTo>
                  <a:close/>
                </a:path>
              </a:pathLst>
            </a:custGeom>
            <a:solidFill>
              <a:srgbClr val="0E387C"/>
            </a:solidFill>
            <a:ln w="19050" cap="rnd">
              <a:solidFill>
                <a:srgbClr val="FFFFFF"/>
              </a:solidFill>
              <a:prstDash val="solid"/>
              <a:round/>
            </a:ln>
          </p:spPr>
          <p:txBody>
            <a:bodyPr/>
            <a:lstStyle/>
            <a:p>
              <a:endParaRPr lang="en-US"/>
            </a:p>
          </p:txBody>
        </p:sp>
        <p:sp>
          <p:nvSpPr>
            <p:cNvPr id="8" name="TextBox 8"/>
            <p:cNvSpPr txBox="1"/>
            <p:nvPr/>
          </p:nvSpPr>
          <p:spPr>
            <a:xfrm>
              <a:off x="0" y="-28575"/>
              <a:ext cx="1096158" cy="1550168"/>
            </a:xfrm>
            <a:prstGeom prst="rect">
              <a:avLst/>
            </a:prstGeom>
          </p:spPr>
          <p:txBody>
            <a:bodyPr lIns="50800" tIns="50800" rIns="50800" bIns="50800" rtlCol="0" anchor="ctr"/>
            <a:lstStyle/>
            <a:p>
              <a:pPr algn="ctr">
                <a:lnSpc>
                  <a:spcPts val="1960"/>
                </a:lnSpc>
              </a:pPr>
              <a:endParaRPr/>
            </a:p>
          </p:txBody>
        </p:sp>
      </p:grpSp>
      <p:sp>
        <p:nvSpPr>
          <p:cNvPr id="4" name="TextBox 4"/>
          <p:cNvSpPr txBox="1">
            <a:spLocks noGrp="1"/>
          </p:cNvSpPr>
          <p:nvPr>
            <p:ph type="title" idx="4294967295"/>
          </p:nvPr>
        </p:nvSpPr>
        <p:spPr>
          <a:xfrm>
            <a:off x="1028700" y="743467"/>
            <a:ext cx="7621417"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Course Content Settings </a:t>
            </a:r>
          </a:p>
        </p:txBody>
      </p:sp>
      <p:sp>
        <p:nvSpPr>
          <p:cNvPr id="5" name="TextBox 5"/>
          <p:cNvSpPr txBox="1"/>
          <p:nvPr/>
        </p:nvSpPr>
        <p:spPr>
          <a:xfrm>
            <a:off x="1028700" y="1422686"/>
            <a:ext cx="14619566" cy="1071499"/>
          </a:xfrm>
          <a:prstGeom prst="rect">
            <a:avLst/>
          </a:prstGeom>
        </p:spPr>
        <p:txBody>
          <a:bodyPr lIns="0" tIns="0" rIns="0" bIns="0" rtlCol="0" anchor="t">
            <a:spAutoFit/>
          </a:bodyPr>
          <a:lstStyle/>
          <a:p>
            <a:pPr algn="just">
              <a:lnSpc>
                <a:spcPts val="2888"/>
              </a:lnSpc>
            </a:pPr>
            <a:r>
              <a:rPr lang="en-US" sz="2000" spc="-26">
                <a:solidFill>
                  <a:srgbClr val="FFFFFF"/>
                </a:solidFill>
                <a:latin typeface="Inter"/>
                <a:ea typeface="Inter"/>
                <a:cs typeface="Inter"/>
                <a:sym typeface="Inter"/>
              </a:rPr>
              <a:t>From our exceptions list, we noticed a pattern that many exceptions were related to settings. There are a number of settings that have changed from Original to Ultra. Rather than focusing on comparing our settings back and forth, let’s take this opportunity to instead just focus on our desired settings based on what we have available.  </a:t>
            </a:r>
          </a:p>
        </p:txBody>
      </p:sp>
      <p:sp>
        <p:nvSpPr>
          <p:cNvPr id="10" name="TextBox 10"/>
          <p:cNvSpPr txBox="1"/>
          <p:nvPr/>
        </p:nvSpPr>
        <p:spPr>
          <a:xfrm>
            <a:off x="1609039" y="3270995"/>
            <a:ext cx="3758298" cy="347599"/>
          </a:xfrm>
          <a:prstGeom prst="rect">
            <a:avLst/>
          </a:prstGeom>
        </p:spPr>
        <p:txBody>
          <a:bodyPr lIns="0" tIns="0" rIns="0" bIns="0" rtlCol="0" anchor="t">
            <a:spAutoFit/>
          </a:bodyPr>
          <a:lstStyle/>
          <a:p>
            <a:pPr algn="l">
              <a:lnSpc>
                <a:spcPts val="2888"/>
              </a:lnSpc>
            </a:pPr>
            <a:r>
              <a:rPr lang="en-US" sz="2000" b="1" spc="-26">
                <a:solidFill>
                  <a:srgbClr val="FFFFFF"/>
                </a:solidFill>
                <a:latin typeface="Inter Bold"/>
                <a:ea typeface="Inter Bold"/>
                <a:cs typeface="Inter Bold"/>
                <a:sym typeface="Inter Bold"/>
              </a:rPr>
              <a:t>Changing Course Settings</a:t>
            </a:r>
          </a:p>
        </p:txBody>
      </p:sp>
      <p:sp>
        <p:nvSpPr>
          <p:cNvPr id="11" name="TextBox 11"/>
          <p:cNvSpPr txBox="1"/>
          <p:nvPr/>
        </p:nvSpPr>
        <p:spPr>
          <a:xfrm>
            <a:off x="1432978" y="3790044"/>
            <a:ext cx="3934359" cy="1017448"/>
          </a:xfrm>
          <a:prstGeom prst="rect">
            <a:avLst/>
          </a:prstGeom>
        </p:spPr>
        <p:txBody>
          <a:bodyPr lIns="0" tIns="0" rIns="0" bIns="0" rtlCol="0" anchor="t">
            <a:spAutoFit/>
          </a:bodyPr>
          <a:lstStyle/>
          <a:p>
            <a:pPr marL="410211" lvl="1" indent="-205106" algn="just">
              <a:lnSpc>
                <a:spcPts val="2743"/>
              </a:lnSpc>
              <a:buFont typeface="Arial"/>
              <a:buChar char="•"/>
            </a:pPr>
            <a:r>
              <a:rPr lang="en-US" sz="1900" b="1" spc="-24">
                <a:solidFill>
                  <a:srgbClr val="FFFFFF"/>
                </a:solidFill>
                <a:latin typeface="Inter Bold"/>
                <a:ea typeface="Inter Bold"/>
                <a:cs typeface="Inter Bold"/>
                <a:sym typeface="Inter Bold"/>
              </a:rPr>
              <a:t>Determine</a:t>
            </a:r>
            <a:r>
              <a:rPr lang="en-US" sz="1900" spc="-24">
                <a:solidFill>
                  <a:srgbClr val="FFFFFF"/>
                </a:solidFill>
                <a:latin typeface="Inter"/>
                <a:ea typeface="Inter"/>
                <a:cs typeface="Inter"/>
                <a:sym typeface="Inter"/>
              </a:rPr>
              <a:t> your preferred review style (chart on this page).</a:t>
            </a:r>
          </a:p>
        </p:txBody>
      </p:sp>
      <p:sp>
        <p:nvSpPr>
          <p:cNvPr id="12" name="TextBox 12"/>
          <p:cNvSpPr txBox="1"/>
          <p:nvPr/>
        </p:nvSpPr>
        <p:spPr>
          <a:xfrm>
            <a:off x="1432978" y="4978524"/>
            <a:ext cx="3934359" cy="2046148"/>
          </a:xfrm>
          <a:prstGeom prst="rect">
            <a:avLst/>
          </a:prstGeom>
        </p:spPr>
        <p:txBody>
          <a:bodyPr lIns="0" tIns="0" rIns="0" bIns="0" rtlCol="0" anchor="t">
            <a:spAutoFit/>
          </a:bodyPr>
          <a:lstStyle/>
          <a:p>
            <a:pPr marL="410211" lvl="1" indent="-205106" algn="just">
              <a:lnSpc>
                <a:spcPts val="2743"/>
              </a:lnSpc>
              <a:buFont typeface="Arial"/>
              <a:buChar char="•"/>
            </a:pPr>
            <a:r>
              <a:rPr lang="en-US" sz="1900" b="1" spc="-24">
                <a:solidFill>
                  <a:srgbClr val="FFFFFF"/>
                </a:solidFill>
                <a:latin typeface="Inter Bold"/>
                <a:ea typeface="Inter Bold"/>
                <a:cs typeface="Inter Bold"/>
                <a:sym typeface="Inter Bold"/>
              </a:rPr>
              <a:t>Explore the settings locations and list of links on the following pages in this step.</a:t>
            </a:r>
            <a:r>
              <a:rPr lang="en-US" sz="1900" spc="-24">
                <a:solidFill>
                  <a:srgbClr val="FFFFFF"/>
                </a:solidFill>
                <a:latin typeface="Inter"/>
                <a:ea typeface="Inter"/>
                <a:cs typeface="Inter"/>
                <a:sym typeface="Inter"/>
              </a:rPr>
              <a:t> This will help you know where to go to find settings and what settings are available to you.</a:t>
            </a:r>
          </a:p>
        </p:txBody>
      </p:sp>
      <p:sp>
        <p:nvSpPr>
          <p:cNvPr id="9" name="TextBox 9"/>
          <p:cNvSpPr txBox="1"/>
          <p:nvPr/>
        </p:nvSpPr>
        <p:spPr>
          <a:xfrm>
            <a:off x="1432978" y="7195705"/>
            <a:ext cx="3934359" cy="1017448"/>
          </a:xfrm>
          <a:prstGeom prst="rect">
            <a:avLst/>
          </a:prstGeom>
        </p:spPr>
        <p:txBody>
          <a:bodyPr lIns="0" tIns="0" rIns="0" bIns="0" rtlCol="0" anchor="t">
            <a:spAutoFit/>
          </a:bodyPr>
          <a:lstStyle/>
          <a:p>
            <a:pPr marL="410211" lvl="1" indent="-205106" algn="just">
              <a:lnSpc>
                <a:spcPts val="2743"/>
              </a:lnSpc>
              <a:buFont typeface="Arial"/>
              <a:buChar char="•"/>
            </a:pPr>
            <a:r>
              <a:rPr lang="en-US" sz="1900" b="1" spc="-24">
                <a:solidFill>
                  <a:srgbClr val="FFFFFF"/>
                </a:solidFill>
                <a:latin typeface="Inter Bold"/>
                <a:ea typeface="Inter Bold"/>
                <a:cs typeface="Inter Bold"/>
                <a:sym typeface="Inter Bold"/>
              </a:rPr>
              <a:t>Complete a thorough review and update </a:t>
            </a:r>
            <a:r>
              <a:rPr lang="en-US" sz="1900" spc="-24">
                <a:solidFill>
                  <a:srgbClr val="FFFFFF"/>
                </a:solidFill>
                <a:latin typeface="Inter"/>
                <a:ea typeface="Inter"/>
                <a:cs typeface="Inter"/>
                <a:sym typeface="Inter"/>
              </a:rPr>
              <a:t>to settings for all course content.</a:t>
            </a:r>
          </a:p>
        </p:txBody>
      </p:sp>
      <p:graphicFrame>
        <p:nvGraphicFramePr>
          <p:cNvPr id="3" name="Table 3"/>
          <p:cNvGraphicFramePr>
            <a:graphicFrameLocks noGrp="1"/>
          </p:cNvGraphicFramePr>
          <p:nvPr>
            <p:extLst>
              <p:ext uri="{D42A27DB-BD31-4B8C-83A1-F6EECF244321}">
                <p14:modId xmlns:p14="http://schemas.microsoft.com/office/powerpoint/2010/main" val="2647773673"/>
              </p:ext>
            </p:extLst>
          </p:nvPr>
        </p:nvGraphicFramePr>
        <p:xfrm>
          <a:off x="6423284" y="2979566"/>
          <a:ext cx="10276688" cy="5857876"/>
        </p:xfrm>
        <a:graphic>
          <a:graphicData uri="http://schemas.openxmlformats.org/drawingml/2006/table">
            <a:tbl>
              <a:tblPr firstRow="1">
                <a:effectLst>
                  <a:outerShdw blurRad="50800" dist="38100" dir="2700000" algn="tl" rotWithShape="0">
                    <a:prstClr val="black">
                      <a:alpha val="40000"/>
                    </a:prstClr>
                  </a:outerShdw>
                </a:effectLst>
              </a:tblPr>
              <a:tblGrid>
                <a:gridCol w="3319084">
                  <a:extLst>
                    <a:ext uri="{9D8B030D-6E8A-4147-A177-3AD203B41FA5}">
                      <a16:colId xmlns:a16="http://schemas.microsoft.com/office/drawing/2014/main" val="20000"/>
                    </a:ext>
                  </a:extLst>
                </a:gridCol>
                <a:gridCol w="6957604">
                  <a:extLst>
                    <a:ext uri="{9D8B030D-6E8A-4147-A177-3AD203B41FA5}">
                      <a16:colId xmlns:a16="http://schemas.microsoft.com/office/drawing/2014/main" val="20001"/>
                    </a:ext>
                  </a:extLst>
                </a:gridCol>
              </a:tblGrid>
              <a:tr h="830025">
                <a:tc>
                  <a:txBody>
                    <a:bodyPr/>
                    <a:lstStyle/>
                    <a:p>
                      <a:pPr algn="ctr">
                        <a:lnSpc>
                          <a:spcPts val="2799"/>
                        </a:lnSpc>
                        <a:defRPr/>
                      </a:pPr>
                      <a:r>
                        <a:rPr lang="en-US" sz="1999" b="1">
                          <a:solidFill>
                            <a:srgbClr val="FFFFFF"/>
                          </a:solidFill>
                          <a:latin typeface="Inter Bold"/>
                          <a:ea typeface="Inter Bold"/>
                          <a:cs typeface="Inter Bold"/>
                          <a:sym typeface="Inter Bold"/>
                        </a:rPr>
                        <a:t>Reviewing Items</a:t>
                      </a:r>
                      <a:endParaRPr lang="en-US" sz="1100"/>
                    </a:p>
                  </a:txBody>
                  <a:tcPr marL="190500" marR="190500" marT="190500" marB="190500" anchor="ctr">
                    <a:lnL w="38100" cap="flat" cmpd="sng" algn="ctr">
                      <a:solidFill>
                        <a:schemeClr val="bg1"/>
                      </a:solidFill>
                      <a:prstDash val="solid"/>
                      <a:round/>
                      <a:headEnd type="none" w="med" len="med"/>
                      <a:tailEnd type="none" w="med" len="med"/>
                    </a:lnL>
                    <a:lnR w="9525" cap="flat" cmpd="sng" algn="ctr">
                      <a:solidFill>
                        <a:srgbClr val="0E387C"/>
                      </a:solidFill>
                      <a:prstDash val="solid"/>
                      <a:round/>
                      <a:headEnd type="none" w="med" len="med"/>
                      <a:tailEnd type="none" w="med" len="med"/>
                    </a:lnR>
                    <a:lnT w="38100" cap="flat" cmpd="sng" algn="ctr">
                      <a:solidFill>
                        <a:schemeClr val="bg1"/>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0050B6"/>
                    </a:solidFill>
                  </a:tcPr>
                </a:tc>
                <a:tc>
                  <a:txBody>
                    <a:bodyPr/>
                    <a:lstStyle/>
                    <a:p>
                      <a:pPr algn="ctr">
                        <a:lnSpc>
                          <a:spcPts val="2800"/>
                        </a:lnSpc>
                        <a:defRPr/>
                      </a:pPr>
                      <a:r>
                        <a:rPr lang="en-US" sz="2000" b="1" dirty="0">
                          <a:solidFill>
                            <a:srgbClr val="FFFFFF"/>
                          </a:solidFill>
                          <a:latin typeface="Inter Bold"/>
                          <a:ea typeface="Inter Bold"/>
                          <a:cs typeface="Inter Bold"/>
                          <a:sym typeface="Inter Bold"/>
                        </a:rPr>
                        <a:t>How to</a:t>
                      </a:r>
                      <a:endParaRPr lang="en-US" sz="1100" dirty="0"/>
                    </a:p>
                  </a:txBody>
                  <a:tcPr marL="190500" marR="190500" marT="190500" marB="190500" anchor="ctr">
                    <a:lnL w="9525" cap="flat" cmpd="sng" algn="ctr">
                      <a:solidFill>
                        <a:srgbClr val="0E387C"/>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0050B6"/>
                    </a:solidFill>
                  </a:tcPr>
                </a:tc>
                <a:extLst>
                  <a:ext uri="{0D108BD9-81ED-4DB2-BD59-A6C34878D82A}">
                    <a16:rowId xmlns:a16="http://schemas.microsoft.com/office/drawing/2014/main" val="10000"/>
                  </a:ext>
                </a:extLst>
              </a:tr>
              <a:tr h="2671344">
                <a:tc>
                  <a:txBody>
                    <a:bodyPr/>
                    <a:lstStyle/>
                    <a:p>
                      <a:pPr algn="l">
                        <a:lnSpc>
                          <a:spcPts val="2520"/>
                        </a:lnSpc>
                        <a:defRPr/>
                      </a:pPr>
                      <a:r>
                        <a:rPr lang="en-US" sz="1800" b="1">
                          <a:solidFill>
                            <a:srgbClr val="0054BC"/>
                          </a:solidFill>
                          <a:latin typeface="Inter Bold"/>
                          <a:ea typeface="Inter Bold"/>
                          <a:cs typeface="Inter Bold"/>
                          <a:sym typeface="Inter Bold"/>
                        </a:rPr>
                        <a:t>Option 1: </a:t>
                      </a:r>
                      <a:endParaRPr lang="en-US" sz="1100"/>
                    </a:p>
                    <a:p>
                      <a:pPr algn="l">
                        <a:lnSpc>
                          <a:spcPts val="2520"/>
                        </a:lnSpc>
                      </a:pPr>
                      <a:r>
                        <a:rPr lang="en-US" sz="1800" b="1">
                          <a:solidFill>
                            <a:srgbClr val="0054BC"/>
                          </a:solidFill>
                          <a:latin typeface="Inter Bold"/>
                          <a:ea typeface="Inter Bold"/>
                          <a:cs typeface="Inter Bold"/>
                          <a:sym typeface="Inter Bold"/>
                        </a:rPr>
                        <a:t>Review Items in the Order they Appear in the Course</a:t>
                      </a:r>
                    </a:p>
                  </a:txBody>
                  <a:tcPr marL="190500" marR="190500" marT="190500" marB="190500" anchor="ctr">
                    <a:lnL w="38100" cap="flat" cmpd="sng" algn="ctr">
                      <a:solidFill>
                        <a:schemeClr val="bg1"/>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tc>
                  <a:txBody>
                    <a:bodyPr/>
                    <a:lstStyle/>
                    <a:p>
                      <a:pPr algn="just">
                        <a:lnSpc>
                          <a:spcPts val="2519"/>
                        </a:lnSpc>
                        <a:defRPr/>
                      </a:pPr>
                      <a:r>
                        <a:rPr lang="en-US" sz="1799" spc="-23">
                          <a:solidFill>
                            <a:srgbClr val="000000"/>
                          </a:solidFill>
                          <a:latin typeface="Inter"/>
                          <a:ea typeface="Inter"/>
                          <a:cs typeface="Inter"/>
                          <a:sym typeface="Inter"/>
                        </a:rPr>
                        <a:t>Use this option to methodically review and adjust settings for your course content, starting from the top of the content area and working through each module or folder. Carefully check the settings for each assignment and assessment to ensure nothing is missed. Since it can be easy to forget the settings of previous items, taking notes as you progress will help maintain consistency across the course.</a:t>
                      </a:r>
                      <a:endParaRPr lang="en-US" sz="1100"/>
                    </a:p>
                  </a:txBody>
                  <a:tcPr marL="190500" marR="190500" marT="190500" marB="190500" anchor="ctr">
                    <a:lnL w="9525" cap="flat" cmpd="sng" algn="ctr">
                      <a:solidFill>
                        <a:srgbClr val="0E387C"/>
                      </a:solidFill>
                      <a:prstDash val="solid"/>
                      <a:round/>
                      <a:headEnd type="none" w="med" len="med"/>
                      <a:tailEnd type="none" w="med" len="med"/>
                    </a:lnL>
                    <a:lnR w="38100" cap="flat" cmpd="sng" algn="ctr">
                      <a:solidFill>
                        <a:schemeClr val="bg1"/>
                      </a:solidFill>
                      <a:prstDash val="solid"/>
                      <a:round/>
                      <a:headEnd type="none" w="med" len="med"/>
                      <a:tailEnd type="none" w="med" len="med"/>
                    </a:lnR>
                    <a:lnT w="9525" cap="flat" cmpd="sng" algn="ctr">
                      <a:solidFill>
                        <a:srgbClr val="0E387C"/>
                      </a:solidFill>
                      <a:prstDash val="solid"/>
                      <a:round/>
                      <a:headEnd type="none" w="med" len="med"/>
                      <a:tailEnd type="none" w="med" len="med"/>
                    </a:lnT>
                    <a:lnB w="9525" cap="flat" cmpd="sng" algn="ctr">
                      <a:solidFill>
                        <a:srgbClr val="0E387C"/>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2356507">
                <a:tc>
                  <a:txBody>
                    <a:bodyPr/>
                    <a:lstStyle/>
                    <a:p>
                      <a:pPr algn="l">
                        <a:lnSpc>
                          <a:spcPts val="2520"/>
                        </a:lnSpc>
                        <a:defRPr/>
                      </a:pPr>
                      <a:r>
                        <a:rPr lang="en-US" sz="1800" b="1">
                          <a:solidFill>
                            <a:srgbClr val="0054BC"/>
                          </a:solidFill>
                          <a:latin typeface="Inter Bold"/>
                          <a:ea typeface="Inter Bold"/>
                          <a:cs typeface="Inter Bold"/>
                          <a:sym typeface="Inter Bold"/>
                        </a:rPr>
                        <a:t>Option 2: </a:t>
                      </a:r>
                      <a:endParaRPr lang="en-US" sz="1100"/>
                    </a:p>
                    <a:p>
                      <a:pPr algn="l">
                        <a:lnSpc>
                          <a:spcPts val="2520"/>
                        </a:lnSpc>
                      </a:pPr>
                      <a:r>
                        <a:rPr lang="en-US" sz="1800" b="1">
                          <a:solidFill>
                            <a:srgbClr val="0054BC"/>
                          </a:solidFill>
                          <a:latin typeface="Inter Bold"/>
                          <a:ea typeface="Inter Bold"/>
                          <a:cs typeface="Inter Bold"/>
                          <a:sym typeface="Inter Bold"/>
                        </a:rPr>
                        <a:t>Review Items According to Type</a:t>
                      </a:r>
                    </a:p>
                  </a:txBody>
                  <a:tcPr marL="190500" marR="190500" marT="190500" marB="190500" anchor="ctr">
                    <a:lnL w="38100" cap="flat" cmpd="sng" algn="ctr">
                      <a:solidFill>
                        <a:schemeClr val="bg1"/>
                      </a:solidFill>
                      <a:prstDash val="solid"/>
                      <a:round/>
                      <a:headEnd type="none" w="med" len="med"/>
                      <a:tailEnd type="none" w="med" len="med"/>
                    </a:lnL>
                    <a:lnR w="9525" cap="flat" cmpd="sng" algn="ctr">
                      <a:solidFill>
                        <a:srgbClr val="0E387C"/>
                      </a:solidFill>
                      <a:prstDash val="solid"/>
                      <a:round/>
                      <a:headEnd type="none" w="med" len="med"/>
                      <a:tailEnd type="none" w="med" len="med"/>
                    </a:lnR>
                    <a:lnT w="9525" cap="flat" cmpd="sng" algn="ctr">
                      <a:solidFill>
                        <a:srgbClr val="0E387C"/>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FFFFFF"/>
                    </a:solidFill>
                  </a:tcPr>
                </a:tc>
                <a:tc>
                  <a:txBody>
                    <a:bodyPr/>
                    <a:lstStyle/>
                    <a:p>
                      <a:pPr algn="just">
                        <a:lnSpc>
                          <a:spcPts val="2519"/>
                        </a:lnSpc>
                        <a:defRPr/>
                      </a:pPr>
                      <a:r>
                        <a:rPr lang="en-US" sz="1799" spc="-23" dirty="0">
                          <a:solidFill>
                            <a:srgbClr val="000000"/>
                          </a:solidFill>
                          <a:latin typeface="Inter"/>
                          <a:ea typeface="Inter"/>
                          <a:cs typeface="Inter"/>
                          <a:sym typeface="Inter"/>
                        </a:rPr>
                        <a:t>Using this option allows you to review all similar types of assignments or assessments together, such as all tests, followed by discussions, assignments, and links. While this approach might lead to moving between folders or modules, it facilitates consistency and reduces the effort needed to recall preferred settings for each item type.</a:t>
                      </a:r>
                      <a:endParaRPr lang="en-US" sz="1100" dirty="0"/>
                    </a:p>
                  </a:txBody>
                  <a:tcPr marL="190500" marR="190500" marT="190500" marB="190500" anchor="ctr">
                    <a:lnL w="9525" cap="flat" cmpd="sng" algn="ctr">
                      <a:solidFill>
                        <a:srgbClr val="0E387C"/>
                      </a:solidFill>
                      <a:prstDash val="solid"/>
                      <a:round/>
                      <a:headEnd type="none" w="med" len="med"/>
                      <a:tailEnd type="none" w="med" len="med"/>
                    </a:lnL>
                    <a:lnR w="38100" cap="flat" cmpd="sng" algn="ctr">
                      <a:solidFill>
                        <a:schemeClr val="bg1"/>
                      </a:solidFill>
                      <a:prstDash val="solid"/>
                      <a:round/>
                      <a:headEnd type="none" w="med" len="med"/>
                      <a:tailEnd type="none" w="med" len="med"/>
                    </a:lnR>
                    <a:lnT w="9525" cap="flat" cmpd="sng" algn="ctr">
                      <a:solidFill>
                        <a:srgbClr val="0E387C"/>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bl>
          </a:graphicData>
        </a:graphic>
      </p:graphicFrame>
      <p:grpSp>
        <p:nvGrpSpPr>
          <p:cNvPr id="13" name="Group 13">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14" name="Freeform 14">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5" name="Freeform 15">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6" name="TextBox 16"/>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7" action="ppaction://hlinksldjump">
                    <a:extLst>
                      <a:ext uri="{A12FA001-AC4F-418D-AE19-62706E023703}">
                        <ahyp:hlinkClr xmlns:ahyp="http://schemas.microsoft.com/office/drawing/2018/hyperlinkcolor" val="tx"/>
                      </a:ext>
                    </a:extLst>
                  </a:hlinkClick>
                </a:rPr>
                <a:t>Step 1</a:t>
              </a:r>
            </a:p>
          </p:txBody>
        </p:sp>
        <p:sp>
          <p:nvSpPr>
            <p:cNvPr id="17" name="Freeform 17">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18" name="Freeform 18">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19" name="TextBox 19"/>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2" action="ppaction://hlinksldjump">
                    <a:extLst>
                      <a:ext uri="{A12FA001-AC4F-418D-AE19-62706E023703}">
                        <ahyp:hlinkClr xmlns:ahyp="http://schemas.microsoft.com/office/drawing/2018/hyperlinkcolor" val="tx"/>
                      </a:ext>
                    </a:extLst>
                  </a:hlinkClick>
                </a:rPr>
                <a:t>Step 2</a:t>
              </a:r>
            </a:p>
          </p:txBody>
        </p:sp>
        <p:sp>
          <p:nvSpPr>
            <p:cNvPr id="20" name="Freeform 20">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21" name="Freeform 21">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22" name="TextBox 22"/>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5" action="ppaction://hlinksldjump">
                    <a:extLst>
                      <a:ext uri="{A12FA001-AC4F-418D-AE19-62706E023703}">
                        <ahyp:hlinkClr xmlns:ahyp="http://schemas.microsoft.com/office/drawing/2018/hyperlinkcolor" val="tx"/>
                      </a:ext>
                    </a:extLst>
                  </a:hlinkClick>
                </a:rPr>
                <a:t>Step 3</a:t>
              </a:r>
            </a:p>
          </p:txBody>
        </p:sp>
        <p:sp>
          <p:nvSpPr>
            <p:cNvPr id="23" name="Freeform 23">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4" name="Freeform 24">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25" name="TextBox 25"/>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6" action="ppaction://hlinksldjump">
                    <a:extLst>
                      <a:ext uri="{A12FA001-AC4F-418D-AE19-62706E023703}">
                        <ahyp:hlinkClr xmlns:ahyp="http://schemas.microsoft.com/office/drawing/2018/hyperlinkcolor" val="tx"/>
                      </a:ext>
                    </a:extLst>
                  </a:hlinkClick>
                </a:rPr>
                <a:t>Step 4</a:t>
              </a:r>
            </a:p>
          </p:txBody>
        </p:sp>
        <p:sp>
          <p:nvSpPr>
            <p:cNvPr id="26" name="Freeform 26">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27" name="Freeform 27">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28" name="TextBox 28"/>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17" action="ppaction://hlinksldjump"/>
                </a:rPr>
                <a:t>Step 5</a:t>
              </a:r>
            </a:p>
          </p:txBody>
        </p:sp>
      </p:gr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37" name="Group 37">
            <a:extLst>
              <a:ext uri="{C183D7F6-B498-43B3-948B-1728B52AA6E4}">
                <adec:decorative xmlns:adec="http://schemas.microsoft.com/office/drawing/2017/decorative" val="1"/>
              </a:ext>
            </a:extLst>
          </p:cNvPr>
          <p:cNvGrpSpPr/>
          <p:nvPr/>
        </p:nvGrpSpPr>
        <p:grpSpPr>
          <a:xfrm>
            <a:off x="1755317" y="2172252"/>
            <a:ext cx="8184753" cy="762053"/>
            <a:chOff x="0" y="0"/>
            <a:chExt cx="2179973" cy="202970"/>
          </a:xfrm>
        </p:grpSpPr>
        <p:sp>
          <p:nvSpPr>
            <p:cNvPr id="38" name="Freeform 38">
              <a:extLst>
                <a:ext uri="{C183D7F6-B498-43B3-948B-1728B52AA6E4}">
                  <adec:decorative xmlns:adec="http://schemas.microsoft.com/office/drawing/2017/decorative" val="1"/>
                </a:ext>
              </a:extLst>
            </p:cNvPr>
            <p:cNvSpPr/>
            <p:nvPr/>
          </p:nvSpPr>
          <p:spPr>
            <a:xfrm>
              <a:off x="0" y="0"/>
              <a:ext cx="2179973" cy="202970"/>
            </a:xfrm>
            <a:custGeom>
              <a:avLst/>
              <a:gdLst/>
              <a:ahLst/>
              <a:cxnLst/>
              <a:rect l="l" t="t" r="r" b="b"/>
              <a:pathLst>
                <a:path w="2179973" h="202970">
                  <a:moveTo>
                    <a:pt x="0" y="0"/>
                  </a:moveTo>
                  <a:lnTo>
                    <a:pt x="2179973" y="0"/>
                  </a:lnTo>
                  <a:lnTo>
                    <a:pt x="2179973" y="202970"/>
                  </a:lnTo>
                  <a:lnTo>
                    <a:pt x="0" y="202970"/>
                  </a:lnTo>
                  <a:close/>
                </a:path>
              </a:pathLst>
            </a:custGeom>
            <a:solidFill>
              <a:srgbClr val="FFFFFF"/>
            </a:solidFill>
            <a:ln cap="sq">
              <a:noFill/>
              <a:prstDash val="solid"/>
              <a:miter/>
            </a:ln>
          </p:spPr>
          <p:txBody>
            <a:bodyPr/>
            <a:lstStyle/>
            <a:p>
              <a:endParaRPr lang="en-US"/>
            </a:p>
          </p:txBody>
        </p:sp>
        <p:sp>
          <p:nvSpPr>
            <p:cNvPr id="39" name="TextBox 39"/>
            <p:cNvSpPr txBox="1"/>
            <p:nvPr/>
          </p:nvSpPr>
          <p:spPr>
            <a:xfrm>
              <a:off x="0" y="-28575"/>
              <a:ext cx="2179973" cy="231545"/>
            </a:xfrm>
            <a:prstGeom prst="rect">
              <a:avLst/>
            </a:prstGeom>
          </p:spPr>
          <p:txBody>
            <a:bodyPr lIns="54869" tIns="54869" rIns="54869" bIns="54869" rtlCol="0" anchor="ctr"/>
            <a:lstStyle/>
            <a:p>
              <a:pPr algn="ctr">
                <a:lnSpc>
                  <a:spcPts val="1959"/>
                </a:lnSpc>
              </a:pPr>
              <a:endParaRPr/>
            </a:p>
          </p:txBody>
        </p:sp>
      </p:grpSp>
      <p:grpSp>
        <p:nvGrpSpPr>
          <p:cNvPr id="41" name="Group 41">
            <a:extLst>
              <a:ext uri="{C183D7F6-B498-43B3-948B-1728B52AA6E4}">
                <adec:decorative xmlns:adec="http://schemas.microsoft.com/office/drawing/2017/decorative" val="1"/>
              </a:ext>
            </a:extLst>
          </p:cNvPr>
          <p:cNvGrpSpPr/>
          <p:nvPr/>
        </p:nvGrpSpPr>
        <p:grpSpPr>
          <a:xfrm>
            <a:off x="10990689" y="2172252"/>
            <a:ext cx="4226727" cy="762074"/>
            <a:chOff x="0" y="0"/>
            <a:chExt cx="1113212" cy="200711"/>
          </a:xfrm>
        </p:grpSpPr>
        <p:sp>
          <p:nvSpPr>
            <p:cNvPr id="42" name="Freeform 42">
              <a:extLst>
                <a:ext uri="{C183D7F6-B498-43B3-948B-1728B52AA6E4}">
                  <adec:decorative xmlns:adec="http://schemas.microsoft.com/office/drawing/2017/decorative" val="1"/>
                </a:ext>
              </a:extLst>
            </p:cNvPr>
            <p:cNvSpPr/>
            <p:nvPr/>
          </p:nvSpPr>
          <p:spPr>
            <a:xfrm>
              <a:off x="0" y="0"/>
              <a:ext cx="1113212" cy="200711"/>
            </a:xfrm>
            <a:custGeom>
              <a:avLst/>
              <a:gdLst/>
              <a:ahLst/>
              <a:cxnLst/>
              <a:rect l="l" t="t" r="r" b="b"/>
              <a:pathLst>
                <a:path w="1113212" h="200711">
                  <a:moveTo>
                    <a:pt x="0" y="0"/>
                  </a:moveTo>
                  <a:lnTo>
                    <a:pt x="1113212" y="0"/>
                  </a:lnTo>
                  <a:lnTo>
                    <a:pt x="1113212" y="200711"/>
                  </a:lnTo>
                  <a:lnTo>
                    <a:pt x="0" y="200711"/>
                  </a:lnTo>
                  <a:close/>
                </a:path>
              </a:pathLst>
            </a:custGeom>
            <a:solidFill>
              <a:srgbClr val="FFFFFF"/>
            </a:solidFill>
          </p:spPr>
          <p:txBody>
            <a:bodyPr/>
            <a:lstStyle/>
            <a:p>
              <a:endParaRPr lang="en-US"/>
            </a:p>
          </p:txBody>
        </p:sp>
        <p:sp>
          <p:nvSpPr>
            <p:cNvPr id="43" name="TextBox 43"/>
            <p:cNvSpPr txBox="1"/>
            <p:nvPr/>
          </p:nvSpPr>
          <p:spPr>
            <a:xfrm>
              <a:off x="0" y="-28575"/>
              <a:ext cx="1113212" cy="229286"/>
            </a:xfrm>
            <a:prstGeom prst="rect">
              <a:avLst/>
            </a:prstGeom>
          </p:spPr>
          <p:txBody>
            <a:bodyPr lIns="50800" tIns="50800" rIns="50800" bIns="50800" rtlCol="0" anchor="ctr"/>
            <a:lstStyle/>
            <a:p>
              <a:pPr algn="ctr">
                <a:lnSpc>
                  <a:spcPts val="1960"/>
                </a:lnSpc>
              </a:pPr>
              <a:endParaRPr/>
            </a:p>
          </p:txBody>
        </p:sp>
      </p:grpSp>
      <p:sp>
        <p:nvSpPr>
          <p:cNvPr id="46" name="TextBox 46"/>
          <p:cNvSpPr txBox="1">
            <a:spLocks noGrp="1"/>
          </p:cNvSpPr>
          <p:nvPr>
            <p:ph type="title" idx="4294967295"/>
          </p:nvPr>
        </p:nvSpPr>
        <p:spPr>
          <a:xfrm>
            <a:off x="981075" y="670619"/>
            <a:ext cx="11617325"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Finding the Settings: Course Content Items </a:t>
            </a:r>
          </a:p>
        </p:txBody>
      </p:sp>
      <p:sp>
        <p:nvSpPr>
          <p:cNvPr id="45" name="TextBox 45"/>
          <p:cNvSpPr txBox="1"/>
          <p:nvPr/>
        </p:nvSpPr>
        <p:spPr>
          <a:xfrm>
            <a:off x="981075" y="1416595"/>
            <a:ext cx="13374059" cy="347599"/>
          </a:xfrm>
          <a:prstGeom prst="rect">
            <a:avLst/>
          </a:prstGeom>
        </p:spPr>
        <p:txBody>
          <a:bodyPr lIns="0" tIns="0" rIns="0" bIns="0" rtlCol="0" anchor="t">
            <a:spAutoFit/>
          </a:bodyPr>
          <a:lstStyle/>
          <a:p>
            <a:pPr algn="l">
              <a:lnSpc>
                <a:spcPts val="2887"/>
              </a:lnSpc>
            </a:pPr>
            <a:r>
              <a:rPr lang="en-US" sz="1999" spc="-25">
                <a:solidFill>
                  <a:srgbClr val="FFFFFF"/>
                </a:solidFill>
                <a:latin typeface="Inter"/>
                <a:ea typeface="Inter"/>
                <a:cs typeface="Inter"/>
                <a:sym typeface="Inter"/>
              </a:rPr>
              <a:t>Settings for course content items can be found in slightly different locations depending upon the item type. </a:t>
            </a:r>
          </a:p>
        </p:txBody>
      </p:sp>
      <p:sp>
        <p:nvSpPr>
          <p:cNvPr id="40" name="TextBox 40"/>
          <p:cNvSpPr txBox="1"/>
          <p:nvPr/>
        </p:nvSpPr>
        <p:spPr>
          <a:xfrm>
            <a:off x="1919137" y="2258015"/>
            <a:ext cx="8020933" cy="590529"/>
          </a:xfrm>
          <a:prstGeom prst="rect">
            <a:avLst/>
          </a:prstGeom>
        </p:spPr>
        <p:txBody>
          <a:bodyPr lIns="0" tIns="0" rIns="0" bIns="0" rtlCol="0" anchor="t">
            <a:spAutoFit/>
          </a:bodyPr>
          <a:lstStyle/>
          <a:p>
            <a:pPr algn="l">
              <a:lnSpc>
                <a:spcPts val="2399"/>
              </a:lnSpc>
            </a:pPr>
            <a:r>
              <a:rPr lang="en-US" sz="1999" spc="-25">
                <a:solidFill>
                  <a:srgbClr val="000000"/>
                </a:solidFill>
                <a:latin typeface="Inter"/>
                <a:ea typeface="Inter"/>
                <a:cs typeface="Inter"/>
                <a:sym typeface="Inter"/>
              </a:rPr>
              <a:t>For</a:t>
            </a:r>
            <a:r>
              <a:rPr lang="en-US" sz="1999" b="1" spc="-25">
                <a:solidFill>
                  <a:srgbClr val="000000"/>
                </a:solidFill>
                <a:latin typeface="Inter Bold"/>
                <a:ea typeface="Inter Bold"/>
                <a:cs typeface="Inter Bold"/>
                <a:sym typeface="Inter Bold"/>
              </a:rPr>
              <a:t> folders, learning modules, links, embedded files, and SCORM packages</a:t>
            </a:r>
            <a:r>
              <a:rPr lang="en-US" sz="1999" spc="-25">
                <a:solidFill>
                  <a:srgbClr val="000000"/>
                </a:solidFill>
                <a:latin typeface="Inter"/>
                <a:ea typeface="Inter"/>
                <a:cs typeface="Inter"/>
                <a:sym typeface="Inter"/>
              </a:rPr>
              <a:t> start by selecting the </a:t>
            </a:r>
            <a:r>
              <a:rPr lang="en-US" sz="1999" b="1" spc="-25">
                <a:solidFill>
                  <a:srgbClr val="000000"/>
                </a:solidFill>
                <a:latin typeface="Inter Bold"/>
                <a:ea typeface="Inter Bold"/>
                <a:cs typeface="Inter Bold"/>
                <a:sym typeface="Inter Bold"/>
              </a:rPr>
              <a:t>three-dot menu</a:t>
            </a:r>
            <a:r>
              <a:rPr lang="en-US" sz="1999" spc="-25">
                <a:solidFill>
                  <a:srgbClr val="000000"/>
                </a:solidFill>
                <a:latin typeface="Inter"/>
                <a:ea typeface="Inter"/>
                <a:cs typeface="Inter"/>
                <a:sym typeface="Inter"/>
              </a:rPr>
              <a:t> and selecting </a:t>
            </a:r>
            <a:r>
              <a:rPr lang="en-US" sz="1999" b="1" spc="-25">
                <a:solidFill>
                  <a:srgbClr val="000000"/>
                </a:solidFill>
                <a:latin typeface="Inter Bold"/>
                <a:ea typeface="Inter Bold"/>
                <a:cs typeface="Inter Bold"/>
                <a:sym typeface="Inter Bold"/>
              </a:rPr>
              <a:t>edit</a:t>
            </a:r>
            <a:r>
              <a:rPr lang="en-US" sz="1999" spc="-25">
                <a:solidFill>
                  <a:srgbClr val="000000"/>
                </a:solidFill>
                <a:latin typeface="Inter"/>
                <a:ea typeface="Inter"/>
                <a:cs typeface="Inter"/>
                <a:sym typeface="Inter"/>
              </a:rPr>
              <a:t>. </a:t>
            </a:r>
          </a:p>
        </p:txBody>
      </p:sp>
      <p:grpSp>
        <p:nvGrpSpPr>
          <p:cNvPr id="63" name="Group 62" descr="Showcasing clicking on the three dot menu to open the edit screen.">
            <a:extLst>
              <a:ext uri="{FF2B5EF4-FFF2-40B4-BE49-F238E27FC236}">
                <a16:creationId xmlns:a16="http://schemas.microsoft.com/office/drawing/2014/main" id="{A5B76A5B-1A91-11B1-FF6E-89350881700D}"/>
              </a:ext>
            </a:extLst>
          </p:cNvPr>
          <p:cNvGrpSpPr/>
          <p:nvPr/>
        </p:nvGrpSpPr>
        <p:grpSpPr>
          <a:xfrm>
            <a:off x="2055236" y="3109177"/>
            <a:ext cx="7584916" cy="6684497"/>
            <a:chOff x="2055236" y="3109177"/>
            <a:chExt cx="7584916" cy="6684497"/>
          </a:xfrm>
        </p:grpSpPr>
        <p:sp>
          <p:nvSpPr>
            <p:cNvPr id="6" name="Freeform 6" descr="Showcasing clicking on the three dot menu to open the edit screen."/>
            <p:cNvSpPr/>
            <p:nvPr/>
          </p:nvSpPr>
          <p:spPr>
            <a:xfrm>
              <a:off x="2055236" y="3221937"/>
              <a:ext cx="7144631" cy="6354829"/>
            </a:xfrm>
            <a:custGeom>
              <a:avLst/>
              <a:gdLst/>
              <a:ahLst/>
              <a:cxnLst/>
              <a:rect l="l" t="t" r="r" b="b"/>
              <a:pathLst>
                <a:path w="7144631" h="6354829">
                  <a:moveTo>
                    <a:pt x="0" y="0"/>
                  </a:moveTo>
                  <a:lnTo>
                    <a:pt x="7144631" y="0"/>
                  </a:lnTo>
                  <a:lnTo>
                    <a:pt x="7144631" y="6354829"/>
                  </a:lnTo>
                  <a:lnTo>
                    <a:pt x="0" y="6354829"/>
                  </a:lnTo>
                  <a:lnTo>
                    <a:pt x="0" y="0"/>
                  </a:lnTo>
                  <a:close/>
                </a:path>
              </a:pathLst>
            </a:custGeom>
            <a:blipFill>
              <a:blip r:embed="rId3"/>
              <a:stretch>
                <a:fillRect r="-58454" b="-8823"/>
              </a:stretch>
            </a:blipFill>
          </p:spPr>
          <p:txBody>
            <a:bodyPr/>
            <a:lstStyle/>
            <a:p>
              <a:endParaRPr lang="en-US"/>
            </a:p>
          </p:txBody>
        </p:sp>
        <p:sp>
          <p:nvSpPr>
            <p:cNvPr id="7" name="Freeform 7" descr="Showcasing clicking on the three dot menu to open the edit screen.">
              <a:extLst>
                <a:ext uri="{C183D7F6-B498-43B3-948B-1728B52AA6E4}">
                  <adec:decorative xmlns:adec="http://schemas.microsoft.com/office/drawing/2017/decorative" val="1"/>
                </a:ext>
              </a:extLst>
            </p:cNvPr>
            <p:cNvSpPr/>
            <p:nvPr/>
          </p:nvSpPr>
          <p:spPr>
            <a:xfrm>
              <a:off x="9034061" y="3221937"/>
              <a:ext cx="606091" cy="6474930"/>
            </a:xfrm>
            <a:custGeom>
              <a:avLst/>
              <a:gdLst/>
              <a:ahLst/>
              <a:cxnLst/>
              <a:rect l="l" t="t" r="r" b="b"/>
              <a:pathLst>
                <a:path w="606091" h="6474930">
                  <a:moveTo>
                    <a:pt x="0" y="0"/>
                  </a:moveTo>
                  <a:lnTo>
                    <a:pt x="606090" y="0"/>
                  </a:lnTo>
                  <a:lnTo>
                    <a:pt x="606090" y="6474930"/>
                  </a:lnTo>
                  <a:lnTo>
                    <a:pt x="0" y="6474930"/>
                  </a:lnTo>
                  <a:lnTo>
                    <a:pt x="0" y="0"/>
                  </a:lnTo>
                  <a:close/>
                </a:path>
              </a:pathLst>
            </a:custGeom>
            <a:blipFill>
              <a:blip r:embed="rId3"/>
              <a:stretch>
                <a:fillRect l="-1767869" b="-6805"/>
              </a:stretch>
            </a:blipFill>
          </p:spPr>
          <p:txBody>
            <a:bodyPr/>
            <a:lstStyle/>
            <a:p>
              <a:endParaRPr lang="en-US"/>
            </a:p>
          </p:txBody>
        </p:sp>
        <p:sp>
          <p:nvSpPr>
            <p:cNvPr id="8" name="Freeform 8" descr="Showcasing clicking on the three dot menu to open the edit screen.">
              <a:extLst>
                <a:ext uri="{C183D7F6-B498-43B3-948B-1728B52AA6E4}">
                  <adec:decorative xmlns:adec="http://schemas.microsoft.com/office/drawing/2017/decorative" val="1"/>
                </a:ext>
              </a:extLst>
            </p:cNvPr>
            <p:cNvSpPr/>
            <p:nvPr/>
          </p:nvSpPr>
          <p:spPr>
            <a:xfrm>
              <a:off x="2055236" y="9576766"/>
              <a:ext cx="7441566" cy="121045"/>
            </a:xfrm>
            <a:custGeom>
              <a:avLst/>
              <a:gdLst/>
              <a:ahLst/>
              <a:cxnLst/>
              <a:rect l="l" t="t" r="r" b="b"/>
              <a:pathLst>
                <a:path w="7441566" h="121045">
                  <a:moveTo>
                    <a:pt x="0" y="0"/>
                  </a:moveTo>
                  <a:lnTo>
                    <a:pt x="7441566" y="0"/>
                  </a:lnTo>
                  <a:lnTo>
                    <a:pt x="7441566" y="121044"/>
                  </a:lnTo>
                  <a:lnTo>
                    <a:pt x="0" y="121044"/>
                  </a:lnTo>
                  <a:lnTo>
                    <a:pt x="0" y="0"/>
                  </a:lnTo>
                  <a:close/>
                </a:path>
              </a:pathLst>
            </a:custGeom>
            <a:blipFill>
              <a:blip r:embed="rId3"/>
              <a:stretch>
                <a:fillRect t="-5776412" r="-56476"/>
              </a:stretch>
            </a:blipFill>
          </p:spPr>
          <p:txBody>
            <a:bodyPr/>
            <a:lstStyle/>
            <a:p>
              <a:endParaRPr lang="en-US"/>
            </a:p>
          </p:txBody>
        </p:sp>
        <p:sp>
          <p:nvSpPr>
            <p:cNvPr id="11" name="Freeform 11" descr="Showcasing clicking on the three dot menu to open the edit screen.">
              <a:extLst>
                <a:ext uri="{C183D7F6-B498-43B3-948B-1728B52AA6E4}">
                  <adec:decorative xmlns:adec="http://schemas.microsoft.com/office/drawing/2017/decorative" val="1"/>
                </a:ext>
              </a:extLst>
            </p:cNvPr>
            <p:cNvSpPr/>
            <p:nvPr/>
          </p:nvSpPr>
          <p:spPr>
            <a:xfrm>
              <a:off x="8605194" y="4393619"/>
              <a:ext cx="449607" cy="574315"/>
            </a:xfrm>
            <a:custGeom>
              <a:avLst/>
              <a:gdLst/>
              <a:ahLst/>
              <a:cxnLst/>
              <a:rect l="l" t="t" r="r" b="b"/>
              <a:pathLst>
                <a:path w="449607" h="574315">
                  <a:moveTo>
                    <a:pt x="0" y="0"/>
                  </a:moveTo>
                  <a:lnTo>
                    <a:pt x="449607" y="0"/>
                  </a:lnTo>
                  <a:lnTo>
                    <a:pt x="449607" y="574315"/>
                  </a:lnTo>
                  <a:lnTo>
                    <a:pt x="0" y="574315"/>
                  </a:lnTo>
                  <a:lnTo>
                    <a:pt x="0" y="0"/>
                  </a:lnTo>
                  <a:close/>
                </a:path>
              </a:pathLst>
            </a:custGeom>
            <a:blipFill>
              <a:blip r:embed="rId3"/>
              <a:stretch>
                <a:fillRect l="-2277135" t="-196997" r="-140834" b="-907144"/>
              </a:stretch>
            </a:blipFill>
          </p:spPr>
          <p:txBody>
            <a:bodyPr/>
            <a:lstStyle/>
            <a:p>
              <a:endParaRPr lang="en-US"/>
            </a:p>
          </p:txBody>
        </p:sp>
        <p:sp>
          <p:nvSpPr>
            <p:cNvPr id="12" name="Freeform 12" descr="Showcasing clicking on the three dot menu to open the edit screen.">
              <a:extLst>
                <a:ext uri="{C183D7F6-B498-43B3-948B-1728B52AA6E4}">
                  <adec:decorative xmlns:adec="http://schemas.microsoft.com/office/drawing/2017/decorative" val="1"/>
                </a:ext>
              </a:extLst>
            </p:cNvPr>
            <p:cNvSpPr/>
            <p:nvPr/>
          </p:nvSpPr>
          <p:spPr>
            <a:xfrm>
              <a:off x="8313173" y="3314378"/>
              <a:ext cx="745395" cy="400746"/>
            </a:xfrm>
            <a:custGeom>
              <a:avLst/>
              <a:gdLst/>
              <a:ahLst/>
              <a:cxnLst/>
              <a:rect l="l" t="t" r="r" b="b"/>
              <a:pathLst>
                <a:path w="745395" h="400746">
                  <a:moveTo>
                    <a:pt x="0" y="0"/>
                  </a:moveTo>
                  <a:lnTo>
                    <a:pt x="745394" y="0"/>
                  </a:lnTo>
                  <a:lnTo>
                    <a:pt x="745394" y="400746"/>
                  </a:lnTo>
                  <a:lnTo>
                    <a:pt x="0" y="400746"/>
                  </a:lnTo>
                  <a:lnTo>
                    <a:pt x="0" y="0"/>
                  </a:lnTo>
                  <a:close/>
                </a:path>
              </a:pathLst>
            </a:custGeom>
            <a:blipFill>
              <a:blip r:embed="rId3"/>
              <a:stretch>
                <a:fillRect l="-1517639" t="-26837" r="-90123" b="-1813550"/>
              </a:stretch>
            </a:blipFill>
          </p:spPr>
          <p:txBody>
            <a:bodyPr/>
            <a:lstStyle/>
            <a:p>
              <a:endParaRPr lang="en-US"/>
            </a:p>
          </p:txBody>
        </p:sp>
        <p:grpSp>
          <p:nvGrpSpPr>
            <p:cNvPr id="13" name="Group 13" descr="Showcasing clicking on the three dot menu to open the edit screen.">
              <a:extLst>
                <a:ext uri="{C183D7F6-B498-43B3-948B-1728B52AA6E4}">
                  <adec:decorative xmlns:adec="http://schemas.microsoft.com/office/drawing/2017/decorative" val="1"/>
                </a:ext>
              </a:extLst>
            </p:cNvPr>
            <p:cNvGrpSpPr/>
            <p:nvPr/>
          </p:nvGrpSpPr>
          <p:grpSpPr>
            <a:xfrm>
              <a:off x="8936991" y="9186680"/>
              <a:ext cx="463131" cy="224104"/>
              <a:chOff x="0" y="-28575"/>
              <a:chExt cx="112429" cy="54403"/>
            </a:xfrm>
          </p:grpSpPr>
          <p:sp>
            <p:nvSpPr>
              <p:cNvPr id="14" name="Freeform 14">
                <a:extLst>
                  <a:ext uri="{C183D7F6-B498-43B3-948B-1728B52AA6E4}">
                    <adec:decorative xmlns:adec="http://schemas.microsoft.com/office/drawing/2017/decorative" val="1"/>
                  </a:ext>
                </a:extLst>
              </p:cNvPr>
              <p:cNvSpPr/>
              <p:nvPr/>
            </p:nvSpPr>
            <p:spPr>
              <a:xfrm>
                <a:off x="0" y="0"/>
                <a:ext cx="112429" cy="25828"/>
              </a:xfrm>
              <a:custGeom>
                <a:avLst/>
                <a:gdLst/>
                <a:ahLst/>
                <a:cxnLst/>
                <a:rect l="l" t="t" r="r" b="b"/>
                <a:pathLst>
                  <a:path w="112429" h="25828">
                    <a:moveTo>
                      <a:pt x="0" y="0"/>
                    </a:moveTo>
                    <a:lnTo>
                      <a:pt x="112429" y="0"/>
                    </a:lnTo>
                    <a:lnTo>
                      <a:pt x="112429" y="25828"/>
                    </a:lnTo>
                    <a:lnTo>
                      <a:pt x="0" y="25828"/>
                    </a:lnTo>
                    <a:close/>
                  </a:path>
                </a:pathLst>
              </a:custGeom>
              <a:solidFill>
                <a:srgbClr val="FFFFFF"/>
              </a:solidFill>
            </p:spPr>
            <p:txBody>
              <a:bodyPr/>
              <a:lstStyle/>
              <a:p>
                <a:endParaRPr lang="en-US"/>
              </a:p>
            </p:txBody>
          </p:sp>
          <p:sp>
            <p:nvSpPr>
              <p:cNvPr id="15" name="TextBox 15"/>
              <p:cNvSpPr txBox="1"/>
              <p:nvPr/>
            </p:nvSpPr>
            <p:spPr>
              <a:xfrm>
                <a:off x="0" y="-28575"/>
                <a:ext cx="112429" cy="54403"/>
              </a:xfrm>
              <a:prstGeom prst="rect">
                <a:avLst/>
              </a:prstGeom>
            </p:spPr>
            <p:txBody>
              <a:bodyPr lIns="55114" tIns="55114" rIns="55114" bIns="55114" rtlCol="0" anchor="ctr"/>
              <a:lstStyle/>
              <a:p>
                <a:pPr algn="ctr">
                  <a:lnSpc>
                    <a:spcPts val="1960"/>
                  </a:lnSpc>
                </a:pPr>
                <a:endParaRPr/>
              </a:p>
            </p:txBody>
          </p:sp>
        </p:grpSp>
        <p:sp>
          <p:nvSpPr>
            <p:cNvPr id="16" name="Freeform 16" descr="Showcasing clicking on the three dot menu to open the edit screen.">
              <a:extLst>
                <a:ext uri="{C183D7F6-B498-43B3-948B-1728B52AA6E4}">
                  <adec:decorative xmlns:adec="http://schemas.microsoft.com/office/drawing/2017/decorative" val="1"/>
                </a:ext>
              </a:extLst>
            </p:cNvPr>
            <p:cNvSpPr/>
            <p:nvPr/>
          </p:nvSpPr>
          <p:spPr>
            <a:xfrm>
              <a:off x="9323870" y="9268927"/>
              <a:ext cx="253313" cy="322974"/>
            </a:xfrm>
            <a:custGeom>
              <a:avLst/>
              <a:gdLst/>
              <a:ahLst/>
              <a:cxnLst/>
              <a:rect l="l" t="t" r="r" b="b"/>
              <a:pathLst>
                <a:path w="253313" h="322974">
                  <a:moveTo>
                    <a:pt x="0" y="0"/>
                  </a:moveTo>
                  <a:lnTo>
                    <a:pt x="253313" y="0"/>
                  </a:lnTo>
                  <a:lnTo>
                    <a:pt x="253313" y="322974"/>
                  </a:lnTo>
                  <a:lnTo>
                    <a:pt x="0" y="322974"/>
                  </a:lnTo>
                  <a:lnTo>
                    <a:pt x="0" y="0"/>
                  </a:lnTo>
                  <a:close/>
                </a:path>
              </a:pathLst>
            </a:custGeom>
            <a:blipFill>
              <a:blip r:embed="rId3"/>
              <a:stretch>
                <a:fillRect l="-4200285" t="-1937077" r="-20718" b="-33151"/>
              </a:stretch>
            </a:blipFill>
          </p:spPr>
          <p:txBody>
            <a:bodyPr/>
            <a:lstStyle/>
            <a:p>
              <a:endParaRPr lang="en-US"/>
            </a:p>
          </p:txBody>
        </p:sp>
        <p:grpSp>
          <p:nvGrpSpPr>
            <p:cNvPr id="17" name="Group 17" descr="Showcasing clicking on the three dot menu to open the edit screen.">
              <a:extLst>
                <a:ext uri="{C183D7F6-B498-43B3-948B-1728B52AA6E4}">
                  <adec:decorative xmlns:adec="http://schemas.microsoft.com/office/drawing/2017/decorative" val="1"/>
                </a:ext>
              </a:extLst>
            </p:cNvPr>
            <p:cNvGrpSpPr/>
            <p:nvPr/>
          </p:nvGrpSpPr>
          <p:grpSpPr>
            <a:xfrm>
              <a:off x="2055236" y="3109177"/>
              <a:ext cx="7584916" cy="6684497"/>
              <a:chOff x="0" y="-28575"/>
              <a:chExt cx="1922124" cy="1693945"/>
            </a:xfrm>
          </p:grpSpPr>
          <p:sp>
            <p:nvSpPr>
              <p:cNvPr id="18" name="Freeform 18">
                <a:extLst>
                  <a:ext uri="{C183D7F6-B498-43B3-948B-1728B52AA6E4}">
                    <adec:decorative xmlns:adec="http://schemas.microsoft.com/office/drawing/2017/decorative" val="1"/>
                  </a:ext>
                </a:extLst>
              </p:cNvPr>
              <p:cNvSpPr/>
              <p:nvPr/>
            </p:nvSpPr>
            <p:spPr>
              <a:xfrm>
                <a:off x="0" y="0"/>
                <a:ext cx="1922124" cy="1665370"/>
              </a:xfrm>
              <a:custGeom>
                <a:avLst/>
                <a:gdLst/>
                <a:ahLst/>
                <a:cxnLst/>
                <a:rect l="l" t="t" r="r" b="b"/>
                <a:pathLst>
                  <a:path w="1922124" h="1665370">
                    <a:moveTo>
                      <a:pt x="0" y="0"/>
                    </a:moveTo>
                    <a:lnTo>
                      <a:pt x="1922124" y="0"/>
                    </a:lnTo>
                    <a:lnTo>
                      <a:pt x="1922124" y="1665370"/>
                    </a:lnTo>
                    <a:lnTo>
                      <a:pt x="0" y="1665370"/>
                    </a:lnTo>
                    <a:close/>
                  </a:path>
                </a:pathLst>
              </a:custGeom>
              <a:solidFill>
                <a:srgbClr val="000000">
                  <a:alpha val="14902"/>
                </a:srgbClr>
              </a:solidFill>
            </p:spPr>
            <p:txBody>
              <a:bodyPr/>
              <a:lstStyle/>
              <a:p>
                <a:endParaRPr lang="en-US"/>
              </a:p>
            </p:txBody>
          </p:sp>
          <p:sp>
            <p:nvSpPr>
              <p:cNvPr id="19" name="TextBox 19"/>
              <p:cNvSpPr txBox="1"/>
              <p:nvPr/>
            </p:nvSpPr>
            <p:spPr>
              <a:xfrm>
                <a:off x="0" y="-28575"/>
                <a:ext cx="1922124" cy="1693945"/>
              </a:xfrm>
              <a:prstGeom prst="rect">
                <a:avLst/>
              </a:prstGeom>
            </p:spPr>
            <p:txBody>
              <a:bodyPr lIns="52797" tIns="52797" rIns="52797" bIns="52797" rtlCol="0" anchor="ctr"/>
              <a:lstStyle/>
              <a:p>
                <a:pPr algn="ctr">
                  <a:lnSpc>
                    <a:spcPts val="1960"/>
                  </a:lnSpc>
                </a:pPr>
                <a:endParaRPr/>
              </a:p>
            </p:txBody>
          </p:sp>
        </p:grpSp>
        <p:sp>
          <p:nvSpPr>
            <p:cNvPr id="20" name="Freeform 20" descr="Showcasing clicking on the three dot menu to open the edit screen.">
              <a:extLst>
                <a:ext uri="{C183D7F6-B498-43B3-948B-1728B52AA6E4}">
                  <adec:decorative xmlns:adec="http://schemas.microsoft.com/office/drawing/2017/decorative" val="1"/>
                </a:ext>
              </a:extLst>
            </p:cNvPr>
            <p:cNvSpPr/>
            <p:nvPr/>
          </p:nvSpPr>
          <p:spPr>
            <a:xfrm>
              <a:off x="8434749" y="4488823"/>
              <a:ext cx="502243" cy="261108"/>
            </a:xfrm>
            <a:custGeom>
              <a:avLst/>
              <a:gdLst/>
              <a:ahLst/>
              <a:cxnLst/>
              <a:rect l="l" t="t" r="r" b="b"/>
              <a:pathLst>
                <a:path w="502243" h="261108">
                  <a:moveTo>
                    <a:pt x="0" y="0"/>
                  </a:moveTo>
                  <a:lnTo>
                    <a:pt x="502242" y="0"/>
                  </a:lnTo>
                  <a:lnTo>
                    <a:pt x="502242" y="261108"/>
                  </a:lnTo>
                  <a:lnTo>
                    <a:pt x="0" y="261108"/>
                  </a:lnTo>
                  <a:lnTo>
                    <a:pt x="0" y="0"/>
                  </a:lnTo>
                  <a:close/>
                </a:path>
              </a:pathLst>
            </a:custGeom>
            <a:blipFill>
              <a:blip r:embed="rId3"/>
              <a:stretch>
                <a:fillRect l="-2758144" t="-675624" r="-203781" b="-2822134"/>
              </a:stretch>
            </a:blipFill>
          </p:spPr>
          <p:txBody>
            <a:bodyPr/>
            <a:lstStyle/>
            <a:p>
              <a:endParaRPr lang="en-US"/>
            </a:p>
          </p:txBody>
        </p:sp>
        <p:sp>
          <p:nvSpPr>
            <p:cNvPr id="21" name="Freeform 21" descr="Showcasing clicking on the three dot menu to open the edit screen.">
              <a:extLst>
                <a:ext uri="{C183D7F6-B498-43B3-948B-1728B52AA6E4}">
                  <adec:decorative xmlns:adec="http://schemas.microsoft.com/office/drawing/2017/decorative" val="1"/>
                </a:ext>
              </a:extLst>
            </p:cNvPr>
            <p:cNvSpPr/>
            <p:nvPr/>
          </p:nvSpPr>
          <p:spPr>
            <a:xfrm>
              <a:off x="5060713" y="4874229"/>
              <a:ext cx="4365451" cy="2679296"/>
            </a:xfrm>
            <a:custGeom>
              <a:avLst/>
              <a:gdLst/>
              <a:ahLst/>
              <a:cxnLst/>
              <a:rect l="l" t="t" r="r" b="b"/>
              <a:pathLst>
                <a:path w="4365451" h="2679296">
                  <a:moveTo>
                    <a:pt x="0" y="0"/>
                  </a:moveTo>
                  <a:lnTo>
                    <a:pt x="4365452" y="0"/>
                  </a:lnTo>
                  <a:lnTo>
                    <a:pt x="4365452" y="2679296"/>
                  </a:lnTo>
                  <a:lnTo>
                    <a:pt x="0" y="2679296"/>
                  </a:lnTo>
                  <a:lnTo>
                    <a:pt x="0" y="0"/>
                  </a:lnTo>
                  <a:close/>
                </a:path>
              </a:pathLst>
            </a:custGeom>
            <a:blipFill>
              <a:blip r:embed="rId4">
                <a:alphaModFix amt="50000"/>
              </a:blip>
              <a:stretch>
                <a:fillRect/>
              </a:stretch>
            </a:blipFill>
          </p:spPr>
          <p:txBody>
            <a:bodyPr/>
            <a:lstStyle/>
            <a:p>
              <a:endParaRPr lang="en-US"/>
            </a:p>
          </p:txBody>
        </p:sp>
        <p:sp>
          <p:nvSpPr>
            <p:cNvPr id="22" name="Freeform 22" descr="Showcasing clicking on the three dot menu to open the edit screen.">
              <a:extLst>
                <a:ext uri="{C183D7F6-B498-43B3-948B-1728B52AA6E4}">
                  <adec:decorative xmlns:adec="http://schemas.microsoft.com/office/drawing/2017/decorative" val="1"/>
                </a:ext>
              </a:extLst>
            </p:cNvPr>
            <p:cNvSpPr/>
            <p:nvPr/>
          </p:nvSpPr>
          <p:spPr>
            <a:xfrm>
              <a:off x="5275575" y="4963331"/>
              <a:ext cx="3935728" cy="1723211"/>
            </a:xfrm>
            <a:custGeom>
              <a:avLst/>
              <a:gdLst/>
              <a:ahLst/>
              <a:cxnLst/>
              <a:rect l="l" t="t" r="r" b="b"/>
              <a:pathLst>
                <a:path w="3935728" h="1723211">
                  <a:moveTo>
                    <a:pt x="0" y="0"/>
                  </a:moveTo>
                  <a:lnTo>
                    <a:pt x="3935728" y="0"/>
                  </a:lnTo>
                  <a:lnTo>
                    <a:pt x="3935728" y="1723210"/>
                  </a:lnTo>
                  <a:lnTo>
                    <a:pt x="0" y="1723210"/>
                  </a:lnTo>
                  <a:lnTo>
                    <a:pt x="0" y="0"/>
                  </a:lnTo>
                  <a:close/>
                </a:path>
              </a:pathLst>
            </a:custGeom>
            <a:blipFill>
              <a:blip r:embed="rId3"/>
              <a:stretch>
                <a:fillRect l="-241651" t="-112703" r="-27594" b="-302461"/>
              </a:stretch>
            </a:blipFill>
          </p:spPr>
          <p:txBody>
            <a:bodyPr/>
            <a:lstStyle/>
            <a:p>
              <a:endParaRPr lang="en-US"/>
            </a:p>
          </p:txBody>
        </p:sp>
        <p:grpSp>
          <p:nvGrpSpPr>
            <p:cNvPr id="23" name="Group 23" descr="Showcasing clicking on the three dot menu to open the edit screen.">
              <a:extLst>
                <a:ext uri="{C183D7F6-B498-43B3-948B-1728B52AA6E4}">
                  <adec:decorative xmlns:adec="http://schemas.microsoft.com/office/drawing/2017/decorative" val="1"/>
                </a:ext>
              </a:extLst>
            </p:cNvPr>
            <p:cNvGrpSpPr/>
            <p:nvPr/>
          </p:nvGrpSpPr>
          <p:grpSpPr>
            <a:xfrm>
              <a:off x="5275575" y="4850571"/>
              <a:ext cx="3947465" cy="763407"/>
              <a:chOff x="0" y="-28575"/>
              <a:chExt cx="1000343" cy="193458"/>
            </a:xfrm>
          </p:grpSpPr>
          <p:sp>
            <p:nvSpPr>
              <p:cNvPr id="24" name="Freeform 24">
                <a:extLst>
                  <a:ext uri="{C183D7F6-B498-43B3-948B-1728B52AA6E4}">
                    <adec:decorative xmlns:adec="http://schemas.microsoft.com/office/drawing/2017/decorative" val="1"/>
                  </a:ext>
                </a:extLst>
              </p:cNvPr>
              <p:cNvSpPr/>
              <p:nvPr/>
            </p:nvSpPr>
            <p:spPr>
              <a:xfrm>
                <a:off x="0" y="0"/>
                <a:ext cx="1000343" cy="164883"/>
              </a:xfrm>
              <a:custGeom>
                <a:avLst/>
                <a:gdLst/>
                <a:ahLst/>
                <a:cxnLst/>
                <a:rect l="l" t="t" r="r" b="b"/>
                <a:pathLst>
                  <a:path w="1000343" h="164883">
                    <a:moveTo>
                      <a:pt x="0" y="0"/>
                    </a:moveTo>
                    <a:lnTo>
                      <a:pt x="1000343" y="0"/>
                    </a:lnTo>
                    <a:lnTo>
                      <a:pt x="1000343" y="164883"/>
                    </a:lnTo>
                    <a:lnTo>
                      <a:pt x="0" y="164883"/>
                    </a:lnTo>
                    <a:close/>
                  </a:path>
                </a:pathLst>
              </a:custGeom>
              <a:solidFill>
                <a:srgbClr val="000000">
                  <a:alpha val="0"/>
                </a:srgbClr>
              </a:solidFill>
              <a:ln w="47625" cap="sq">
                <a:solidFill>
                  <a:srgbClr val="0DAC41"/>
                </a:solidFill>
                <a:prstDash val="solid"/>
                <a:miter/>
              </a:ln>
            </p:spPr>
            <p:txBody>
              <a:bodyPr/>
              <a:lstStyle/>
              <a:p>
                <a:endParaRPr lang="en-US"/>
              </a:p>
            </p:txBody>
          </p:sp>
          <p:sp>
            <p:nvSpPr>
              <p:cNvPr id="25" name="TextBox 25"/>
              <p:cNvSpPr txBox="1"/>
              <p:nvPr/>
            </p:nvSpPr>
            <p:spPr>
              <a:xfrm>
                <a:off x="0" y="-28575"/>
                <a:ext cx="1000343" cy="193458"/>
              </a:xfrm>
              <a:prstGeom prst="rect">
                <a:avLst/>
              </a:prstGeom>
            </p:spPr>
            <p:txBody>
              <a:bodyPr lIns="52797" tIns="52797" rIns="52797" bIns="52797" rtlCol="0" anchor="ctr"/>
              <a:lstStyle/>
              <a:p>
                <a:pPr algn="ctr">
                  <a:lnSpc>
                    <a:spcPts val="1960"/>
                  </a:lnSpc>
                </a:pPr>
                <a:endParaRPr/>
              </a:p>
            </p:txBody>
          </p:sp>
        </p:grpSp>
        <p:grpSp>
          <p:nvGrpSpPr>
            <p:cNvPr id="26" name="Group 26" descr="Showcasing clicking on the three dot menu to open the edit screen.">
              <a:extLst>
                <a:ext uri="{C183D7F6-B498-43B3-948B-1728B52AA6E4}">
                  <adec:decorative xmlns:adec="http://schemas.microsoft.com/office/drawing/2017/decorative" val="1"/>
                </a:ext>
              </a:extLst>
            </p:cNvPr>
            <p:cNvGrpSpPr/>
            <p:nvPr/>
          </p:nvGrpSpPr>
          <p:grpSpPr>
            <a:xfrm>
              <a:off x="8434749" y="4572962"/>
              <a:ext cx="502243" cy="394972"/>
              <a:chOff x="0" y="-28575"/>
              <a:chExt cx="106385" cy="83663"/>
            </a:xfrm>
          </p:grpSpPr>
          <p:sp>
            <p:nvSpPr>
              <p:cNvPr id="27" name="Freeform 27">
                <a:extLst>
                  <a:ext uri="{C183D7F6-B498-43B3-948B-1728B52AA6E4}">
                    <adec:decorative xmlns:adec="http://schemas.microsoft.com/office/drawing/2017/decorative" val="1"/>
                  </a:ext>
                </a:extLst>
              </p:cNvPr>
              <p:cNvSpPr/>
              <p:nvPr/>
            </p:nvSpPr>
            <p:spPr>
              <a:xfrm>
                <a:off x="0" y="0"/>
                <a:ext cx="106385" cy="55088"/>
              </a:xfrm>
              <a:custGeom>
                <a:avLst/>
                <a:gdLst/>
                <a:ahLst/>
                <a:cxnLst/>
                <a:rect l="l" t="t" r="r" b="b"/>
                <a:pathLst>
                  <a:path w="106385" h="55088">
                    <a:moveTo>
                      <a:pt x="0" y="0"/>
                    </a:moveTo>
                    <a:lnTo>
                      <a:pt x="106385" y="0"/>
                    </a:lnTo>
                    <a:lnTo>
                      <a:pt x="106385" y="55088"/>
                    </a:lnTo>
                    <a:lnTo>
                      <a:pt x="0" y="55088"/>
                    </a:lnTo>
                    <a:close/>
                  </a:path>
                </a:pathLst>
              </a:custGeom>
              <a:solidFill>
                <a:srgbClr val="F8F8F8"/>
              </a:solidFill>
            </p:spPr>
            <p:txBody>
              <a:bodyPr/>
              <a:lstStyle/>
              <a:p>
                <a:endParaRPr lang="en-US"/>
              </a:p>
            </p:txBody>
          </p:sp>
          <p:sp>
            <p:nvSpPr>
              <p:cNvPr id="28" name="TextBox 28"/>
              <p:cNvSpPr txBox="1"/>
              <p:nvPr/>
            </p:nvSpPr>
            <p:spPr>
              <a:xfrm>
                <a:off x="0" y="-28575"/>
                <a:ext cx="106385" cy="83663"/>
              </a:xfrm>
              <a:prstGeom prst="rect">
                <a:avLst/>
              </a:prstGeom>
            </p:spPr>
            <p:txBody>
              <a:bodyPr lIns="63164" tIns="63164" rIns="63164" bIns="63164" rtlCol="0" anchor="ctr"/>
              <a:lstStyle/>
              <a:p>
                <a:pPr algn="ctr">
                  <a:lnSpc>
                    <a:spcPts val="1960"/>
                  </a:lnSpc>
                </a:pPr>
                <a:endParaRPr/>
              </a:p>
            </p:txBody>
          </p:sp>
        </p:grpSp>
        <p:sp>
          <p:nvSpPr>
            <p:cNvPr id="29" name="Freeform 29" descr="Showcasing clicking on the three dot menu to open the edit screen.">
              <a:extLst>
                <a:ext uri="{C183D7F6-B498-43B3-948B-1728B52AA6E4}">
                  <adec:decorative xmlns:adec="http://schemas.microsoft.com/office/drawing/2017/decorative" val="1"/>
                </a:ext>
              </a:extLst>
            </p:cNvPr>
            <p:cNvSpPr/>
            <p:nvPr/>
          </p:nvSpPr>
          <p:spPr>
            <a:xfrm>
              <a:off x="8550787" y="4707864"/>
              <a:ext cx="386204" cy="520140"/>
            </a:xfrm>
            <a:custGeom>
              <a:avLst/>
              <a:gdLst/>
              <a:ahLst/>
              <a:cxnLst/>
              <a:rect l="l" t="t" r="r" b="b"/>
              <a:pathLst>
                <a:path w="386204" h="520140">
                  <a:moveTo>
                    <a:pt x="0" y="0"/>
                  </a:moveTo>
                  <a:lnTo>
                    <a:pt x="386204" y="0"/>
                  </a:lnTo>
                  <a:lnTo>
                    <a:pt x="386204" y="520140"/>
                  </a:lnTo>
                  <a:lnTo>
                    <a:pt x="0" y="52014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sp>
        <p:nvSpPr>
          <p:cNvPr id="44" name="TextBox 44"/>
          <p:cNvSpPr txBox="1"/>
          <p:nvPr/>
        </p:nvSpPr>
        <p:spPr>
          <a:xfrm>
            <a:off x="11113686" y="2258015"/>
            <a:ext cx="3967068" cy="590550"/>
          </a:xfrm>
          <a:prstGeom prst="rect">
            <a:avLst/>
          </a:prstGeom>
        </p:spPr>
        <p:txBody>
          <a:bodyPr lIns="0" tIns="0" rIns="0" bIns="0" rtlCol="0" anchor="t">
            <a:spAutoFit/>
          </a:bodyPr>
          <a:lstStyle/>
          <a:p>
            <a:pPr algn="l">
              <a:lnSpc>
                <a:spcPts val="2399"/>
              </a:lnSpc>
            </a:pPr>
            <a:r>
              <a:rPr lang="en-US" sz="1999" spc="-25" dirty="0">
                <a:solidFill>
                  <a:srgbClr val="000000"/>
                </a:solidFill>
                <a:latin typeface="Inter"/>
                <a:ea typeface="Inter"/>
                <a:cs typeface="Inter"/>
                <a:sym typeface="Inter"/>
              </a:rPr>
              <a:t>This will open the </a:t>
            </a:r>
            <a:r>
              <a:rPr lang="en-US" sz="1999" b="1" spc="-25" dirty="0">
                <a:solidFill>
                  <a:srgbClr val="000000"/>
                </a:solidFill>
                <a:latin typeface="Inter Bold"/>
                <a:ea typeface="Inter Bold"/>
                <a:cs typeface="Inter Bold"/>
                <a:sym typeface="Inter Bold"/>
              </a:rPr>
              <a:t>peek panel</a:t>
            </a:r>
            <a:r>
              <a:rPr lang="en-US" sz="1999" spc="-25" dirty="0">
                <a:solidFill>
                  <a:srgbClr val="000000"/>
                </a:solidFill>
                <a:latin typeface="Inter"/>
                <a:ea typeface="Inter"/>
                <a:cs typeface="Inter"/>
                <a:sym typeface="Inter"/>
              </a:rPr>
              <a:t> so you can see and adjust settings.</a:t>
            </a:r>
          </a:p>
        </p:txBody>
      </p:sp>
      <p:grpSp>
        <p:nvGrpSpPr>
          <p:cNvPr id="64" name="Group 63" descr="A popout of the settings for a learning module.  Space for a title, description, visibility and forced sequence.">
            <a:extLst>
              <a:ext uri="{FF2B5EF4-FFF2-40B4-BE49-F238E27FC236}">
                <a16:creationId xmlns:a16="http://schemas.microsoft.com/office/drawing/2014/main" id="{104788B2-063E-7B9E-BD5F-E54B0605FF98}"/>
              </a:ext>
            </a:extLst>
          </p:cNvPr>
          <p:cNvGrpSpPr/>
          <p:nvPr/>
        </p:nvGrpSpPr>
        <p:grpSpPr>
          <a:xfrm>
            <a:off x="11102760" y="2942885"/>
            <a:ext cx="3943408" cy="6848181"/>
            <a:chOff x="11102760" y="2942885"/>
            <a:chExt cx="3943408" cy="6848181"/>
          </a:xfrm>
        </p:grpSpPr>
        <p:sp>
          <p:nvSpPr>
            <p:cNvPr id="34" name="Freeform 34" descr="A popout of the settings for a learning module.  Space for a title, description, visibility and forced sequence."/>
            <p:cNvSpPr/>
            <p:nvPr/>
          </p:nvSpPr>
          <p:spPr>
            <a:xfrm>
              <a:off x="11292528" y="3066252"/>
              <a:ext cx="3753640" cy="6724814"/>
            </a:xfrm>
            <a:custGeom>
              <a:avLst/>
              <a:gdLst/>
              <a:ahLst/>
              <a:cxnLst/>
              <a:rect l="l" t="t" r="r" b="b"/>
              <a:pathLst>
                <a:path w="3753640" h="6724814">
                  <a:moveTo>
                    <a:pt x="0" y="0"/>
                  </a:moveTo>
                  <a:lnTo>
                    <a:pt x="3753640" y="0"/>
                  </a:lnTo>
                  <a:lnTo>
                    <a:pt x="3753640" y="6724813"/>
                  </a:lnTo>
                  <a:lnTo>
                    <a:pt x="0" y="6724813"/>
                  </a:lnTo>
                  <a:lnTo>
                    <a:pt x="0" y="0"/>
                  </a:lnTo>
                  <a:close/>
                </a:path>
              </a:pathLst>
            </a:custGeom>
            <a:blipFill>
              <a:blip r:embed="rId7"/>
              <a:stretch>
                <a:fillRect l="-13481" b="-3873"/>
              </a:stretch>
            </a:blipFill>
          </p:spPr>
          <p:txBody>
            <a:bodyPr/>
            <a:lstStyle/>
            <a:p>
              <a:endParaRPr lang="en-US"/>
            </a:p>
          </p:txBody>
        </p:sp>
        <p:sp>
          <p:nvSpPr>
            <p:cNvPr id="35" name="Freeform 35" descr="A popout of the settings for a learning module.  Space for a title, description, visibility and forced sequence.">
              <a:extLst>
                <a:ext uri="{C183D7F6-B498-43B3-948B-1728B52AA6E4}">
                  <adec:decorative xmlns:adec="http://schemas.microsoft.com/office/drawing/2017/decorative" val="1"/>
                </a:ext>
              </a:extLst>
            </p:cNvPr>
            <p:cNvSpPr/>
            <p:nvPr/>
          </p:nvSpPr>
          <p:spPr>
            <a:xfrm>
              <a:off x="11102760" y="2942885"/>
              <a:ext cx="334021" cy="351422"/>
            </a:xfrm>
            <a:custGeom>
              <a:avLst/>
              <a:gdLst/>
              <a:ahLst/>
              <a:cxnLst/>
              <a:rect l="l" t="t" r="r" b="b"/>
              <a:pathLst>
                <a:path w="334021" h="351422">
                  <a:moveTo>
                    <a:pt x="0" y="0"/>
                  </a:moveTo>
                  <a:lnTo>
                    <a:pt x="334020" y="0"/>
                  </a:lnTo>
                  <a:lnTo>
                    <a:pt x="334020" y="351423"/>
                  </a:lnTo>
                  <a:lnTo>
                    <a:pt x="0" y="351423"/>
                  </a:lnTo>
                  <a:lnTo>
                    <a:pt x="0" y="0"/>
                  </a:lnTo>
                  <a:close/>
                </a:path>
              </a:pathLst>
            </a:custGeom>
            <a:blipFill>
              <a:blip r:embed="rId7"/>
              <a:stretch>
                <a:fillRect l="-32598" t="-87994" r="-1142678" b="-1799717"/>
              </a:stretch>
            </a:blipFill>
          </p:spPr>
          <p:txBody>
            <a:bodyPr/>
            <a:lstStyle/>
            <a:p>
              <a:endParaRPr lang="en-US"/>
            </a:p>
          </p:txBody>
        </p:sp>
        <p:sp>
          <p:nvSpPr>
            <p:cNvPr id="36" name="Freeform 36" descr="A popout of the settings for a learning module.  Space for a title, description, visibility and forced sequence.">
              <a:extLst>
                <a:ext uri="{C183D7F6-B498-43B3-948B-1728B52AA6E4}">
                  <adec:decorative xmlns:adec="http://schemas.microsoft.com/office/drawing/2017/decorative" val="1"/>
                </a:ext>
              </a:extLst>
            </p:cNvPr>
            <p:cNvSpPr/>
            <p:nvPr/>
          </p:nvSpPr>
          <p:spPr>
            <a:xfrm>
              <a:off x="11292528" y="9262333"/>
              <a:ext cx="3753640" cy="528732"/>
            </a:xfrm>
            <a:custGeom>
              <a:avLst/>
              <a:gdLst/>
              <a:ahLst/>
              <a:cxnLst/>
              <a:rect l="l" t="t" r="r" b="b"/>
              <a:pathLst>
                <a:path w="3753640" h="528732">
                  <a:moveTo>
                    <a:pt x="0" y="0"/>
                  </a:moveTo>
                  <a:lnTo>
                    <a:pt x="3753640" y="0"/>
                  </a:lnTo>
                  <a:lnTo>
                    <a:pt x="3753640" y="528732"/>
                  </a:lnTo>
                  <a:lnTo>
                    <a:pt x="0" y="528732"/>
                  </a:lnTo>
                  <a:lnTo>
                    <a:pt x="0" y="0"/>
                  </a:lnTo>
                  <a:close/>
                </a:path>
              </a:pathLst>
            </a:custGeom>
            <a:blipFill>
              <a:blip r:embed="rId7"/>
              <a:stretch>
                <a:fillRect l="-13481" t="-1221134"/>
              </a:stretch>
            </a:blipFill>
          </p:spPr>
          <p:txBody>
            <a:bodyPr/>
            <a:lstStyle/>
            <a:p>
              <a:endParaRPr lang="en-US"/>
            </a:p>
          </p:txBody>
        </p:sp>
      </p:grpSp>
      <p:grpSp>
        <p:nvGrpSpPr>
          <p:cNvPr id="47" name="Group 47">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48" name="Freeform 48">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49" name="Freeform 49">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50" name="TextBox 50"/>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2" action="ppaction://hlinksldjump">
                    <a:extLst>
                      <a:ext uri="{A12FA001-AC4F-418D-AE19-62706E023703}">
                        <ahyp:hlinkClr xmlns:ahyp="http://schemas.microsoft.com/office/drawing/2018/hyperlinkcolor" val="tx"/>
                      </a:ext>
                    </a:extLst>
                  </a:hlinkClick>
                </a:rPr>
                <a:t>Step 1</a:t>
              </a:r>
            </a:p>
          </p:txBody>
        </p:sp>
        <p:sp>
          <p:nvSpPr>
            <p:cNvPr id="51" name="Freeform 51">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52" name="Freeform 52">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53" name="TextBox 53"/>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7" action="ppaction://hlinksldjump">
                    <a:extLst>
                      <a:ext uri="{A12FA001-AC4F-418D-AE19-62706E023703}">
                        <ahyp:hlinkClr xmlns:ahyp="http://schemas.microsoft.com/office/drawing/2018/hyperlinkcolor" val="tx"/>
                      </a:ext>
                    </a:extLst>
                  </a:hlinkClick>
                </a:rPr>
                <a:t>Step 2</a:t>
              </a:r>
            </a:p>
          </p:txBody>
        </p:sp>
        <p:sp>
          <p:nvSpPr>
            <p:cNvPr id="54" name="Freeform 54">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US"/>
            </a:p>
          </p:txBody>
        </p:sp>
        <p:sp>
          <p:nvSpPr>
            <p:cNvPr id="55" name="Freeform 55">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56" name="TextBox 56"/>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0" action="ppaction://hlinksldjump">
                    <a:extLst>
                      <a:ext uri="{A12FA001-AC4F-418D-AE19-62706E023703}">
                        <ahyp:hlinkClr xmlns:ahyp="http://schemas.microsoft.com/office/drawing/2018/hyperlinkcolor" val="tx"/>
                      </a:ext>
                    </a:extLst>
                  </a:hlinkClick>
                </a:rPr>
                <a:t>Step 3</a:t>
              </a:r>
            </a:p>
          </p:txBody>
        </p:sp>
        <p:sp>
          <p:nvSpPr>
            <p:cNvPr id="57" name="Freeform 57">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58" name="Freeform 58">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59" name="TextBox 59"/>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1" action="ppaction://hlinksldjump">
                    <a:extLst>
                      <a:ext uri="{A12FA001-AC4F-418D-AE19-62706E023703}">
                        <ahyp:hlinkClr xmlns:ahyp="http://schemas.microsoft.com/office/drawing/2018/hyperlinkcolor" val="tx"/>
                      </a:ext>
                    </a:extLst>
                  </a:hlinkClick>
                </a:rPr>
                <a:t>Step 4</a:t>
              </a:r>
            </a:p>
          </p:txBody>
        </p:sp>
        <p:sp>
          <p:nvSpPr>
            <p:cNvPr id="60" name="Freeform 60">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61" name="Freeform 61">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62" name="TextBox 62"/>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2" action="ppaction://hlinksldjump"/>
                </a:rPr>
                <a:t>Step 5</a:t>
              </a:r>
            </a:p>
          </p:txBody>
        </p:sp>
      </p:grpSp>
      <p:sp>
        <p:nvSpPr>
          <p:cNvPr id="9" name="AutoShape 9">
            <a:extLst>
              <a:ext uri="{C183D7F6-B498-43B3-948B-1728B52AA6E4}">
                <adec:decorative xmlns:adec="http://schemas.microsoft.com/office/drawing/2017/decorative" val="1"/>
              </a:ext>
            </a:extLst>
          </p:cNvPr>
          <p:cNvSpPr/>
          <p:nvPr/>
        </p:nvSpPr>
        <p:spPr>
          <a:xfrm flipV="1">
            <a:off x="7185241" y="1026042"/>
            <a:ext cx="4078960" cy="4555844"/>
          </a:xfrm>
          <a:prstGeom prst="arc">
            <a:avLst/>
          </a:prstGeom>
          <a:ln w="57150" cap="flat">
            <a:solidFill>
              <a:srgbClr val="0DAC41">
                <a:alpha val="51765"/>
              </a:srgbClr>
            </a:solidFill>
            <a:prstDash val="solid"/>
            <a:headEnd type="none" w="sm" len="sm"/>
            <a:tailEnd type="none" w="sm" len="sm"/>
          </a:ln>
        </p:spPr>
        <p:txBody>
          <a:bodyPr/>
          <a:lstStyle/>
          <a:p>
            <a:endParaRPr lang="en-US"/>
          </a:p>
        </p:txBody>
      </p:sp>
      <p:sp>
        <p:nvSpPr>
          <p:cNvPr id="10" name="AutoShape 10">
            <a:extLst>
              <a:ext uri="{C183D7F6-B498-43B3-948B-1728B52AA6E4}">
                <adec:decorative xmlns:adec="http://schemas.microsoft.com/office/drawing/2017/decorative" val="1"/>
              </a:ext>
            </a:extLst>
          </p:cNvPr>
          <p:cNvSpPr/>
          <p:nvPr/>
        </p:nvSpPr>
        <p:spPr>
          <a:xfrm>
            <a:off x="7510561" y="5569557"/>
            <a:ext cx="3753640" cy="8184543"/>
          </a:xfrm>
          <a:prstGeom prst="arc">
            <a:avLst/>
          </a:prstGeom>
          <a:ln w="57150" cap="flat">
            <a:solidFill>
              <a:srgbClr val="0DAC41">
                <a:alpha val="51765"/>
              </a:srgbClr>
            </a:solidFill>
            <a:prstDash val="solid"/>
            <a:headEnd type="none" w="sm" len="sm"/>
            <a:tailEnd type="none" w="sm" len="sm"/>
          </a:ln>
        </p:spPr>
        <p:txBody>
          <a:bodyPr/>
          <a:lstStyle/>
          <a:p>
            <a:endParaRPr lang="en-US"/>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52" name="Group 52">
            <a:extLst>
              <a:ext uri="{C183D7F6-B498-43B3-948B-1728B52AA6E4}">
                <adec:decorative xmlns:adec="http://schemas.microsoft.com/office/drawing/2017/decorative" val="1"/>
              </a:ext>
            </a:extLst>
          </p:cNvPr>
          <p:cNvGrpSpPr/>
          <p:nvPr/>
        </p:nvGrpSpPr>
        <p:grpSpPr>
          <a:xfrm>
            <a:off x="11887200" y="1933496"/>
            <a:ext cx="4267421" cy="1076404"/>
            <a:chOff x="0" y="0"/>
            <a:chExt cx="1227653" cy="309660"/>
          </a:xfrm>
          <a:solidFill>
            <a:schemeClr val="bg1"/>
          </a:solidFill>
        </p:grpSpPr>
        <p:sp>
          <p:nvSpPr>
            <p:cNvPr id="53" name="Freeform 53">
              <a:extLst>
                <a:ext uri="{C183D7F6-B498-43B3-948B-1728B52AA6E4}">
                  <adec:decorative xmlns:adec="http://schemas.microsoft.com/office/drawing/2017/decorative" val="1"/>
                </a:ext>
              </a:extLst>
            </p:cNvPr>
            <p:cNvSpPr/>
            <p:nvPr/>
          </p:nvSpPr>
          <p:spPr>
            <a:xfrm>
              <a:off x="0" y="0"/>
              <a:ext cx="1227652" cy="309660"/>
            </a:xfrm>
            <a:custGeom>
              <a:avLst/>
              <a:gdLst/>
              <a:ahLst/>
              <a:cxnLst/>
              <a:rect l="l" t="t" r="r" b="b"/>
              <a:pathLst>
                <a:path w="1227652" h="309660">
                  <a:moveTo>
                    <a:pt x="0" y="0"/>
                  </a:moveTo>
                  <a:lnTo>
                    <a:pt x="1227652" y="0"/>
                  </a:lnTo>
                  <a:lnTo>
                    <a:pt x="1227652" y="309660"/>
                  </a:lnTo>
                  <a:lnTo>
                    <a:pt x="0" y="309660"/>
                  </a:lnTo>
                  <a:close/>
                </a:path>
              </a:pathLst>
            </a:custGeom>
            <a:grpFill/>
            <a:ln cap="sq">
              <a:noFill/>
              <a:prstDash val="solid"/>
              <a:miter/>
            </a:ln>
          </p:spPr>
          <p:txBody>
            <a:bodyPr/>
            <a:lstStyle/>
            <a:p>
              <a:endParaRPr lang="en-US"/>
            </a:p>
          </p:txBody>
        </p:sp>
        <p:sp>
          <p:nvSpPr>
            <p:cNvPr id="54" name="TextBox 54"/>
            <p:cNvSpPr txBox="1"/>
            <p:nvPr/>
          </p:nvSpPr>
          <p:spPr>
            <a:xfrm>
              <a:off x="0" y="-28575"/>
              <a:ext cx="1227653" cy="338235"/>
            </a:xfrm>
            <a:prstGeom prst="rect">
              <a:avLst/>
            </a:prstGeom>
            <a:grpFill/>
          </p:spPr>
          <p:txBody>
            <a:bodyPr lIns="50800" tIns="50800" rIns="50800" bIns="50800" rtlCol="0" anchor="ctr"/>
            <a:lstStyle/>
            <a:p>
              <a:pPr algn="ctr">
                <a:lnSpc>
                  <a:spcPts val="1960"/>
                </a:lnSpc>
              </a:pPr>
              <a:endParaRPr dirty="0"/>
            </a:p>
          </p:txBody>
        </p:sp>
      </p:grpSp>
      <p:sp>
        <p:nvSpPr>
          <p:cNvPr id="42" name="Freeform 42">
            <a:extLst>
              <a:ext uri="{C183D7F6-B498-43B3-948B-1728B52AA6E4}">
                <adec:decorative xmlns:adec="http://schemas.microsoft.com/office/drawing/2017/decorative" val="1"/>
              </a:ext>
            </a:extLst>
          </p:cNvPr>
          <p:cNvSpPr/>
          <p:nvPr/>
        </p:nvSpPr>
        <p:spPr>
          <a:xfrm>
            <a:off x="1619571" y="2411989"/>
            <a:ext cx="9516512" cy="762000"/>
          </a:xfrm>
          <a:custGeom>
            <a:avLst/>
            <a:gdLst/>
            <a:ahLst/>
            <a:cxnLst/>
            <a:rect l="l" t="t" r="r" b="b"/>
            <a:pathLst>
              <a:path w="2737712" h="219212">
                <a:moveTo>
                  <a:pt x="0" y="0"/>
                </a:moveTo>
                <a:lnTo>
                  <a:pt x="2737712" y="0"/>
                </a:lnTo>
                <a:lnTo>
                  <a:pt x="2737712" y="219212"/>
                </a:lnTo>
                <a:lnTo>
                  <a:pt x="0" y="219212"/>
                </a:lnTo>
                <a:close/>
              </a:path>
            </a:pathLst>
          </a:custGeom>
          <a:solidFill>
            <a:schemeClr val="bg1"/>
          </a:solidFill>
          <a:ln cap="sq">
            <a:noFill/>
            <a:prstDash val="solid"/>
            <a:miter/>
          </a:ln>
        </p:spPr>
        <p:txBody>
          <a:bodyPr/>
          <a:lstStyle/>
          <a:p>
            <a:endParaRPr lang="en-US"/>
          </a:p>
        </p:txBody>
      </p:sp>
      <p:sp>
        <p:nvSpPr>
          <p:cNvPr id="56" name="TextBox 56"/>
          <p:cNvSpPr txBox="1">
            <a:spLocks noGrp="1"/>
          </p:cNvSpPr>
          <p:nvPr>
            <p:ph type="title" idx="4294967295"/>
          </p:nvPr>
        </p:nvSpPr>
        <p:spPr>
          <a:xfrm>
            <a:off x="1028700" y="723186"/>
            <a:ext cx="12446405" cy="12001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47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Finding the Settings: Assessments, Participation, and Engagement </a:t>
            </a:r>
          </a:p>
        </p:txBody>
      </p:sp>
      <p:sp>
        <p:nvSpPr>
          <p:cNvPr id="44" name="TextBox 44"/>
          <p:cNvSpPr txBox="1"/>
          <p:nvPr/>
        </p:nvSpPr>
        <p:spPr>
          <a:xfrm>
            <a:off x="1758589" y="2497751"/>
            <a:ext cx="9179663" cy="598882"/>
          </a:xfrm>
          <a:prstGeom prst="rect">
            <a:avLst/>
          </a:prstGeom>
        </p:spPr>
        <p:txBody>
          <a:bodyPr wrap="square" lIns="0" tIns="0" rIns="0" bIns="0" rtlCol="0" anchor="t">
            <a:spAutoFit/>
          </a:bodyPr>
          <a:lstStyle/>
          <a:p>
            <a:pPr algn="l">
              <a:lnSpc>
                <a:spcPts val="2399"/>
              </a:lnSpc>
            </a:pPr>
            <a:r>
              <a:rPr lang="en-US" sz="1999" spc="-25" dirty="0">
                <a:solidFill>
                  <a:srgbClr val="2A446F"/>
                </a:solidFill>
                <a:latin typeface="Inter"/>
                <a:ea typeface="Inter"/>
                <a:cs typeface="Inter"/>
                <a:sym typeface="Inter"/>
              </a:rPr>
              <a:t>For </a:t>
            </a:r>
            <a:r>
              <a:rPr lang="en-US" sz="1999" b="1" spc="-25" dirty="0">
                <a:solidFill>
                  <a:srgbClr val="2A446F"/>
                </a:solidFill>
                <a:latin typeface="Inter Bold"/>
                <a:ea typeface="Inter Bold"/>
                <a:cs typeface="Inter Bold"/>
                <a:sym typeface="Inter Bold"/>
              </a:rPr>
              <a:t>Tests</a:t>
            </a:r>
            <a:r>
              <a:rPr lang="en-US" sz="1999" spc="-25" dirty="0">
                <a:solidFill>
                  <a:srgbClr val="2A446F"/>
                </a:solidFill>
                <a:latin typeface="Inter"/>
                <a:ea typeface="Inter"/>
                <a:cs typeface="Inter"/>
                <a:sym typeface="Inter"/>
              </a:rPr>
              <a:t>, </a:t>
            </a:r>
            <a:r>
              <a:rPr lang="en-US" sz="1999" b="1" spc="-25" dirty="0">
                <a:solidFill>
                  <a:srgbClr val="2A446F"/>
                </a:solidFill>
                <a:latin typeface="Inter Bold"/>
                <a:ea typeface="Inter Bold"/>
                <a:cs typeface="Inter Bold"/>
                <a:sym typeface="Inter Bold"/>
              </a:rPr>
              <a:t>Assignments</a:t>
            </a:r>
            <a:r>
              <a:rPr lang="en-US" sz="1999" spc="-25" dirty="0">
                <a:solidFill>
                  <a:srgbClr val="2A446F"/>
                </a:solidFill>
                <a:latin typeface="Inter"/>
                <a:ea typeface="Inter"/>
                <a:cs typeface="Inter"/>
                <a:sym typeface="Inter"/>
              </a:rPr>
              <a:t>, </a:t>
            </a:r>
            <a:r>
              <a:rPr lang="en-US" sz="1999" b="1" spc="-25" dirty="0">
                <a:solidFill>
                  <a:srgbClr val="2A446F"/>
                </a:solidFill>
                <a:latin typeface="Inter Bold"/>
                <a:ea typeface="Inter Bold"/>
                <a:cs typeface="Inter Bold"/>
                <a:sym typeface="Inter Bold"/>
              </a:rPr>
              <a:t>Forms</a:t>
            </a:r>
            <a:r>
              <a:rPr lang="en-US" sz="1999" spc="-25" dirty="0">
                <a:solidFill>
                  <a:srgbClr val="2A446F"/>
                </a:solidFill>
                <a:latin typeface="Inter"/>
                <a:ea typeface="Inter"/>
                <a:cs typeface="Inter"/>
                <a:sym typeface="Inter"/>
              </a:rPr>
              <a:t>, </a:t>
            </a:r>
            <a:r>
              <a:rPr lang="en-US" sz="1999" b="1" spc="-25" dirty="0">
                <a:solidFill>
                  <a:srgbClr val="2A446F"/>
                </a:solidFill>
                <a:latin typeface="Inter Bold"/>
                <a:ea typeface="Inter Bold"/>
                <a:cs typeface="Inter Bold"/>
                <a:sym typeface="Inter Bold"/>
              </a:rPr>
              <a:t>Discussions</a:t>
            </a:r>
            <a:r>
              <a:rPr lang="en-US" sz="1999" spc="-25" dirty="0">
                <a:solidFill>
                  <a:srgbClr val="2A446F"/>
                </a:solidFill>
                <a:latin typeface="Inter"/>
                <a:ea typeface="Inter"/>
                <a:cs typeface="Inter"/>
                <a:sym typeface="Inter"/>
              </a:rPr>
              <a:t>, and </a:t>
            </a:r>
            <a:r>
              <a:rPr lang="en-US" sz="1999" b="1" spc="-25" dirty="0">
                <a:solidFill>
                  <a:srgbClr val="2A446F"/>
                </a:solidFill>
                <a:latin typeface="Inter Bold"/>
                <a:ea typeface="Inter Bold"/>
                <a:cs typeface="Inter Bold"/>
                <a:sym typeface="Inter Bold"/>
              </a:rPr>
              <a:t>Journals </a:t>
            </a:r>
            <a:r>
              <a:rPr lang="en-US" sz="1999" spc="-25" dirty="0">
                <a:solidFill>
                  <a:srgbClr val="2A446F"/>
                </a:solidFill>
                <a:latin typeface="Inter"/>
                <a:ea typeface="Inter"/>
                <a:cs typeface="Inter"/>
                <a:sym typeface="Inter"/>
              </a:rPr>
              <a:t>the right side of the page will display active settings.</a:t>
            </a:r>
          </a:p>
        </p:txBody>
      </p:sp>
      <p:grpSp>
        <p:nvGrpSpPr>
          <p:cNvPr id="74" name="Group 73" descr="Image showcases the main page of a discussion and particularly the settings area, showing due dates and points as the first set of options.">
            <a:extLst>
              <a:ext uri="{FF2B5EF4-FFF2-40B4-BE49-F238E27FC236}">
                <a16:creationId xmlns:a16="http://schemas.microsoft.com/office/drawing/2014/main" id="{D2A64B40-9A4B-19B0-9828-53468CA8DC24}"/>
              </a:ext>
            </a:extLst>
          </p:cNvPr>
          <p:cNvGrpSpPr/>
          <p:nvPr/>
        </p:nvGrpSpPr>
        <p:grpSpPr>
          <a:xfrm>
            <a:off x="1037551" y="3190043"/>
            <a:ext cx="10203030" cy="5769505"/>
            <a:chOff x="1037551" y="3190043"/>
            <a:chExt cx="10203030" cy="5769505"/>
          </a:xfrm>
        </p:grpSpPr>
        <p:grpSp>
          <p:nvGrpSpPr>
            <p:cNvPr id="3" name="Group 3" descr="Image showcases the main page of a discussion and particularly the settings area, showing due dates and points as the first set of options.">
              <a:extLst>
                <a:ext uri="{C183D7F6-B498-43B3-948B-1728B52AA6E4}">
                  <adec:decorative xmlns:adec="http://schemas.microsoft.com/office/drawing/2017/decorative" val="1"/>
                </a:ext>
              </a:extLst>
            </p:cNvPr>
            <p:cNvGrpSpPr/>
            <p:nvPr/>
          </p:nvGrpSpPr>
          <p:grpSpPr>
            <a:xfrm>
              <a:off x="1369227" y="3272202"/>
              <a:ext cx="4168982" cy="314041"/>
              <a:chOff x="0" y="-28575"/>
              <a:chExt cx="1104790" cy="83222"/>
            </a:xfrm>
          </p:grpSpPr>
          <p:sp>
            <p:nvSpPr>
              <p:cNvPr id="4" name="Freeform 4">
                <a:extLst>
                  <a:ext uri="{C183D7F6-B498-43B3-948B-1728B52AA6E4}">
                    <adec:decorative xmlns:adec="http://schemas.microsoft.com/office/drawing/2017/decorative" val="1"/>
                  </a:ext>
                </a:extLst>
              </p:cNvPr>
              <p:cNvSpPr/>
              <p:nvPr/>
            </p:nvSpPr>
            <p:spPr>
              <a:xfrm>
                <a:off x="0" y="0"/>
                <a:ext cx="1104790" cy="54647"/>
              </a:xfrm>
              <a:custGeom>
                <a:avLst/>
                <a:gdLst/>
                <a:ahLst/>
                <a:cxnLst/>
                <a:rect l="l" t="t" r="r" b="b"/>
                <a:pathLst>
                  <a:path w="1104790" h="54647">
                    <a:moveTo>
                      <a:pt x="0" y="0"/>
                    </a:moveTo>
                    <a:lnTo>
                      <a:pt x="1104790" y="0"/>
                    </a:lnTo>
                    <a:lnTo>
                      <a:pt x="1104790" y="54647"/>
                    </a:lnTo>
                    <a:lnTo>
                      <a:pt x="0" y="54647"/>
                    </a:lnTo>
                    <a:close/>
                  </a:path>
                </a:pathLst>
              </a:custGeom>
              <a:solidFill>
                <a:srgbClr val="FFFFFF"/>
              </a:solidFill>
            </p:spPr>
            <p:txBody>
              <a:bodyPr/>
              <a:lstStyle/>
              <a:p>
                <a:endParaRPr lang="en-US"/>
              </a:p>
            </p:txBody>
          </p:sp>
          <p:sp>
            <p:nvSpPr>
              <p:cNvPr id="5" name="TextBox 5"/>
              <p:cNvSpPr txBox="1"/>
              <p:nvPr/>
            </p:nvSpPr>
            <p:spPr>
              <a:xfrm>
                <a:off x="0" y="-28575"/>
                <a:ext cx="1104790" cy="83222"/>
              </a:xfrm>
              <a:prstGeom prst="rect">
                <a:avLst/>
              </a:prstGeom>
            </p:spPr>
            <p:txBody>
              <a:bodyPr lIns="50488" tIns="50488" rIns="50488" bIns="50488" rtlCol="0" anchor="ctr"/>
              <a:lstStyle/>
              <a:p>
                <a:pPr algn="ctr">
                  <a:lnSpc>
                    <a:spcPts val="1960"/>
                  </a:lnSpc>
                </a:pPr>
                <a:endParaRPr/>
              </a:p>
            </p:txBody>
          </p:sp>
        </p:grpSp>
        <p:grpSp>
          <p:nvGrpSpPr>
            <p:cNvPr id="6" name="Group 6" descr="Image showcases the main page of a discussion and particularly the settings area, showing due dates and points as the first set of options.">
              <a:extLst>
                <a:ext uri="{C183D7F6-B498-43B3-948B-1728B52AA6E4}">
                  <adec:decorative xmlns:adec="http://schemas.microsoft.com/office/drawing/2017/decorative" val="1"/>
                </a:ext>
              </a:extLst>
            </p:cNvPr>
            <p:cNvGrpSpPr/>
            <p:nvPr/>
          </p:nvGrpSpPr>
          <p:grpSpPr>
            <a:xfrm>
              <a:off x="1276791" y="3190043"/>
              <a:ext cx="9963790" cy="5769505"/>
              <a:chOff x="0" y="-28575"/>
              <a:chExt cx="2481124" cy="1436688"/>
            </a:xfrm>
          </p:grpSpPr>
          <p:sp>
            <p:nvSpPr>
              <p:cNvPr id="7" name="Freeform 7">
                <a:extLst>
                  <a:ext uri="{C183D7F6-B498-43B3-948B-1728B52AA6E4}">
                    <adec:decorative xmlns:adec="http://schemas.microsoft.com/office/drawing/2017/decorative" val="1"/>
                  </a:ext>
                </a:extLst>
              </p:cNvPr>
              <p:cNvSpPr/>
              <p:nvPr/>
            </p:nvSpPr>
            <p:spPr>
              <a:xfrm>
                <a:off x="0" y="0"/>
                <a:ext cx="2481124" cy="1408113"/>
              </a:xfrm>
              <a:custGeom>
                <a:avLst/>
                <a:gdLst/>
                <a:ahLst/>
                <a:cxnLst/>
                <a:rect l="l" t="t" r="r" b="b"/>
                <a:pathLst>
                  <a:path w="2481124" h="1408113">
                    <a:moveTo>
                      <a:pt x="0" y="0"/>
                    </a:moveTo>
                    <a:lnTo>
                      <a:pt x="2481124" y="0"/>
                    </a:lnTo>
                    <a:lnTo>
                      <a:pt x="2481124" y="1408113"/>
                    </a:lnTo>
                    <a:lnTo>
                      <a:pt x="0" y="1408113"/>
                    </a:lnTo>
                    <a:close/>
                  </a:path>
                </a:pathLst>
              </a:custGeom>
              <a:solidFill>
                <a:srgbClr val="0E387C"/>
              </a:solidFill>
            </p:spPr>
            <p:txBody>
              <a:bodyPr/>
              <a:lstStyle/>
              <a:p>
                <a:endParaRPr lang="en-US"/>
              </a:p>
            </p:txBody>
          </p:sp>
          <p:sp>
            <p:nvSpPr>
              <p:cNvPr id="8" name="TextBox 8"/>
              <p:cNvSpPr txBox="1"/>
              <p:nvPr/>
            </p:nvSpPr>
            <p:spPr>
              <a:xfrm>
                <a:off x="0" y="-28575"/>
                <a:ext cx="2481124" cy="1436688"/>
              </a:xfrm>
              <a:prstGeom prst="rect">
                <a:avLst/>
              </a:prstGeom>
            </p:spPr>
            <p:txBody>
              <a:bodyPr lIns="53730" tIns="53730" rIns="53730" bIns="53730" rtlCol="0" anchor="ctr"/>
              <a:lstStyle/>
              <a:p>
                <a:pPr algn="ctr">
                  <a:lnSpc>
                    <a:spcPts val="1960"/>
                  </a:lnSpc>
                </a:pPr>
                <a:endParaRPr/>
              </a:p>
            </p:txBody>
          </p:sp>
        </p:grpSp>
        <p:sp>
          <p:nvSpPr>
            <p:cNvPr id="9" name="Freeform 9" descr="Image showcases the main page of a discussion and particularly the settings area, showing due dates and points as the first set of options."/>
            <p:cNvSpPr/>
            <p:nvPr/>
          </p:nvSpPr>
          <p:spPr>
            <a:xfrm>
              <a:off x="1369227" y="3380031"/>
              <a:ext cx="9774309" cy="5497346"/>
            </a:xfrm>
            <a:custGeom>
              <a:avLst/>
              <a:gdLst/>
              <a:ahLst/>
              <a:cxnLst/>
              <a:rect l="l" t="t" r="r" b="b"/>
              <a:pathLst>
                <a:path w="9774309" h="5497346">
                  <a:moveTo>
                    <a:pt x="0" y="0"/>
                  </a:moveTo>
                  <a:lnTo>
                    <a:pt x="9774308" y="0"/>
                  </a:lnTo>
                  <a:lnTo>
                    <a:pt x="9774308" y="5497346"/>
                  </a:lnTo>
                  <a:lnTo>
                    <a:pt x="0" y="5497346"/>
                  </a:lnTo>
                  <a:lnTo>
                    <a:pt x="0" y="0"/>
                  </a:lnTo>
                  <a:close/>
                </a:path>
              </a:pathLst>
            </a:custGeom>
            <a:blipFill>
              <a:blip r:embed="rId3"/>
              <a:stretch>
                <a:fillRect l="-5406" t="-5896" r="-30514" b="-10839"/>
              </a:stretch>
            </a:blipFill>
          </p:spPr>
          <p:txBody>
            <a:bodyPr/>
            <a:lstStyle/>
            <a:p>
              <a:endParaRPr lang="en-US"/>
            </a:p>
          </p:txBody>
        </p:sp>
        <p:grpSp>
          <p:nvGrpSpPr>
            <p:cNvPr id="10" name="Group 10" descr="Image showcases the main page of a discussion and particularly the settings area, showing due dates and points as the first set of options.">
              <a:extLst>
                <a:ext uri="{C183D7F6-B498-43B3-948B-1728B52AA6E4}">
                  <adec:decorative xmlns:adec="http://schemas.microsoft.com/office/drawing/2017/decorative" val="1"/>
                </a:ext>
              </a:extLst>
            </p:cNvPr>
            <p:cNvGrpSpPr/>
            <p:nvPr/>
          </p:nvGrpSpPr>
          <p:grpSpPr>
            <a:xfrm>
              <a:off x="1519716" y="5794537"/>
              <a:ext cx="5013591" cy="1533168"/>
              <a:chOff x="0" y="-28575"/>
              <a:chExt cx="1248455" cy="381780"/>
            </a:xfrm>
          </p:grpSpPr>
          <p:sp>
            <p:nvSpPr>
              <p:cNvPr id="11" name="Freeform 11">
                <a:extLst>
                  <a:ext uri="{C183D7F6-B498-43B3-948B-1728B52AA6E4}">
                    <adec:decorative xmlns:adec="http://schemas.microsoft.com/office/drawing/2017/decorative" val="1"/>
                  </a:ext>
                </a:extLst>
              </p:cNvPr>
              <p:cNvSpPr/>
              <p:nvPr/>
            </p:nvSpPr>
            <p:spPr>
              <a:xfrm>
                <a:off x="0" y="0"/>
                <a:ext cx="1248455" cy="353205"/>
              </a:xfrm>
              <a:custGeom>
                <a:avLst/>
                <a:gdLst/>
                <a:ahLst/>
                <a:cxnLst/>
                <a:rect l="l" t="t" r="r" b="b"/>
                <a:pathLst>
                  <a:path w="1248455" h="353205">
                    <a:moveTo>
                      <a:pt x="0" y="0"/>
                    </a:moveTo>
                    <a:lnTo>
                      <a:pt x="1248455" y="0"/>
                    </a:lnTo>
                    <a:lnTo>
                      <a:pt x="1248455" y="353205"/>
                    </a:lnTo>
                    <a:lnTo>
                      <a:pt x="0" y="353205"/>
                    </a:lnTo>
                    <a:close/>
                  </a:path>
                </a:pathLst>
              </a:custGeom>
              <a:solidFill>
                <a:srgbClr val="FFFFFF"/>
              </a:solidFill>
            </p:spPr>
            <p:txBody>
              <a:bodyPr/>
              <a:lstStyle/>
              <a:p>
                <a:endParaRPr lang="en-US"/>
              </a:p>
            </p:txBody>
          </p:sp>
          <p:sp>
            <p:nvSpPr>
              <p:cNvPr id="12" name="TextBox 12"/>
              <p:cNvSpPr txBox="1"/>
              <p:nvPr/>
            </p:nvSpPr>
            <p:spPr>
              <a:xfrm>
                <a:off x="0" y="-28575"/>
                <a:ext cx="1248455" cy="381780"/>
              </a:xfrm>
              <a:prstGeom prst="rect">
                <a:avLst/>
              </a:prstGeom>
            </p:spPr>
            <p:txBody>
              <a:bodyPr lIns="53730" tIns="53730" rIns="53730" bIns="53730" rtlCol="0" anchor="ctr"/>
              <a:lstStyle/>
              <a:p>
                <a:pPr algn="ctr">
                  <a:lnSpc>
                    <a:spcPts val="1960"/>
                  </a:lnSpc>
                </a:pPr>
                <a:endParaRPr/>
              </a:p>
            </p:txBody>
          </p:sp>
        </p:grpSp>
        <p:sp>
          <p:nvSpPr>
            <p:cNvPr id="13" name="TextBox 13" descr="Image showcases the main page of a discussion and particularly the settings area, showing due dates and points as the first set of options."/>
            <p:cNvSpPr txBox="1"/>
            <p:nvPr/>
          </p:nvSpPr>
          <p:spPr>
            <a:xfrm>
              <a:off x="1519716" y="5983821"/>
              <a:ext cx="4935151" cy="1300623"/>
            </a:xfrm>
            <a:prstGeom prst="rect">
              <a:avLst/>
            </a:prstGeom>
          </p:spPr>
          <p:txBody>
            <a:bodyPr lIns="0" tIns="0" rIns="0" bIns="0" rtlCol="0" anchor="t">
              <a:spAutoFit/>
            </a:bodyPr>
            <a:lstStyle/>
            <a:p>
              <a:pPr algn="l">
                <a:lnSpc>
                  <a:spcPts val="2073"/>
                </a:lnSpc>
              </a:pPr>
              <a:r>
                <a:rPr lang="en-US" sz="1480" spc="-19">
                  <a:solidFill>
                    <a:srgbClr val="3E4744"/>
                  </a:solidFill>
                  <a:latin typeface="Inter"/>
                  <a:ea typeface="Inter"/>
                  <a:cs typeface="Inter"/>
                  <a:sym typeface="Inter"/>
                </a:rPr>
                <a:t>Discuss the influence of historical events on the themes and styles of the readings.</a:t>
              </a:r>
            </a:p>
            <a:p>
              <a:pPr algn="l">
                <a:lnSpc>
                  <a:spcPts val="2073"/>
                </a:lnSpc>
                <a:spcBef>
                  <a:spcPct val="0"/>
                </a:spcBef>
              </a:pPr>
              <a:r>
                <a:rPr lang="en-US" sz="1480" spc="-19">
                  <a:solidFill>
                    <a:srgbClr val="3E4744"/>
                  </a:solidFill>
                  <a:latin typeface="Inter"/>
                  <a:ea typeface="Inter"/>
                  <a:cs typeface="Inter"/>
                  <a:sym typeface="Inter"/>
                </a:rPr>
                <a:t>Post your initial thoughts no later than 5 p.m. on Wednesday, then reply to at least two (2) of your classmates no later than 8 p.m. on Saturday.</a:t>
              </a:r>
            </a:p>
          </p:txBody>
        </p:sp>
        <p:sp>
          <p:nvSpPr>
            <p:cNvPr id="14" name="Freeform 14" descr="Image showcases the main page of a discussion and particularly the settings area, showing due dates and points as the first set of options.">
              <a:extLst>
                <a:ext uri="{C183D7F6-B498-43B3-948B-1728B52AA6E4}">
                  <adec:decorative xmlns:adec="http://schemas.microsoft.com/office/drawing/2017/decorative" val="1"/>
                </a:ext>
              </a:extLst>
            </p:cNvPr>
            <p:cNvSpPr/>
            <p:nvPr/>
          </p:nvSpPr>
          <p:spPr>
            <a:xfrm>
              <a:off x="6454867" y="3380031"/>
              <a:ext cx="4688669" cy="5497346"/>
            </a:xfrm>
            <a:custGeom>
              <a:avLst/>
              <a:gdLst/>
              <a:ahLst/>
              <a:cxnLst/>
              <a:rect l="l" t="t" r="r" b="b"/>
              <a:pathLst>
                <a:path w="4688669" h="5497346">
                  <a:moveTo>
                    <a:pt x="0" y="0"/>
                  </a:moveTo>
                  <a:lnTo>
                    <a:pt x="4688668" y="0"/>
                  </a:lnTo>
                  <a:lnTo>
                    <a:pt x="4688668" y="5497346"/>
                  </a:lnTo>
                  <a:lnTo>
                    <a:pt x="0" y="5497346"/>
                  </a:lnTo>
                  <a:lnTo>
                    <a:pt x="0" y="0"/>
                  </a:lnTo>
                  <a:close/>
                </a:path>
              </a:pathLst>
            </a:custGeom>
            <a:blipFill>
              <a:blip r:embed="rId3"/>
              <a:stretch>
                <a:fillRect l="-168452" t="-5896" r="-14898" b="-10839"/>
              </a:stretch>
            </a:blipFill>
          </p:spPr>
          <p:txBody>
            <a:bodyPr/>
            <a:lstStyle/>
            <a:p>
              <a:endParaRPr lang="en-US"/>
            </a:p>
          </p:txBody>
        </p:sp>
        <p:grpSp>
          <p:nvGrpSpPr>
            <p:cNvPr id="15" name="Group 15" descr="Image showcases the main page of a discussion and particularly the settings area, showing due dates and points as the first set of options.">
              <a:extLst>
                <a:ext uri="{C183D7F6-B498-43B3-948B-1728B52AA6E4}">
                  <adec:decorative xmlns:adec="http://schemas.microsoft.com/office/drawing/2017/decorative" val="1"/>
                </a:ext>
              </a:extLst>
            </p:cNvPr>
            <p:cNvGrpSpPr/>
            <p:nvPr/>
          </p:nvGrpSpPr>
          <p:grpSpPr>
            <a:xfrm>
              <a:off x="1626344" y="8050277"/>
              <a:ext cx="644378" cy="644378"/>
              <a:chOff x="0" y="0"/>
              <a:chExt cx="812800" cy="812800"/>
            </a:xfrm>
          </p:grpSpPr>
          <p:sp>
            <p:nvSpPr>
              <p:cNvPr id="16" name="Freeform 16">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l="-42351" r="-7461"/>
                </a:stretch>
              </a:blipFill>
            </p:spPr>
            <p:txBody>
              <a:bodyPr/>
              <a:lstStyle/>
              <a:p>
                <a:endParaRPr lang="en-US"/>
              </a:p>
            </p:txBody>
          </p:sp>
        </p:grpSp>
        <p:sp>
          <p:nvSpPr>
            <p:cNvPr id="17" name="Freeform 17" descr="Image showcases the main page of a discussion and particularly the settings area, showing due dates and points as the first set of options.">
              <a:extLst>
                <a:ext uri="{C183D7F6-B498-43B3-948B-1728B52AA6E4}">
                  <adec:decorative xmlns:adec="http://schemas.microsoft.com/office/drawing/2017/decorative" val="1"/>
                </a:ext>
              </a:extLst>
            </p:cNvPr>
            <p:cNvSpPr/>
            <p:nvPr/>
          </p:nvSpPr>
          <p:spPr>
            <a:xfrm>
              <a:off x="7097641" y="3380031"/>
              <a:ext cx="148396" cy="5497346"/>
            </a:xfrm>
            <a:custGeom>
              <a:avLst/>
              <a:gdLst/>
              <a:ahLst/>
              <a:cxnLst/>
              <a:rect l="l" t="t" r="r" b="b"/>
              <a:pathLst>
                <a:path w="148396" h="5497346">
                  <a:moveTo>
                    <a:pt x="0" y="0"/>
                  </a:moveTo>
                  <a:lnTo>
                    <a:pt x="148396" y="0"/>
                  </a:lnTo>
                  <a:lnTo>
                    <a:pt x="148396" y="5497346"/>
                  </a:lnTo>
                  <a:lnTo>
                    <a:pt x="0" y="5497346"/>
                  </a:lnTo>
                  <a:lnTo>
                    <a:pt x="0" y="0"/>
                  </a:lnTo>
                  <a:close/>
                </a:path>
              </a:pathLst>
            </a:custGeom>
            <a:blipFill>
              <a:blip r:embed="rId3"/>
              <a:stretch>
                <a:fillRect l="-5881048" t="-5896" r="-2971574" b="-10839"/>
              </a:stretch>
            </a:blipFill>
          </p:spPr>
          <p:txBody>
            <a:bodyPr/>
            <a:lstStyle/>
            <a:p>
              <a:endParaRPr lang="en-US"/>
            </a:p>
          </p:txBody>
        </p:sp>
        <p:sp>
          <p:nvSpPr>
            <p:cNvPr id="18" name="Freeform 18" descr="Image showcases the main page of a discussion and particularly the settings area, showing due dates and points as the first set of options.">
              <a:extLst>
                <a:ext uri="{C183D7F6-B498-43B3-948B-1728B52AA6E4}">
                  <adec:decorative xmlns:adec="http://schemas.microsoft.com/office/drawing/2017/decorative" val="1"/>
                </a:ext>
              </a:extLst>
            </p:cNvPr>
            <p:cNvSpPr/>
            <p:nvPr/>
          </p:nvSpPr>
          <p:spPr>
            <a:xfrm>
              <a:off x="7246037" y="3380031"/>
              <a:ext cx="3897498" cy="5497346"/>
            </a:xfrm>
            <a:custGeom>
              <a:avLst/>
              <a:gdLst/>
              <a:ahLst/>
              <a:cxnLst/>
              <a:rect l="l" t="t" r="r" b="b"/>
              <a:pathLst>
                <a:path w="3897498" h="5497346">
                  <a:moveTo>
                    <a:pt x="0" y="0"/>
                  </a:moveTo>
                  <a:lnTo>
                    <a:pt x="3897498" y="0"/>
                  </a:lnTo>
                  <a:lnTo>
                    <a:pt x="3897498" y="5497346"/>
                  </a:lnTo>
                  <a:lnTo>
                    <a:pt x="0" y="5497346"/>
                  </a:lnTo>
                  <a:lnTo>
                    <a:pt x="0" y="0"/>
                  </a:lnTo>
                  <a:close/>
                </a:path>
              </a:pathLst>
            </a:custGeom>
            <a:blipFill>
              <a:blip r:embed="rId3"/>
              <a:stretch>
                <a:fillRect l="-233285" t="-5896" r="-7583" b="-10839"/>
              </a:stretch>
            </a:blipFill>
          </p:spPr>
          <p:txBody>
            <a:bodyPr/>
            <a:lstStyle/>
            <a:p>
              <a:endParaRPr lang="en-US"/>
            </a:p>
          </p:txBody>
        </p:sp>
        <p:grpSp>
          <p:nvGrpSpPr>
            <p:cNvPr id="19" name="Group 19" descr="Image showcases the main page of a discussion and particularly the settings area, showing due dates and points as the first set of options.">
              <a:extLst>
                <a:ext uri="{C183D7F6-B498-43B3-948B-1728B52AA6E4}">
                  <adec:decorative xmlns:adec="http://schemas.microsoft.com/office/drawing/2017/decorative" val="1"/>
                </a:ext>
              </a:extLst>
            </p:cNvPr>
            <p:cNvGrpSpPr/>
            <p:nvPr/>
          </p:nvGrpSpPr>
          <p:grpSpPr>
            <a:xfrm>
              <a:off x="7779073" y="3278805"/>
              <a:ext cx="3311037" cy="693723"/>
              <a:chOff x="0" y="-28575"/>
              <a:chExt cx="824495" cy="172747"/>
            </a:xfrm>
          </p:grpSpPr>
          <p:sp>
            <p:nvSpPr>
              <p:cNvPr id="20" name="Freeform 20">
                <a:extLst>
                  <a:ext uri="{C183D7F6-B498-43B3-948B-1728B52AA6E4}">
                    <adec:decorative xmlns:adec="http://schemas.microsoft.com/office/drawing/2017/decorative" val="1"/>
                  </a:ext>
                </a:extLst>
              </p:cNvPr>
              <p:cNvSpPr/>
              <p:nvPr/>
            </p:nvSpPr>
            <p:spPr>
              <a:xfrm>
                <a:off x="0" y="0"/>
                <a:ext cx="824495" cy="144172"/>
              </a:xfrm>
              <a:custGeom>
                <a:avLst/>
                <a:gdLst/>
                <a:ahLst/>
                <a:cxnLst/>
                <a:rect l="l" t="t" r="r" b="b"/>
                <a:pathLst>
                  <a:path w="824495" h="144172">
                    <a:moveTo>
                      <a:pt x="0" y="0"/>
                    </a:moveTo>
                    <a:lnTo>
                      <a:pt x="824495" y="0"/>
                    </a:lnTo>
                    <a:lnTo>
                      <a:pt x="824495" y="144172"/>
                    </a:lnTo>
                    <a:lnTo>
                      <a:pt x="0" y="144172"/>
                    </a:lnTo>
                    <a:close/>
                  </a:path>
                </a:pathLst>
              </a:custGeom>
              <a:solidFill>
                <a:srgbClr val="FFFFFF"/>
              </a:solidFill>
            </p:spPr>
            <p:txBody>
              <a:bodyPr/>
              <a:lstStyle/>
              <a:p>
                <a:endParaRPr lang="en-US"/>
              </a:p>
            </p:txBody>
          </p:sp>
          <p:sp>
            <p:nvSpPr>
              <p:cNvPr id="21" name="TextBox 21"/>
              <p:cNvSpPr txBox="1"/>
              <p:nvPr/>
            </p:nvSpPr>
            <p:spPr>
              <a:xfrm>
                <a:off x="0" y="-28575"/>
                <a:ext cx="824495" cy="172747"/>
              </a:xfrm>
              <a:prstGeom prst="rect">
                <a:avLst/>
              </a:prstGeom>
            </p:spPr>
            <p:txBody>
              <a:bodyPr lIns="53730" tIns="53730" rIns="53730" bIns="53730" rtlCol="0" anchor="ctr"/>
              <a:lstStyle/>
              <a:p>
                <a:pPr algn="ctr">
                  <a:lnSpc>
                    <a:spcPts val="1960"/>
                  </a:lnSpc>
                </a:pPr>
                <a:endParaRPr/>
              </a:p>
            </p:txBody>
          </p:sp>
        </p:grpSp>
        <p:sp>
          <p:nvSpPr>
            <p:cNvPr id="22" name="Freeform 22" descr="Image showcases the main page of a discussion and particularly the settings area, showing due dates and points as the first set of options.">
              <a:extLst>
                <a:ext uri="{C183D7F6-B498-43B3-948B-1728B52AA6E4}">
                  <adec:decorative xmlns:adec="http://schemas.microsoft.com/office/drawing/2017/decorative" val="1"/>
                </a:ext>
              </a:extLst>
            </p:cNvPr>
            <p:cNvSpPr/>
            <p:nvPr/>
          </p:nvSpPr>
          <p:spPr>
            <a:xfrm>
              <a:off x="7604776" y="3586243"/>
              <a:ext cx="3485334" cy="566988"/>
            </a:xfrm>
            <a:custGeom>
              <a:avLst/>
              <a:gdLst/>
              <a:ahLst/>
              <a:cxnLst/>
              <a:rect l="l" t="t" r="r" b="b"/>
              <a:pathLst>
                <a:path w="3485334" h="566988">
                  <a:moveTo>
                    <a:pt x="0" y="0"/>
                  </a:moveTo>
                  <a:lnTo>
                    <a:pt x="3485334" y="0"/>
                  </a:lnTo>
                  <a:lnTo>
                    <a:pt x="3485334" y="566987"/>
                  </a:lnTo>
                  <a:lnTo>
                    <a:pt x="0" y="566987"/>
                  </a:lnTo>
                  <a:lnTo>
                    <a:pt x="0" y="0"/>
                  </a:lnTo>
                  <a:close/>
                </a:path>
              </a:pathLst>
            </a:custGeom>
            <a:blipFill>
              <a:blip r:embed="rId3"/>
              <a:stretch>
                <a:fillRect l="-272530" t="-57168" r="-8648" b="-974668"/>
              </a:stretch>
            </a:blipFill>
          </p:spPr>
          <p:txBody>
            <a:bodyPr/>
            <a:lstStyle/>
            <a:p>
              <a:endParaRPr lang="en-US"/>
            </a:p>
          </p:txBody>
        </p:sp>
        <p:grpSp>
          <p:nvGrpSpPr>
            <p:cNvPr id="23" name="Group 23" descr="Image showcases the main page of a discussion and particularly the settings area, showing due dates and points as the first set of options.">
              <a:extLst>
                <a:ext uri="{C183D7F6-B498-43B3-948B-1728B52AA6E4}">
                  <adec:decorative xmlns:adec="http://schemas.microsoft.com/office/drawing/2017/decorative" val="1"/>
                </a:ext>
              </a:extLst>
            </p:cNvPr>
            <p:cNvGrpSpPr/>
            <p:nvPr/>
          </p:nvGrpSpPr>
          <p:grpSpPr>
            <a:xfrm>
              <a:off x="1369227" y="3252709"/>
              <a:ext cx="9774309" cy="5624668"/>
              <a:chOff x="0" y="-28575"/>
              <a:chExt cx="2433940" cy="1400621"/>
            </a:xfrm>
          </p:grpSpPr>
          <p:sp>
            <p:nvSpPr>
              <p:cNvPr id="24" name="Freeform 24">
                <a:extLst>
                  <a:ext uri="{C183D7F6-B498-43B3-948B-1728B52AA6E4}">
                    <adec:decorative xmlns:adec="http://schemas.microsoft.com/office/drawing/2017/decorative" val="1"/>
                  </a:ext>
                </a:extLst>
              </p:cNvPr>
              <p:cNvSpPr/>
              <p:nvPr/>
            </p:nvSpPr>
            <p:spPr>
              <a:xfrm>
                <a:off x="0" y="0"/>
                <a:ext cx="2433940" cy="1372046"/>
              </a:xfrm>
              <a:custGeom>
                <a:avLst/>
                <a:gdLst/>
                <a:ahLst/>
                <a:cxnLst/>
                <a:rect l="l" t="t" r="r" b="b"/>
                <a:pathLst>
                  <a:path w="2433940" h="1372046">
                    <a:moveTo>
                      <a:pt x="0" y="0"/>
                    </a:moveTo>
                    <a:lnTo>
                      <a:pt x="2433940" y="0"/>
                    </a:lnTo>
                    <a:lnTo>
                      <a:pt x="2433940" y="1372046"/>
                    </a:lnTo>
                    <a:lnTo>
                      <a:pt x="0" y="1372046"/>
                    </a:lnTo>
                    <a:close/>
                  </a:path>
                </a:pathLst>
              </a:custGeom>
              <a:solidFill>
                <a:srgbClr val="000000">
                  <a:alpha val="24706"/>
                </a:srgbClr>
              </a:solidFill>
            </p:spPr>
            <p:txBody>
              <a:bodyPr/>
              <a:lstStyle/>
              <a:p>
                <a:endParaRPr lang="en-US"/>
              </a:p>
            </p:txBody>
          </p:sp>
          <p:sp>
            <p:nvSpPr>
              <p:cNvPr id="25" name="TextBox 25"/>
              <p:cNvSpPr txBox="1"/>
              <p:nvPr/>
            </p:nvSpPr>
            <p:spPr>
              <a:xfrm>
                <a:off x="0" y="-28575"/>
                <a:ext cx="2433940" cy="1400621"/>
              </a:xfrm>
              <a:prstGeom prst="rect">
                <a:avLst/>
              </a:prstGeom>
            </p:spPr>
            <p:txBody>
              <a:bodyPr lIns="53730" tIns="53730" rIns="53730" bIns="53730" rtlCol="0" anchor="ctr"/>
              <a:lstStyle/>
              <a:p>
                <a:pPr algn="ctr">
                  <a:lnSpc>
                    <a:spcPts val="1960"/>
                  </a:lnSpc>
                </a:pPr>
                <a:endParaRPr/>
              </a:p>
            </p:txBody>
          </p:sp>
        </p:grpSp>
        <p:sp>
          <p:nvSpPr>
            <p:cNvPr id="26" name="Freeform 26" descr="Image showcases the main page of a discussion and particularly the settings area, showing due dates and points as the first set of options.">
              <a:extLst>
                <a:ext uri="{C183D7F6-B498-43B3-948B-1728B52AA6E4}">
                  <adec:decorative xmlns:adec="http://schemas.microsoft.com/office/drawing/2017/decorative" val="1"/>
                </a:ext>
              </a:extLst>
            </p:cNvPr>
            <p:cNvSpPr/>
            <p:nvPr/>
          </p:nvSpPr>
          <p:spPr>
            <a:xfrm>
              <a:off x="1037551" y="3222625"/>
              <a:ext cx="483460" cy="494703"/>
            </a:xfrm>
            <a:custGeom>
              <a:avLst/>
              <a:gdLst/>
              <a:ahLst/>
              <a:cxnLst/>
              <a:rect l="l" t="t" r="r" b="b"/>
              <a:pathLst>
                <a:path w="483460" h="494703">
                  <a:moveTo>
                    <a:pt x="0" y="0"/>
                  </a:moveTo>
                  <a:lnTo>
                    <a:pt x="483460" y="0"/>
                  </a:lnTo>
                  <a:lnTo>
                    <a:pt x="483460" y="494703"/>
                  </a:lnTo>
                  <a:lnTo>
                    <a:pt x="0" y="494703"/>
                  </a:lnTo>
                  <a:lnTo>
                    <a:pt x="0" y="0"/>
                  </a:lnTo>
                  <a:close/>
                </a:path>
              </a:pathLst>
            </a:custGeom>
            <a:blipFill>
              <a:blip r:embed="rId3"/>
              <a:stretch>
                <a:fillRect l="-5447" t="-65284" r="-2642525" b="-1131933"/>
              </a:stretch>
            </a:blipFill>
          </p:spPr>
          <p:txBody>
            <a:bodyPr/>
            <a:lstStyle/>
            <a:p>
              <a:endParaRPr lang="en-US"/>
            </a:p>
          </p:txBody>
        </p:sp>
        <p:sp>
          <p:nvSpPr>
            <p:cNvPr id="27" name="Freeform 27" descr="Image showcases the main page of a discussion and particularly the settings area, showing due dates and points as the first set of options.">
              <a:extLst>
                <a:ext uri="{C183D7F6-B498-43B3-948B-1728B52AA6E4}">
                  <adec:decorative xmlns:adec="http://schemas.microsoft.com/office/drawing/2017/decorative" val="1"/>
                </a:ext>
              </a:extLst>
            </p:cNvPr>
            <p:cNvSpPr/>
            <p:nvPr/>
          </p:nvSpPr>
          <p:spPr>
            <a:xfrm>
              <a:off x="7246037" y="5169006"/>
              <a:ext cx="3897498" cy="3708371"/>
            </a:xfrm>
            <a:custGeom>
              <a:avLst/>
              <a:gdLst/>
              <a:ahLst/>
              <a:cxnLst/>
              <a:rect l="l" t="t" r="r" b="b"/>
              <a:pathLst>
                <a:path w="3897498" h="3708371">
                  <a:moveTo>
                    <a:pt x="0" y="0"/>
                  </a:moveTo>
                  <a:lnTo>
                    <a:pt x="3897498" y="0"/>
                  </a:lnTo>
                  <a:lnTo>
                    <a:pt x="3897498" y="3708371"/>
                  </a:lnTo>
                  <a:lnTo>
                    <a:pt x="0" y="3708371"/>
                  </a:lnTo>
                  <a:lnTo>
                    <a:pt x="0" y="0"/>
                  </a:lnTo>
                  <a:close/>
                </a:path>
              </a:pathLst>
            </a:custGeom>
            <a:blipFill>
              <a:blip r:embed="rId3"/>
              <a:stretch>
                <a:fillRect l="-233285" t="-56982" r="-7583" b="-16068"/>
              </a:stretch>
            </a:blipFill>
          </p:spPr>
          <p:txBody>
            <a:bodyPr/>
            <a:lstStyle/>
            <a:p>
              <a:endParaRPr lang="en-US"/>
            </a:p>
          </p:txBody>
        </p:sp>
        <p:sp>
          <p:nvSpPr>
            <p:cNvPr id="30" name="Freeform 30" descr="Image showcases the main page of a discussion and particularly the settings area, showing due dates and points as the first set of options.">
              <a:extLst>
                <a:ext uri="{C183D7F6-B498-43B3-948B-1728B52AA6E4}">
                  <adec:decorative xmlns:adec="http://schemas.microsoft.com/office/drawing/2017/decorative" val="1"/>
                </a:ext>
              </a:extLst>
            </p:cNvPr>
            <p:cNvSpPr/>
            <p:nvPr/>
          </p:nvSpPr>
          <p:spPr>
            <a:xfrm>
              <a:off x="10244418" y="8178936"/>
              <a:ext cx="745268" cy="573783"/>
            </a:xfrm>
            <a:custGeom>
              <a:avLst/>
              <a:gdLst/>
              <a:ahLst/>
              <a:cxnLst/>
              <a:rect l="l" t="t" r="r" b="b"/>
              <a:pathLst>
                <a:path w="745268" h="573783">
                  <a:moveTo>
                    <a:pt x="0" y="0"/>
                  </a:moveTo>
                  <a:lnTo>
                    <a:pt x="745269" y="0"/>
                  </a:lnTo>
                  <a:lnTo>
                    <a:pt x="745269" y="573784"/>
                  </a:lnTo>
                  <a:lnTo>
                    <a:pt x="0" y="573784"/>
                  </a:lnTo>
                  <a:lnTo>
                    <a:pt x="0" y="0"/>
                  </a:lnTo>
                  <a:close/>
                </a:path>
              </a:pathLst>
            </a:custGeom>
            <a:blipFill>
              <a:blip r:embed="rId3"/>
              <a:stretch>
                <a:fillRect l="-1666031" t="-1018432" r="-16594"/>
              </a:stretch>
            </a:blipFill>
          </p:spPr>
          <p:txBody>
            <a:bodyPr/>
            <a:lstStyle/>
            <a:p>
              <a:endParaRPr lang="en-US"/>
            </a:p>
          </p:txBody>
        </p:sp>
        <p:grpSp>
          <p:nvGrpSpPr>
            <p:cNvPr id="31" name="Group 31" descr="Image showcases the main page of a discussion and particularly the settings area, showing due dates and points as the first set of options.">
              <a:extLst>
                <a:ext uri="{C183D7F6-B498-43B3-948B-1728B52AA6E4}">
                  <adec:decorative xmlns:adec="http://schemas.microsoft.com/office/drawing/2017/decorative" val="1"/>
                </a:ext>
              </a:extLst>
            </p:cNvPr>
            <p:cNvGrpSpPr/>
            <p:nvPr/>
          </p:nvGrpSpPr>
          <p:grpSpPr>
            <a:xfrm>
              <a:off x="10549362" y="5239241"/>
              <a:ext cx="415186" cy="543436"/>
              <a:chOff x="0" y="-28575"/>
              <a:chExt cx="103387" cy="135323"/>
            </a:xfrm>
          </p:grpSpPr>
          <p:sp>
            <p:nvSpPr>
              <p:cNvPr id="32" name="Freeform 32">
                <a:extLst>
                  <a:ext uri="{C183D7F6-B498-43B3-948B-1728B52AA6E4}">
                    <adec:decorative xmlns:adec="http://schemas.microsoft.com/office/drawing/2017/decorative" val="1"/>
                  </a:ext>
                </a:extLst>
              </p:cNvPr>
              <p:cNvSpPr/>
              <p:nvPr/>
            </p:nvSpPr>
            <p:spPr>
              <a:xfrm>
                <a:off x="0" y="0"/>
                <a:ext cx="103387" cy="106748"/>
              </a:xfrm>
              <a:custGeom>
                <a:avLst/>
                <a:gdLst/>
                <a:ahLst/>
                <a:cxnLst/>
                <a:rect l="l" t="t" r="r" b="b"/>
                <a:pathLst>
                  <a:path w="103387" h="106748">
                    <a:moveTo>
                      <a:pt x="0" y="0"/>
                    </a:moveTo>
                    <a:lnTo>
                      <a:pt x="103387" y="0"/>
                    </a:lnTo>
                    <a:lnTo>
                      <a:pt x="103387" y="106748"/>
                    </a:lnTo>
                    <a:lnTo>
                      <a:pt x="0" y="106748"/>
                    </a:lnTo>
                    <a:close/>
                  </a:path>
                </a:pathLst>
              </a:custGeom>
              <a:solidFill>
                <a:srgbClr val="000000">
                  <a:alpha val="0"/>
                </a:srgbClr>
              </a:solidFill>
              <a:ln w="38100" cap="sq">
                <a:solidFill>
                  <a:srgbClr val="0DAC41"/>
                </a:solidFill>
                <a:prstDash val="solid"/>
                <a:miter/>
              </a:ln>
            </p:spPr>
            <p:txBody>
              <a:bodyPr/>
              <a:lstStyle/>
              <a:p>
                <a:endParaRPr lang="en-US"/>
              </a:p>
            </p:txBody>
          </p:sp>
          <p:sp>
            <p:nvSpPr>
              <p:cNvPr id="33" name="TextBox 33"/>
              <p:cNvSpPr txBox="1"/>
              <p:nvPr/>
            </p:nvSpPr>
            <p:spPr>
              <a:xfrm>
                <a:off x="0" y="-28575"/>
                <a:ext cx="103387" cy="135323"/>
              </a:xfrm>
              <a:prstGeom prst="rect">
                <a:avLst/>
              </a:prstGeom>
            </p:spPr>
            <p:txBody>
              <a:bodyPr lIns="53730" tIns="53730" rIns="53730" bIns="53730" rtlCol="0" anchor="ctr"/>
              <a:lstStyle/>
              <a:p>
                <a:pPr algn="ctr">
                  <a:lnSpc>
                    <a:spcPts val="1960"/>
                  </a:lnSpc>
                </a:pPr>
                <a:endParaRPr/>
              </a:p>
            </p:txBody>
          </p:sp>
        </p:grpSp>
        <p:grpSp>
          <p:nvGrpSpPr>
            <p:cNvPr id="34" name="Group 34" descr="Image showcases the main page of a discussion and particularly the settings area, showing due dates and points as the first set of options.">
              <a:extLst>
                <a:ext uri="{C183D7F6-B498-43B3-948B-1728B52AA6E4}">
                  <adec:decorative xmlns:adec="http://schemas.microsoft.com/office/drawing/2017/decorative" val="1"/>
                </a:ext>
              </a:extLst>
            </p:cNvPr>
            <p:cNvGrpSpPr/>
            <p:nvPr/>
          </p:nvGrpSpPr>
          <p:grpSpPr>
            <a:xfrm>
              <a:off x="7890792" y="6426294"/>
              <a:ext cx="2038042" cy="446658"/>
              <a:chOff x="0" y="-28575"/>
              <a:chExt cx="507501" cy="111224"/>
            </a:xfrm>
          </p:grpSpPr>
          <p:sp>
            <p:nvSpPr>
              <p:cNvPr id="35" name="Freeform 35">
                <a:extLst>
                  <a:ext uri="{C183D7F6-B498-43B3-948B-1728B52AA6E4}">
                    <adec:decorative xmlns:adec="http://schemas.microsoft.com/office/drawing/2017/decorative" val="1"/>
                  </a:ext>
                </a:extLst>
              </p:cNvPr>
              <p:cNvSpPr/>
              <p:nvPr/>
            </p:nvSpPr>
            <p:spPr>
              <a:xfrm>
                <a:off x="0" y="0"/>
                <a:ext cx="507501" cy="82649"/>
              </a:xfrm>
              <a:custGeom>
                <a:avLst/>
                <a:gdLst/>
                <a:ahLst/>
                <a:cxnLst/>
                <a:rect l="l" t="t" r="r" b="b"/>
                <a:pathLst>
                  <a:path w="507501" h="82649">
                    <a:moveTo>
                      <a:pt x="0" y="0"/>
                    </a:moveTo>
                    <a:lnTo>
                      <a:pt x="507501" y="0"/>
                    </a:lnTo>
                    <a:lnTo>
                      <a:pt x="507501" y="82649"/>
                    </a:lnTo>
                    <a:lnTo>
                      <a:pt x="0" y="82649"/>
                    </a:lnTo>
                    <a:close/>
                  </a:path>
                </a:pathLst>
              </a:custGeom>
              <a:solidFill>
                <a:srgbClr val="000000">
                  <a:alpha val="0"/>
                </a:srgbClr>
              </a:solidFill>
              <a:ln w="38100" cap="sq">
                <a:solidFill>
                  <a:srgbClr val="0DAC41"/>
                </a:solidFill>
                <a:prstDash val="solid"/>
                <a:miter/>
              </a:ln>
            </p:spPr>
            <p:txBody>
              <a:bodyPr/>
              <a:lstStyle/>
              <a:p>
                <a:endParaRPr lang="en-US"/>
              </a:p>
            </p:txBody>
          </p:sp>
          <p:sp>
            <p:nvSpPr>
              <p:cNvPr id="36" name="TextBox 36"/>
              <p:cNvSpPr txBox="1"/>
              <p:nvPr/>
            </p:nvSpPr>
            <p:spPr>
              <a:xfrm>
                <a:off x="0" y="-28575"/>
                <a:ext cx="507501" cy="111224"/>
              </a:xfrm>
              <a:prstGeom prst="rect">
                <a:avLst/>
              </a:prstGeom>
            </p:spPr>
            <p:txBody>
              <a:bodyPr lIns="53730" tIns="53730" rIns="53730" bIns="53730" rtlCol="0" anchor="ctr"/>
              <a:lstStyle/>
              <a:p>
                <a:pPr algn="ctr">
                  <a:lnSpc>
                    <a:spcPts val="1960"/>
                  </a:lnSpc>
                </a:pPr>
                <a:endParaRPr/>
              </a:p>
            </p:txBody>
          </p:sp>
        </p:grpSp>
        <p:grpSp>
          <p:nvGrpSpPr>
            <p:cNvPr id="37" name="Group 37" descr="Image showcases the main page of a discussion and particularly the settings area, showing due dates and points as the first set of options.">
              <a:extLst>
                <a:ext uri="{C183D7F6-B498-43B3-948B-1728B52AA6E4}">
                  <adec:decorative xmlns:adec="http://schemas.microsoft.com/office/drawing/2017/decorative" val="1"/>
                </a:ext>
              </a:extLst>
            </p:cNvPr>
            <p:cNvGrpSpPr/>
            <p:nvPr/>
          </p:nvGrpSpPr>
          <p:grpSpPr>
            <a:xfrm>
              <a:off x="7890792" y="7454818"/>
              <a:ext cx="2618939" cy="410192"/>
              <a:chOff x="0" y="-28575"/>
              <a:chExt cx="652153" cy="102143"/>
            </a:xfrm>
          </p:grpSpPr>
          <p:sp>
            <p:nvSpPr>
              <p:cNvPr id="38" name="Freeform 38">
                <a:extLst>
                  <a:ext uri="{C183D7F6-B498-43B3-948B-1728B52AA6E4}">
                    <adec:decorative xmlns:adec="http://schemas.microsoft.com/office/drawing/2017/decorative" val="1"/>
                  </a:ext>
                </a:extLst>
              </p:cNvPr>
              <p:cNvSpPr/>
              <p:nvPr/>
            </p:nvSpPr>
            <p:spPr>
              <a:xfrm>
                <a:off x="0" y="0"/>
                <a:ext cx="652153" cy="73568"/>
              </a:xfrm>
              <a:custGeom>
                <a:avLst/>
                <a:gdLst/>
                <a:ahLst/>
                <a:cxnLst/>
                <a:rect l="l" t="t" r="r" b="b"/>
                <a:pathLst>
                  <a:path w="652153" h="73568">
                    <a:moveTo>
                      <a:pt x="0" y="0"/>
                    </a:moveTo>
                    <a:lnTo>
                      <a:pt x="652153" y="0"/>
                    </a:lnTo>
                    <a:lnTo>
                      <a:pt x="652153" y="73568"/>
                    </a:lnTo>
                    <a:lnTo>
                      <a:pt x="0" y="73568"/>
                    </a:lnTo>
                    <a:close/>
                  </a:path>
                </a:pathLst>
              </a:custGeom>
              <a:solidFill>
                <a:srgbClr val="000000">
                  <a:alpha val="0"/>
                </a:srgbClr>
              </a:solidFill>
              <a:ln w="38100" cap="sq">
                <a:solidFill>
                  <a:srgbClr val="0DAC41"/>
                </a:solidFill>
                <a:prstDash val="solid"/>
                <a:miter/>
              </a:ln>
            </p:spPr>
            <p:txBody>
              <a:bodyPr/>
              <a:lstStyle/>
              <a:p>
                <a:endParaRPr lang="en-US"/>
              </a:p>
            </p:txBody>
          </p:sp>
          <p:sp>
            <p:nvSpPr>
              <p:cNvPr id="39" name="TextBox 39"/>
              <p:cNvSpPr txBox="1"/>
              <p:nvPr/>
            </p:nvSpPr>
            <p:spPr>
              <a:xfrm>
                <a:off x="0" y="-28575"/>
                <a:ext cx="652153" cy="102143"/>
              </a:xfrm>
              <a:prstGeom prst="rect">
                <a:avLst/>
              </a:prstGeom>
            </p:spPr>
            <p:txBody>
              <a:bodyPr lIns="53730" tIns="53730" rIns="53730" bIns="53730" rtlCol="0" anchor="ctr"/>
              <a:lstStyle/>
              <a:p>
                <a:pPr algn="ctr">
                  <a:lnSpc>
                    <a:spcPts val="1960"/>
                  </a:lnSpc>
                </a:pPr>
                <a:endParaRPr/>
              </a:p>
            </p:txBody>
          </p:sp>
        </p:grpSp>
        <p:sp>
          <p:nvSpPr>
            <p:cNvPr id="40" name="Freeform 40" descr="Image showcases the main page of a discussion and particularly the settings area, showing due dates and points as the first set of options.">
              <a:extLst>
                <a:ext uri="{C183D7F6-B498-43B3-948B-1728B52AA6E4}">
                  <adec:decorative xmlns:adec="http://schemas.microsoft.com/office/drawing/2017/decorative" val="1"/>
                </a:ext>
              </a:extLst>
            </p:cNvPr>
            <p:cNvSpPr/>
            <p:nvPr/>
          </p:nvSpPr>
          <p:spPr>
            <a:xfrm>
              <a:off x="10713398" y="5705378"/>
              <a:ext cx="376712" cy="507357"/>
            </a:xfrm>
            <a:custGeom>
              <a:avLst/>
              <a:gdLst/>
              <a:ahLst/>
              <a:cxnLst/>
              <a:rect l="l" t="t" r="r" b="b"/>
              <a:pathLst>
                <a:path w="376712" h="507357">
                  <a:moveTo>
                    <a:pt x="0" y="0"/>
                  </a:moveTo>
                  <a:lnTo>
                    <a:pt x="376712" y="0"/>
                  </a:lnTo>
                  <a:lnTo>
                    <a:pt x="376712" y="507356"/>
                  </a:lnTo>
                  <a:lnTo>
                    <a:pt x="0" y="50735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sp>
        <p:nvSpPr>
          <p:cNvPr id="55" name="TextBox 55"/>
          <p:cNvSpPr txBox="1"/>
          <p:nvPr/>
        </p:nvSpPr>
        <p:spPr>
          <a:xfrm>
            <a:off x="12088622" y="1954845"/>
            <a:ext cx="4167598" cy="906658"/>
          </a:xfrm>
          <a:prstGeom prst="rect">
            <a:avLst/>
          </a:prstGeom>
        </p:spPr>
        <p:txBody>
          <a:bodyPr lIns="0" tIns="0" rIns="0" bIns="0" rtlCol="0" anchor="t">
            <a:spAutoFit/>
          </a:bodyPr>
          <a:lstStyle/>
          <a:p>
            <a:pPr algn="l">
              <a:lnSpc>
                <a:spcPts val="2399"/>
              </a:lnSpc>
            </a:pPr>
            <a:r>
              <a:rPr lang="en-US" sz="1999" spc="-25" dirty="0">
                <a:solidFill>
                  <a:srgbClr val="2A446F"/>
                </a:solidFill>
                <a:latin typeface="Inter"/>
                <a:ea typeface="Inter"/>
                <a:cs typeface="Inter"/>
                <a:sym typeface="Inter"/>
              </a:rPr>
              <a:t>Select any of the </a:t>
            </a:r>
            <a:r>
              <a:rPr lang="en-US" sz="1999" b="1" spc="-25" dirty="0">
                <a:solidFill>
                  <a:srgbClr val="2A446F"/>
                </a:solidFill>
                <a:latin typeface="Inter Bold"/>
                <a:ea typeface="Inter Bold"/>
                <a:cs typeface="Inter Bold"/>
                <a:sym typeface="Inter Bold"/>
              </a:rPr>
              <a:t>underlined settings</a:t>
            </a:r>
            <a:r>
              <a:rPr lang="en-US" sz="1999" spc="-25" dirty="0">
                <a:solidFill>
                  <a:srgbClr val="2A446F"/>
                </a:solidFill>
                <a:latin typeface="Inter"/>
                <a:ea typeface="Inter"/>
                <a:cs typeface="Inter"/>
                <a:sym typeface="Inter"/>
              </a:rPr>
              <a:t> or the </a:t>
            </a:r>
            <a:r>
              <a:rPr lang="en-US" sz="1999" b="1" spc="-25" dirty="0">
                <a:solidFill>
                  <a:srgbClr val="2A446F"/>
                </a:solidFill>
                <a:latin typeface="Inter Bold"/>
                <a:ea typeface="Inter Bold"/>
                <a:cs typeface="Inter Bold"/>
                <a:sym typeface="Inter Bold"/>
              </a:rPr>
              <a:t>gear icon</a:t>
            </a:r>
            <a:r>
              <a:rPr lang="en-US" sz="1999" spc="-25" dirty="0">
                <a:solidFill>
                  <a:srgbClr val="2A446F"/>
                </a:solidFill>
                <a:latin typeface="Inter"/>
                <a:ea typeface="Inter"/>
                <a:cs typeface="Inter"/>
                <a:sym typeface="Inter"/>
              </a:rPr>
              <a:t> to open the peek panel to view all settings.</a:t>
            </a:r>
          </a:p>
        </p:txBody>
      </p:sp>
      <p:grpSp>
        <p:nvGrpSpPr>
          <p:cNvPr id="73" name="Group 72" descr="Screenshot of a popout of the settings menu for discussions.">
            <a:extLst>
              <a:ext uri="{FF2B5EF4-FFF2-40B4-BE49-F238E27FC236}">
                <a16:creationId xmlns:a16="http://schemas.microsoft.com/office/drawing/2014/main" id="{38A8F918-E4BF-4EE9-0579-E339A06FA574}"/>
              </a:ext>
            </a:extLst>
          </p:cNvPr>
          <p:cNvGrpSpPr/>
          <p:nvPr/>
        </p:nvGrpSpPr>
        <p:grpSpPr>
          <a:xfrm>
            <a:off x="11988800" y="3001318"/>
            <a:ext cx="4721708" cy="7285682"/>
            <a:chOff x="11988800" y="3001318"/>
            <a:chExt cx="4721708" cy="7285682"/>
          </a:xfrm>
        </p:grpSpPr>
        <p:sp>
          <p:nvSpPr>
            <p:cNvPr id="45" name="Freeform 45" descr="A popout of the settings menu for discussions.">
              <a:extLst>
                <a:ext uri="{C183D7F6-B498-43B3-948B-1728B52AA6E4}">
                  <adec:decorative xmlns:adec="http://schemas.microsoft.com/office/drawing/2017/decorative" val="1"/>
                </a:ext>
              </a:extLst>
            </p:cNvPr>
            <p:cNvSpPr/>
            <p:nvPr/>
          </p:nvSpPr>
          <p:spPr>
            <a:xfrm rot="-10800000">
              <a:off x="12095643" y="3077355"/>
              <a:ext cx="4614865" cy="7209645"/>
            </a:xfrm>
            <a:custGeom>
              <a:avLst/>
              <a:gdLst/>
              <a:ahLst/>
              <a:cxnLst/>
              <a:rect l="l" t="t" r="r" b="b"/>
              <a:pathLst>
                <a:path w="4614865" h="7209645">
                  <a:moveTo>
                    <a:pt x="0" y="0"/>
                  </a:moveTo>
                  <a:lnTo>
                    <a:pt x="4614865" y="0"/>
                  </a:lnTo>
                  <a:lnTo>
                    <a:pt x="4614865" y="7209645"/>
                  </a:lnTo>
                  <a:lnTo>
                    <a:pt x="0" y="7209645"/>
                  </a:lnTo>
                  <a:lnTo>
                    <a:pt x="0" y="0"/>
                  </a:lnTo>
                  <a:close/>
                </a:path>
              </a:pathLst>
            </a:custGeom>
            <a:blipFill>
              <a:blip r:embed="rId7">
                <a:alphaModFix amt="50000"/>
                <a:extLst>
                  <a:ext uri="{96DAC541-7B7A-43D3-8B79-37D633B846F1}">
                    <asvg:svgBlip xmlns:asvg="http://schemas.microsoft.com/office/drawing/2016/SVG/main" r:embed="rId8"/>
                  </a:ext>
                </a:extLst>
              </a:blip>
              <a:stretch>
                <a:fillRect t="-759" r="-7696"/>
              </a:stretch>
            </a:blipFill>
          </p:spPr>
          <p:txBody>
            <a:bodyPr/>
            <a:lstStyle/>
            <a:p>
              <a:endParaRPr lang="en-US"/>
            </a:p>
          </p:txBody>
        </p:sp>
        <p:grpSp>
          <p:nvGrpSpPr>
            <p:cNvPr id="46" name="Group 46" descr="A popout of the settings menu for discussions.">
              <a:extLst>
                <a:ext uri="{C183D7F6-B498-43B3-948B-1728B52AA6E4}">
                  <adec:decorative xmlns:adec="http://schemas.microsoft.com/office/drawing/2017/decorative" val="1"/>
                </a:ext>
              </a:extLst>
            </p:cNvPr>
            <p:cNvGrpSpPr/>
            <p:nvPr/>
          </p:nvGrpSpPr>
          <p:grpSpPr>
            <a:xfrm>
              <a:off x="12085653" y="3001318"/>
              <a:ext cx="4028506" cy="6906010"/>
              <a:chOff x="0" y="-28575"/>
              <a:chExt cx="834760" cy="1431016"/>
            </a:xfrm>
          </p:grpSpPr>
          <p:sp>
            <p:nvSpPr>
              <p:cNvPr id="47" name="Freeform 47">
                <a:extLst>
                  <a:ext uri="{C183D7F6-B498-43B3-948B-1728B52AA6E4}">
                    <adec:decorative xmlns:adec="http://schemas.microsoft.com/office/drawing/2017/decorative" val="1"/>
                  </a:ext>
                </a:extLst>
              </p:cNvPr>
              <p:cNvSpPr/>
              <p:nvPr/>
            </p:nvSpPr>
            <p:spPr>
              <a:xfrm>
                <a:off x="0" y="0"/>
                <a:ext cx="834760" cy="1402441"/>
              </a:xfrm>
              <a:custGeom>
                <a:avLst/>
                <a:gdLst/>
                <a:ahLst/>
                <a:cxnLst/>
                <a:rect l="l" t="t" r="r" b="b"/>
                <a:pathLst>
                  <a:path w="834760" h="1402441">
                    <a:moveTo>
                      <a:pt x="0" y="0"/>
                    </a:moveTo>
                    <a:lnTo>
                      <a:pt x="834760" y="0"/>
                    </a:lnTo>
                    <a:lnTo>
                      <a:pt x="834760" y="1402441"/>
                    </a:lnTo>
                    <a:lnTo>
                      <a:pt x="0" y="1402441"/>
                    </a:lnTo>
                    <a:close/>
                  </a:path>
                </a:pathLst>
              </a:custGeom>
              <a:solidFill>
                <a:srgbClr val="0E387C"/>
              </a:solidFill>
            </p:spPr>
            <p:txBody>
              <a:bodyPr/>
              <a:lstStyle/>
              <a:p>
                <a:endParaRPr lang="en-US"/>
              </a:p>
            </p:txBody>
          </p:sp>
          <p:sp>
            <p:nvSpPr>
              <p:cNvPr id="48" name="TextBox 48"/>
              <p:cNvSpPr txBox="1"/>
              <p:nvPr/>
            </p:nvSpPr>
            <p:spPr>
              <a:xfrm>
                <a:off x="0" y="-28575"/>
                <a:ext cx="834760" cy="1431016"/>
              </a:xfrm>
              <a:prstGeom prst="rect">
                <a:avLst/>
              </a:prstGeom>
            </p:spPr>
            <p:txBody>
              <a:bodyPr lIns="64568" tIns="64568" rIns="64568" bIns="64568" rtlCol="0" anchor="ctr"/>
              <a:lstStyle/>
              <a:p>
                <a:pPr algn="ctr">
                  <a:lnSpc>
                    <a:spcPts val="1960"/>
                  </a:lnSpc>
                </a:pPr>
                <a:endParaRPr/>
              </a:p>
            </p:txBody>
          </p:sp>
        </p:grpSp>
        <p:sp>
          <p:nvSpPr>
            <p:cNvPr id="49" name="Freeform 49" descr="A popout of the settings menu for discussions."/>
            <p:cNvSpPr/>
            <p:nvPr/>
          </p:nvSpPr>
          <p:spPr>
            <a:xfrm>
              <a:off x="12190435" y="3228422"/>
              <a:ext cx="3826872" cy="6568369"/>
            </a:xfrm>
            <a:custGeom>
              <a:avLst/>
              <a:gdLst/>
              <a:ahLst/>
              <a:cxnLst/>
              <a:rect l="l" t="t" r="r" b="b"/>
              <a:pathLst>
                <a:path w="3826872" h="6568369">
                  <a:moveTo>
                    <a:pt x="0" y="0"/>
                  </a:moveTo>
                  <a:lnTo>
                    <a:pt x="3826871" y="0"/>
                  </a:lnTo>
                  <a:lnTo>
                    <a:pt x="3826871" y="6568370"/>
                  </a:lnTo>
                  <a:lnTo>
                    <a:pt x="0" y="6568370"/>
                  </a:lnTo>
                  <a:lnTo>
                    <a:pt x="0" y="0"/>
                  </a:lnTo>
                  <a:close/>
                </a:path>
              </a:pathLst>
            </a:custGeom>
            <a:blipFill>
              <a:blip r:embed="rId9"/>
              <a:stretch>
                <a:fillRect l="-12819" b="-26101"/>
              </a:stretch>
            </a:blipFill>
          </p:spPr>
          <p:txBody>
            <a:bodyPr/>
            <a:lstStyle/>
            <a:p>
              <a:endParaRPr lang="en-US"/>
            </a:p>
          </p:txBody>
        </p:sp>
        <p:sp>
          <p:nvSpPr>
            <p:cNvPr id="50" name="Freeform 50" descr="A popout of the settings menu for discussions.">
              <a:extLst>
                <a:ext uri="{C183D7F6-B498-43B3-948B-1728B52AA6E4}">
                  <adec:decorative xmlns:adec="http://schemas.microsoft.com/office/drawing/2017/decorative" val="1"/>
                </a:ext>
              </a:extLst>
            </p:cNvPr>
            <p:cNvSpPr/>
            <p:nvPr/>
          </p:nvSpPr>
          <p:spPr>
            <a:xfrm>
              <a:off x="11988800" y="3042298"/>
              <a:ext cx="403269" cy="372248"/>
            </a:xfrm>
            <a:custGeom>
              <a:avLst/>
              <a:gdLst/>
              <a:ahLst/>
              <a:cxnLst/>
              <a:rect l="l" t="t" r="r" b="b"/>
              <a:pathLst>
                <a:path w="403269" h="372248">
                  <a:moveTo>
                    <a:pt x="0" y="0"/>
                  </a:moveTo>
                  <a:lnTo>
                    <a:pt x="403269" y="0"/>
                  </a:lnTo>
                  <a:lnTo>
                    <a:pt x="403269" y="372249"/>
                  </a:lnTo>
                  <a:lnTo>
                    <a:pt x="0" y="372249"/>
                  </a:lnTo>
                  <a:lnTo>
                    <a:pt x="0" y="0"/>
                  </a:lnTo>
                  <a:close/>
                </a:path>
              </a:pathLst>
            </a:custGeom>
            <a:blipFill>
              <a:blip r:embed="rId9"/>
              <a:stretch>
                <a:fillRect l="-14079" t="-78466" r="-956531" b="-2046612"/>
              </a:stretch>
            </a:blipFill>
          </p:spPr>
          <p:txBody>
            <a:bodyPr/>
            <a:lstStyle/>
            <a:p>
              <a:endParaRPr lang="en-US"/>
            </a:p>
          </p:txBody>
        </p:sp>
        <p:sp>
          <p:nvSpPr>
            <p:cNvPr id="51" name="Freeform 51" descr="A popout of the settings menu for discussions.">
              <a:extLst>
                <a:ext uri="{C183D7F6-B498-43B3-948B-1728B52AA6E4}">
                  <adec:decorative xmlns:adec="http://schemas.microsoft.com/office/drawing/2017/decorative" val="1"/>
                </a:ext>
              </a:extLst>
            </p:cNvPr>
            <p:cNvSpPr/>
            <p:nvPr/>
          </p:nvSpPr>
          <p:spPr>
            <a:xfrm>
              <a:off x="12190435" y="9275929"/>
              <a:ext cx="3826872" cy="520863"/>
            </a:xfrm>
            <a:custGeom>
              <a:avLst/>
              <a:gdLst/>
              <a:ahLst/>
              <a:cxnLst/>
              <a:rect l="l" t="t" r="r" b="b"/>
              <a:pathLst>
                <a:path w="3826872" h="520863">
                  <a:moveTo>
                    <a:pt x="0" y="0"/>
                  </a:moveTo>
                  <a:lnTo>
                    <a:pt x="3826871" y="0"/>
                  </a:lnTo>
                  <a:lnTo>
                    <a:pt x="3826871" y="520863"/>
                  </a:lnTo>
                  <a:lnTo>
                    <a:pt x="0" y="520863"/>
                  </a:lnTo>
                  <a:lnTo>
                    <a:pt x="0" y="0"/>
                  </a:lnTo>
                  <a:close/>
                </a:path>
              </a:pathLst>
            </a:custGeom>
            <a:blipFill>
              <a:blip r:embed="rId9"/>
              <a:stretch>
                <a:fillRect l="-12819" t="-1490211"/>
              </a:stretch>
            </a:blipFill>
          </p:spPr>
          <p:txBody>
            <a:bodyPr/>
            <a:lstStyle/>
            <a:p>
              <a:endParaRPr lang="en-US"/>
            </a:p>
          </p:txBody>
        </p:sp>
      </p:grpSp>
      <p:grpSp>
        <p:nvGrpSpPr>
          <p:cNvPr id="57" name="Group 57">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58" name="Freeform 58">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59" name="Freeform 59">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60" name="TextBox 60"/>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4" action="ppaction://hlinksldjump">
                    <a:extLst>
                      <a:ext uri="{A12FA001-AC4F-418D-AE19-62706E023703}">
                        <ahyp:hlinkClr xmlns:ahyp="http://schemas.microsoft.com/office/drawing/2018/hyperlinkcolor" val="tx"/>
                      </a:ext>
                    </a:extLst>
                  </a:hlinkClick>
                </a:rPr>
                <a:t>Step 1</a:t>
              </a:r>
            </a:p>
          </p:txBody>
        </p:sp>
        <p:sp>
          <p:nvSpPr>
            <p:cNvPr id="61" name="Freeform 61">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62" name="Freeform 62">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a:p>
          </p:txBody>
        </p:sp>
        <p:sp>
          <p:nvSpPr>
            <p:cNvPr id="63" name="TextBox 63"/>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9" action="ppaction://hlinksldjump">
                    <a:extLst>
                      <a:ext uri="{A12FA001-AC4F-418D-AE19-62706E023703}">
                        <ahyp:hlinkClr xmlns:ahyp="http://schemas.microsoft.com/office/drawing/2018/hyperlinkcolor" val="tx"/>
                      </a:ext>
                    </a:extLst>
                  </a:hlinkClick>
                </a:rPr>
                <a:t>Step 2</a:t>
              </a:r>
            </a:p>
          </p:txBody>
        </p:sp>
        <p:sp>
          <p:nvSpPr>
            <p:cNvPr id="64" name="Freeform 64">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US"/>
            </a:p>
          </p:txBody>
        </p:sp>
        <p:sp>
          <p:nvSpPr>
            <p:cNvPr id="65" name="Freeform 65">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a:p>
          </p:txBody>
        </p:sp>
        <p:sp>
          <p:nvSpPr>
            <p:cNvPr id="66" name="TextBox 66"/>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2" action="ppaction://hlinksldjump">
                    <a:extLst>
                      <a:ext uri="{A12FA001-AC4F-418D-AE19-62706E023703}">
                        <ahyp:hlinkClr xmlns:ahyp="http://schemas.microsoft.com/office/drawing/2018/hyperlinkcolor" val="tx"/>
                      </a:ext>
                    </a:extLst>
                  </a:hlinkClick>
                </a:rPr>
                <a:t>Step 3</a:t>
              </a:r>
            </a:p>
          </p:txBody>
        </p:sp>
        <p:sp>
          <p:nvSpPr>
            <p:cNvPr id="67" name="Freeform 67">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68" name="Freeform 68">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endParaRPr lang="en-US"/>
            </a:p>
          </p:txBody>
        </p:sp>
        <p:sp>
          <p:nvSpPr>
            <p:cNvPr id="69" name="TextBox 69"/>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3" action="ppaction://hlinksldjump">
                    <a:extLst>
                      <a:ext uri="{A12FA001-AC4F-418D-AE19-62706E023703}">
                        <ahyp:hlinkClr xmlns:ahyp="http://schemas.microsoft.com/office/drawing/2018/hyperlinkcolor" val="tx"/>
                      </a:ext>
                    </a:extLst>
                  </a:hlinkClick>
                </a:rPr>
                <a:t>Step 4</a:t>
              </a:r>
            </a:p>
          </p:txBody>
        </p:sp>
        <p:sp>
          <p:nvSpPr>
            <p:cNvPr id="70" name="Freeform 70">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71" name="Freeform 71">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p>
          </p:txBody>
        </p:sp>
        <p:sp>
          <p:nvSpPr>
            <p:cNvPr id="72" name="TextBox 72"/>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24" action="ppaction://hlinksldjump"/>
                </a:rPr>
                <a:t>Step 5</a:t>
              </a:r>
            </a:p>
          </p:txBody>
        </p:sp>
      </p:grpSp>
      <p:sp>
        <p:nvSpPr>
          <p:cNvPr id="28" name="AutoShape 28">
            <a:extLst>
              <a:ext uri="{C183D7F6-B498-43B3-948B-1728B52AA6E4}">
                <adec:decorative xmlns:adec="http://schemas.microsoft.com/office/drawing/2017/decorative" val="1"/>
              </a:ext>
            </a:extLst>
          </p:cNvPr>
          <p:cNvSpPr/>
          <p:nvPr/>
        </p:nvSpPr>
        <p:spPr>
          <a:xfrm flipV="1">
            <a:off x="9722353" y="980653"/>
            <a:ext cx="2467797" cy="4575150"/>
          </a:xfrm>
          <a:prstGeom prst="arc">
            <a:avLst/>
          </a:prstGeom>
          <a:ln w="57150" cap="flat">
            <a:solidFill>
              <a:srgbClr val="0DAC41">
                <a:alpha val="51765"/>
              </a:srgbClr>
            </a:solidFill>
            <a:prstDash val="solid"/>
            <a:headEnd type="none" w="sm" len="sm"/>
            <a:tailEnd type="none" w="sm" len="sm"/>
          </a:ln>
        </p:spPr>
        <p:txBody>
          <a:bodyPr/>
          <a:lstStyle/>
          <a:p>
            <a:endParaRPr lang="en-US"/>
          </a:p>
        </p:txBody>
      </p:sp>
      <p:sp>
        <p:nvSpPr>
          <p:cNvPr id="29" name="AutoShape 29">
            <a:extLst>
              <a:ext uri="{C183D7F6-B498-43B3-948B-1728B52AA6E4}">
                <adec:decorative xmlns:adec="http://schemas.microsoft.com/office/drawing/2017/decorative" val="1"/>
              </a:ext>
            </a:extLst>
          </p:cNvPr>
          <p:cNvSpPr/>
          <p:nvPr/>
        </p:nvSpPr>
        <p:spPr>
          <a:xfrm>
            <a:off x="9784530" y="5580568"/>
            <a:ext cx="2405620" cy="8249731"/>
          </a:xfrm>
          <a:prstGeom prst="arc">
            <a:avLst/>
          </a:prstGeom>
          <a:ln w="57150" cap="flat">
            <a:solidFill>
              <a:srgbClr val="0DAC41">
                <a:alpha val="51765"/>
              </a:srgbClr>
            </a:solidFill>
            <a:prstDash val="solid"/>
            <a:headEnd type="none" w="sm" len="sm"/>
            <a:tailEnd type="none" w="sm" len="sm"/>
          </a:ln>
        </p:spPr>
        <p:txBody>
          <a:bodyPr/>
          <a:lstStyle/>
          <a:p>
            <a:endParaRPr lang="en-US"/>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p:nvPr/>
        </p:nvGrpSpPr>
        <p:grpSpPr>
          <a:xfrm>
            <a:off x="1861519" y="6121071"/>
            <a:ext cx="6747910" cy="1173098"/>
            <a:chOff x="0" y="0"/>
            <a:chExt cx="1516859" cy="263700"/>
          </a:xfrm>
          <a:effectLst>
            <a:outerShdw blurRad="50800" dist="38100" dir="2700000" algn="tl" rotWithShape="0">
              <a:prstClr val="black">
                <a:alpha val="40000"/>
              </a:prstClr>
            </a:outerShdw>
          </a:effectLst>
        </p:grpSpPr>
        <p:sp>
          <p:nvSpPr>
            <p:cNvPr id="3" name="Freeform 3">
              <a:extLst>
                <a:ext uri="{C183D7F6-B498-43B3-948B-1728B52AA6E4}">
                  <adec:decorative xmlns:adec="http://schemas.microsoft.com/office/drawing/2017/decorative" val="1"/>
                </a:ext>
              </a:extLst>
            </p:cNvPr>
            <p:cNvSpPr/>
            <p:nvPr/>
          </p:nvSpPr>
          <p:spPr>
            <a:xfrm>
              <a:off x="0" y="0"/>
              <a:ext cx="1516859" cy="263700"/>
            </a:xfrm>
            <a:custGeom>
              <a:avLst/>
              <a:gdLst/>
              <a:ahLst/>
              <a:cxnLst/>
              <a:rect l="l" t="t" r="r" b="b"/>
              <a:pathLst>
                <a:path w="1516859" h="263700">
                  <a:moveTo>
                    <a:pt x="40156" y="0"/>
                  </a:moveTo>
                  <a:lnTo>
                    <a:pt x="1476703" y="0"/>
                  </a:lnTo>
                  <a:cubicBezTo>
                    <a:pt x="1498881" y="0"/>
                    <a:pt x="1516859" y="17978"/>
                    <a:pt x="1516859" y="40156"/>
                  </a:cubicBezTo>
                  <a:lnTo>
                    <a:pt x="1516859" y="223544"/>
                  </a:lnTo>
                  <a:cubicBezTo>
                    <a:pt x="1516859" y="245722"/>
                    <a:pt x="1498881" y="263700"/>
                    <a:pt x="1476703" y="263700"/>
                  </a:cubicBezTo>
                  <a:lnTo>
                    <a:pt x="40156" y="263700"/>
                  </a:lnTo>
                  <a:cubicBezTo>
                    <a:pt x="17978" y="263700"/>
                    <a:pt x="0" y="245722"/>
                    <a:pt x="0" y="223544"/>
                  </a:cubicBezTo>
                  <a:lnTo>
                    <a:pt x="0" y="40156"/>
                  </a:lnTo>
                  <a:cubicBezTo>
                    <a:pt x="0" y="17978"/>
                    <a:pt x="17978" y="0"/>
                    <a:pt x="40156" y="0"/>
                  </a:cubicBezTo>
                  <a:close/>
                </a:path>
              </a:pathLst>
            </a:custGeom>
            <a:solidFill>
              <a:srgbClr val="0E387C"/>
            </a:solidFill>
          </p:spPr>
          <p:txBody>
            <a:bodyPr/>
            <a:lstStyle/>
            <a:p>
              <a:endParaRPr lang="en-US"/>
            </a:p>
          </p:txBody>
        </p:sp>
        <p:sp>
          <p:nvSpPr>
            <p:cNvPr id="4" name="TextBox 4"/>
            <p:cNvSpPr txBox="1"/>
            <p:nvPr/>
          </p:nvSpPr>
          <p:spPr>
            <a:xfrm>
              <a:off x="0" y="-28575"/>
              <a:ext cx="1516859" cy="292275"/>
            </a:xfrm>
            <a:prstGeom prst="rect">
              <a:avLst/>
            </a:prstGeom>
          </p:spPr>
          <p:txBody>
            <a:bodyPr lIns="55367" tIns="55367" rIns="55367" bIns="55367" rtlCol="0" anchor="ctr"/>
            <a:lstStyle/>
            <a:p>
              <a:pPr algn="ctr">
                <a:lnSpc>
                  <a:spcPts val="1960"/>
                </a:lnSpc>
              </a:pPr>
              <a:endParaRPr/>
            </a:p>
          </p:txBody>
        </p:sp>
      </p:grpSp>
      <p:grpSp>
        <p:nvGrpSpPr>
          <p:cNvPr id="7" name="Group 7">
            <a:extLst>
              <a:ext uri="{C183D7F6-B498-43B3-948B-1728B52AA6E4}">
                <adec:decorative xmlns:adec="http://schemas.microsoft.com/office/drawing/2017/decorative" val="1"/>
              </a:ext>
            </a:extLst>
          </p:cNvPr>
          <p:cNvGrpSpPr/>
          <p:nvPr/>
        </p:nvGrpSpPr>
        <p:grpSpPr>
          <a:xfrm>
            <a:off x="1861519" y="4653833"/>
            <a:ext cx="6747910" cy="1173098"/>
            <a:chOff x="0" y="0"/>
            <a:chExt cx="1516859" cy="263700"/>
          </a:xfrm>
          <a:effectLst>
            <a:outerShdw blurRad="50800" dist="38100" dir="2700000" algn="tl" rotWithShape="0">
              <a:prstClr val="black">
                <a:alpha val="40000"/>
              </a:prstClr>
            </a:outerShdw>
          </a:effectLst>
        </p:grpSpPr>
        <p:sp>
          <p:nvSpPr>
            <p:cNvPr id="8" name="Freeform 8">
              <a:extLst>
                <a:ext uri="{C183D7F6-B498-43B3-948B-1728B52AA6E4}">
                  <adec:decorative xmlns:adec="http://schemas.microsoft.com/office/drawing/2017/decorative" val="1"/>
                </a:ext>
              </a:extLst>
            </p:cNvPr>
            <p:cNvSpPr/>
            <p:nvPr/>
          </p:nvSpPr>
          <p:spPr>
            <a:xfrm>
              <a:off x="0" y="0"/>
              <a:ext cx="1516859" cy="263700"/>
            </a:xfrm>
            <a:custGeom>
              <a:avLst/>
              <a:gdLst/>
              <a:ahLst/>
              <a:cxnLst/>
              <a:rect l="l" t="t" r="r" b="b"/>
              <a:pathLst>
                <a:path w="1516859" h="263700">
                  <a:moveTo>
                    <a:pt x="40156" y="0"/>
                  </a:moveTo>
                  <a:lnTo>
                    <a:pt x="1476703" y="0"/>
                  </a:lnTo>
                  <a:cubicBezTo>
                    <a:pt x="1498881" y="0"/>
                    <a:pt x="1516859" y="17978"/>
                    <a:pt x="1516859" y="40156"/>
                  </a:cubicBezTo>
                  <a:lnTo>
                    <a:pt x="1516859" y="223544"/>
                  </a:lnTo>
                  <a:cubicBezTo>
                    <a:pt x="1516859" y="245722"/>
                    <a:pt x="1498881" y="263700"/>
                    <a:pt x="1476703" y="263700"/>
                  </a:cubicBezTo>
                  <a:lnTo>
                    <a:pt x="40156" y="263700"/>
                  </a:lnTo>
                  <a:cubicBezTo>
                    <a:pt x="17978" y="263700"/>
                    <a:pt x="0" y="245722"/>
                    <a:pt x="0" y="223544"/>
                  </a:cubicBezTo>
                  <a:lnTo>
                    <a:pt x="0" y="40156"/>
                  </a:lnTo>
                  <a:cubicBezTo>
                    <a:pt x="0" y="17978"/>
                    <a:pt x="17978" y="0"/>
                    <a:pt x="40156" y="0"/>
                  </a:cubicBezTo>
                  <a:close/>
                </a:path>
              </a:pathLst>
            </a:custGeom>
            <a:solidFill>
              <a:srgbClr val="EBEBEB"/>
            </a:solidFill>
          </p:spPr>
          <p:txBody>
            <a:bodyPr/>
            <a:lstStyle/>
            <a:p>
              <a:endParaRPr lang="en-US"/>
            </a:p>
          </p:txBody>
        </p:sp>
        <p:sp>
          <p:nvSpPr>
            <p:cNvPr id="9" name="TextBox 9"/>
            <p:cNvSpPr txBox="1"/>
            <p:nvPr/>
          </p:nvSpPr>
          <p:spPr>
            <a:xfrm>
              <a:off x="0" y="-28575"/>
              <a:ext cx="1516859" cy="292275"/>
            </a:xfrm>
            <a:prstGeom prst="rect">
              <a:avLst/>
            </a:prstGeom>
          </p:spPr>
          <p:txBody>
            <a:bodyPr lIns="55367" tIns="55367" rIns="55367" bIns="55367" rtlCol="0" anchor="ctr"/>
            <a:lstStyle/>
            <a:p>
              <a:pPr algn="ctr">
                <a:lnSpc>
                  <a:spcPts val="1960"/>
                </a:lnSpc>
              </a:pPr>
              <a:endParaRPr/>
            </a:p>
          </p:txBody>
        </p:sp>
      </p:grpSp>
      <p:grpSp>
        <p:nvGrpSpPr>
          <p:cNvPr id="12" name="Group 12">
            <a:extLst>
              <a:ext uri="{C183D7F6-B498-43B3-948B-1728B52AA6E4}">
                <adec:decorative xmlns:adec="http://schemas.microsoft.com/office/drawing/2017/decorative" val="1"/>
              </a:ext>
            </a:extLst>
          </p:cNvPr>
          <p:cNvGrpSpPr/>
          <p:nvPr/>
        </p:nvGrpSpPr>
        <p:grpSpPr>
          <a:xfrm>
            <a:off x="8806769" y="4653833"/>
            <a:ext cx="6747910" cy="1173098"/>
            <a:chOff x="0" y="0"/>
            <a:chExt cx="1516859" cy="263700"/>
          </a:xfrm>
          <a:effectLst>
            <a:outerShdw blurRad="50800" dist="38100" dir="2700000" algn="tl" rotWithShape="0">
              <a:prstClr val="black">
                <a:alpha val="40000"/>
              </a:prstClr>
            </a:outerShdw>
          </a:effectLst>
        </p:grpSpPr>
        <p:sp>
          <p:nvSpPr>
            <p:cNvPr id="13" name="Freeform 13">
              <a:extLst>
                <a:ext uri="{C183D7F6-B498-43B3-948B-1728B52AA6E4}">
                  <adec:decorative xmlns:adec="http://schemas.microsoft.com/office/drawing/2017/decorative" val="1"/>
                </a:ext>
              </a:extLst>
            </p:cNvPr>
            <p:cNvSpPr/>
            <p:nvPr/>
          </p:nvSpPr>
          <p:spPr>
            <a:xfrm>
              <a:off x="0" y="0"/>
              <a:ext cx="1516859" cy="263700"/>
            </a:xfrm>
            <a:custGeom>
              <a:avLst/>
              <a:gdLst/>
              <a:ahLst/>
              <a:cxnLst/>
              <a:rect l="l" t="t" r="r" b="b"/>
              <a:pathLst>
                <a:path w="1516859" h="263700">
                  <a:moveTo>
                    <a:pt x="40156" y="0"/>
                  </a:moveTo>
                  <a:lnTo>
                    <a:pt x="1476703" y="0"/>
                  </a:lnTo>
                  <a:cubicBezTo>
                    <a:pt x="1498881" y="0"/>
                    <a:pt x="1516859" y="17978"/>
                    <a:pt x="1516859" y="40156"/>
                  </a:cubicBezTo>
                  <a:lnTo>
                    <a:pt x="1516859" y="223544"/>
                  </a:lnTo>
                  <a:cubicBezTo>
                    <a:pt x="1516859" y="245722"/>
                    <a:pt x="1498881" y="263700"/>
                    <a:pt x="1476703" y="263700"/>
                  </a:cubicBezTo>
                  <a:lnTo>
                    <a:pt x="40156" y="263700"/>
                  </a:lnTo>
                  <a:cubicBezTo>
                    <a:pt x="17978" y="263700"/>
                    <a:pt x="0" y="245722"/>
                    <a:pt x="0" y="223544"/>
                  </a:cubicBezTo>
                  <a:lnTo>
                    <a:pt x="0" y="40156"/>
                  </a:lnTo>
                  <a:cubicBezTo>
                    <a:pt x="0" y="17978"/>
                    <a:pt x="17978" y="0"/>
                    <a:pt x="40156" y="0"/>
                  </a:cubicBezTo>
                  <a:close/>
                </a:path>
              </a:pathLst>
            </a:custGeom>
            <a:solidFill>
              <a:srgbClr val="0E387C"/>
            </a:solidFill>
          </p:spPr>
          <p:txBody>
            <a:bodyPr/>
            <a:lstStyle/>
            <a:p>
              <a:endParaRPr lang="en-US"/>
            </a:p>
          </p:txBody>
        </p:sp>
        <p:sp>
          <p:nvSpPr>
            <p:cNvPr id="14" name="TextBox 14"/>
            <p:cNvSpPr txBox="1"/>
            <p:nvPr/>
          </p:nvSpPr>
          <p:spPr>
            <a:xfrm>
              <a:off x="0" y="-28575"/>
              <a:ext cx="1516859" cy="292275"/>
            </a:xfrm>
            <a:prstGeom prst="rect">
              <a:avLst/>
            </a:prstGeom>
          </p:spPr>
          <p:txBody>
            <a:bodyPr lIns="55367" tIns="55367" rIns="55367" bIns="55367" rtlCol="0" anchor="ctr"/>
            <a:lstStyle/>
            <a:p>
              <a:pPr algn="ctr">
                <a:lnSpc>
                  <a:spcPts val="1960"/>
                </a:lnSpc>
              </a:pPr>
              <a:endParaRPr/>
            </a:p>
          </p:txBody>
        </p:sp>
      </p:grpSp>
      <p:grpSp>
        <p:nvGrpSpPr>
          <p:cNvPr id="17" name="Group 17">
            <a:extLst>
              <a:ext uri="{C183D7F6-B498-43B3-948B-1728B52AA6E4}">
                <adec:decorative xmlns:adec="http://schemas.microsoft.com/office/drawing/2017/decorative" val="1"/>
              </a:ext>
            </a:extLst>
          </p:cNvPr>
          <p:cNvGrpSpPr/>
          <p:nvPr/>
        </p:nvGrpSpPr>
        <p:grpSpPr>
          <a:xfrm>
            <a:off x="8806769" y="3186595"/>
            <a:ext cx="6747910" cy="1173098"/>
            <a:chOff x="0" y="0"/>
            <a:chExt cx="1516859" cy="263700"/>
          </a:xfrm>
          <a:effectLst>
            <a:outerShdw blurRad="50800" dist="38100" dir="2700000" algn="tl" rotWithShape="0">
              <a:prstClr val="black">
                <a:alpha val="40000"/>
              </a:prstClr>
            </a:outerShdw>
          </a:effectLst>
        </p:grpSpPr>
        <p:sp>
          <p:nvSpPr>
            <p:cNvPr id="18" name="Freeform 18">
              <a:extLst>
                <a:ext uri="{C183D7F6-B498-43B3-948B-1728B52AA6E4}">
                  <adec:decorative xmlns:adec="http://schemas.microsoft.com/office/drawing/2017/decorative" val="1"/>
                </a:ext>
              </a:extLst>
            </p:cNvPr>
            <p:cNvSpPr/>
            <p:nvPr/>
          </p:nvSpPr>
          <p:spPr>
            <a:xfrm>
              <a:off x="0" y="0"/>
              <a:ext cx="1516859" cy="263700"/>
            </a:xfrm>
            <a:custGeom>
              <a:avLst/>
              <a:gdLst/>
              <a:ahLst/>
              <a:cxnLst/>
              <a:rect l="l" t="t" r="r" b="b"/>
              <a:pathLst>
                <a:path w="1516859" h="263700">
                  <a:moveTo>
                    <a:pt x="40156" y="0"/>
                  </a:moveTo>
                  <a:lnTo>
                    <a:pt x="1476703" y="0"/>
                  </a:lnTo>
                  <a:cubicBezTo>
                    <a:pt x="1498881" y="0"/>
                    <a:pt x="1516859" y="17978"/>
                    <a:pt x="1516859" y="40156"/>
                  </a:cubicBezTo>
                  <a:lnTo>
                    <a:pt x="1516859" y="223544"/>
                  </a:lnTo>
                  <a:cubicBezTo>
                    <a:pt x="1516859" y="245722"/>
                    <a:pt x="1498881" y="263700"/>
                    <a:pt x="1476703" y="263700"/>
                  </a:cubicBezTo>
                  <a:lnTo>
                    <a:pt x="40156" y="263700"/>
                  </a:lnTo>
                  <a:cubicBezTo>
                    <a:pt x="17978" y="263700"/>
                    <a:pt x="0" y="245722"/>
                    <a:pt x="0" y="223544"/>
                  </a:cubicBezTo>
                  <a:lnTo>
                    <a:pt x="0" y="40156"/>
                  </a:lnTo>
                  <a:cubicBezTo>
                    <a:pt x="0" y="17978"/>
                    <a:pt x="17978" y="0"/>
                    <a:pt x="40156" y="0"/>
                  </a:cubicBezTo>
                  <a:close/>
                </a:path>
              </a:pathLst>
            </a:custGeom>
            <a:solidFill>
              <a:srgbClr val="F0F0F0"/>
            </a:solidFill>
          </p:spPr>
          <p:txBody>
            <a:bodyPr/>
            <a:lstStyle/>
            <a:p>
              <a:endParaRPr lang="en-US"/>
            </a:p>
          </p:txBody>
        </p:sp>
        <p:sp>
          <p:nvSpPr>
            <p:cNvPr id="19" name="TextBox 19"/>
            <p:cNvSpPr txBox="1"/>
            <p:nvPr/>
          </p:nvSpPr>
          <p:spPr>
            <a:xfrm>
              <a:off x="0" y="-28575"/>
              <a:ext cx="1516859" cy="292275"/>
            </a:xfrm>
            <a:prstGeom prst="rect">
              <a:avLst/>
            </a:prstGeom>
          </p:spPr>
          <p:txBody>
            <a:bodyPr lIns="55367" tIns="55367" rIns="55367" bIns="55367" rtlCol="0" anchor="ctr"/>
            <a:lstStyle/>
            <a:p>
              <a:pPr algn="ctr">
                <a:lnSpc>
                  <a:spcPts val="1960"/>
                </a:lnSpc>
              </a:pPr>
              <a:endParaRPr/>
            </a:p>
          </p:txBody>
        </p:sp>
      </p:grpSp>
      <p:grpSp>
        <p:nvGrpSpPr>
          <p:cNvPr id="22" name="Group 22">
            <a:extLst>
              <a:ext uri="{C183D7F6-B498-43B3-948B-1728B52AA6E4}">
                <adec:decorative xmlns:adec="http://schemas.microsoft.com/office/drawing/2017/decorative" val="1"/>
              </a:ext>
            </a:extLst>
          </p:cNvPr>
          <p:cNvGrpSpPr/>
          <p:nvPr/>
        </p:nvGrpSpPr>
        <p:grpSpPr>
          <a:xfrm>
            <a:off x="1861519" y="3186595"/>
            <a:ext cx="6747910" cy="1173098"/>
            <a:chOff x="0" y="0"/>
            <a:chExt cx="1521801" cy="264559"/>
          </a:xfrm>
          <a:effectLst>
            <a:outerShdw blurRad="50800" dist="38100" dir="2700000" algn="tl" rotWithShape="0">
              <a:prstClr val="black">
                <a:alpha val="40000"/>
              </a:prstClr>
            </a:outerShdw>
          </a:effectLst>
        </p:grpSpPr>
        <p:sp>
          <p:nvSpPr>
            <p:cNvPr id="23" name="Freeform 23">
              <a:extLst>
                <a:ext uri="{C183D7F6-B498-43B3-948B-1728B52AA6E4}">
                  <adec:decorative xmlns:adec="http://schemas.microsoft.com/office/drawing/2017/decorative" val="1"/>
                </a:ext>
              </a:extLst>
            </p:cNvPr>
            <p:cNvSpPr/>
            <p:nvPr/>
          </p:nvSpPr>
          <p:spPr>
            <a:xfrm>
              <a:off x="0" y="0"/>
              <a:ext cx="1521801" cy="264559"/>
            </a:xfrm>
            <a:custGeom>
              <a:avLst/>
              <a:gdLst/>
              <a:ahLst/>
              <a:cxnLst/>
              <a:rect l="l" t="t" r="r" b="b"/>
              <a:pathLst>
                <a:path w="1521801" h="264559">
                  <a:moveTo>
                    <a:pt x="40156" y="0"/>
                  </a:moveTo>
                  <a:lnTo>
                    <a:pt x="1481645" y="0"/>
                  </a:lnTo>
                  <a:cubicBezTo>
                    <a:pt x="1503823" y="0"/>
                    <a:pt x="1521801" y="17978"/>
                    <a:pt x="1521801" y="40156"/>
                  </a:cubicBezTo>
                  <a:lnTo>
                    <a:pt x="1521801" y="224404"/>
                  </a:lnTo>
                  <a:cubicBezTo>
                    <a:pt x="1521801" y="246581"/>
                    <a:pt x="1503823" y="264559"/>
                    <a:pt x="1481645" y="264559"/>
                  </a:cubicBezTo>
                  <a:lnTo>
                    <a:pt x="40156" y="264559"/>
                  </a:lnTo>
                  <a:cubicBezTo>
                    <a:pt x="17978" y="264559"/>
                    <a:pt x="0" y="246581"/>
                    <a:pt x="0" y="224404"/>
                  </a:cubicBezTo>
                  <a:lnTo>
                    <a:pt x="0" y="40156"/>
                  </a:lnTo>
                  <a:cubicBezTo>
                    <a:pt x="0" y="17978"/>
                    <a:pt x="17978" y="0"/>
                    <a:pt x="40156" y="0"/>
                  </a:cubicBezTo>
                  <a:close/>
                </a:path>
              </a:pathLst>
            </a:custGeom>
            <a:solidFill>
              <a:srgbClr val="0E387C"/>
            </a:solidFill>
          </p:spPr>
          <p:txBody>
            <a:bodyPr/>
            <a:lstStyle/>
            <a:p>
              <a:endParaRPr lang="en-US"/>
            </a:p>
          </p:txBody>
        </p:sp>
        <p:sp>
          <p:nvSpPr>
            <p:cNvPr id="24" name="TextBox 24"/>
            <p:cNvSpPr txBox="1"/>
            <p:nvPr/>
          </p:nvSpPr>
          <p:spPr>
            <a:xfrm>
              <a:off x="0" y="-28575"/>
              <a:ext cx="1521801" cy="293134"/>
            </a:xfrm>
            <a:prstGeom prst="rect">
              <a:avLst/>
            </a:prstGeom>
          </p:spPr>
          <p:txBody>
            <a:bodyPr lIns="55367" tIns="55367" rIns="55367" bIns="55367" rtlCol="0" anchor="ctr"/>
            <a:lstStyle/>
            <a:p>
              <a:pPr algn="ctr">
                <a:lnSpc>
                  <a:spcPts val="1960"/>
                </a:lnSpc>
              </a:pPr>
              <a:endParaRPr/>
            </a:p>
          </p:txBody>
        </p:sp>
      </p:grpSp>
      <p:grpSp>
        <p:nvGrpSpPr>
          <p:cNvPr id="27" name="Group 27">
            <a:extLst>
              <a:ext uri="{C183D7F6-B498-43B3-948B-1728B52AA6E4}">
                <adec:decorative xmlns:adec="http://schemas.microsoft.com/office/drawing/2017/decorative" val="1"/>
              </a:ext>
            </a:extLst>
          </p:cNvPr>
          <p:cNvGrpSpPr/>
          <p:nvPr/>
        </p:nvGrpSpPr>
        <p:grpSpPr>
          <a:xfrm>
            <a:off x="8806769" y="6121071"/>
            <a:ext cx="6747910" cy="1173098"/>
            <a:chOff x="0" y="0"/>
            <a:chExt cx="1516859" cy="263700"/>
          </a:xfrm>
          <a:effectLst>
            <a:outerShdw blurRad="50800" dist="38100" dir="2700000" algn="tl" rotWithShape="0">
              <a:prstClr val="black">
                <a:alpha val="40000"/>
              </a:prstClr>
            </a:outerShdw>
          </a:effectLst>
        </p:grpSpPr>
        <p:sp>
          <p:nvSpPr>
            <p:cNvPr id="28" name="Freeform 28">
              <a:extLst>
                <a:ext uri="{C183D7F6-B498-43B3-948B-1728B52AA6E4}">
                  <adec:decorative xmlns:adec="http://schemas.microsoft.com/office/drawing/2017/decorative" val="1"/>
                </a:ext>
              </a:extLst>
            </p:cNvPr>
            <p:cNvSpPr/>
            <p:nvPr/>
          </p:nvSpPr>
          <p:spPr>
            <a:xfrm>
              <a:off x="0" y="0"/>
              <a:ext cx="1516859" cy="263700"/>
            </a:xfrm>
            <a:custGeom>
              <a:avLst/>
              <a:gdLst/>
              <a:ahLst/>
              <a:cxnLst/>
              <a:rect l="l" t="t" r="r" b="b"/>
              <a:pathLst>
                <a:path w="1516859" h="263700">
                  <a:moveTo>
                    <a:pt x="40156" y="0"/>
                  </a:moveTo>
                  <a:lnTo>
                    <a:pt x="1476703" y="0"/>
                  </a:lnTo>
                  <a:cubicBezTo>
                    <a:pt x="1498881" y="0"/>
                    <a:pt x="1516859" y="17978"/>
                    <a:pt x="1516859" y="40156"/>
                  </a:cubicBezTo>
                  <a:lnTo>
                    <a:pt x="1516859" y="223544"/>
                  </a:lnTo>
                  <a:cubicBezTo>
                    <a:pt x="1516859" y="245722"/>
                    <a:pt x="1498881" y="263700"/>
                    <a:pt x="1476703" y="263700"/>
                  </a:cubicBezTo>
                  <a:lnTo>
                    <a:pt x="40156" y="263700"/>
                  </a:lnTo>
                  <a:cubicBezTo>
                    <a:pt x="17978" y="263700"/>
                    <a:pt x="0" y="245722"/>
                    <a:pt x="0" y="223544"/>
                  </a:cubicBezTo>
                  <a:lnTo>
                    <a:pt x="0" y="40156"/>
                  </a:lnTo>
                  <a:cubicBezTo>
                    <a:pt x="0" y="17978"/>
                    <a:pt x="17978" y="0"/>
                    <a:pt x="40156" y="0"/>
                  </a:cubicBezTo>
                  <a:close/>
                </a:path>
              </a:pathLst>
            </a:custGeom>
            <a:solidFill>
              <a:srgbClr val="F0F0F0"/>
            </a:solidFill>
          </p:spPr>
          <p:txBody>
            <a:bodyPr/>
            <a:lstStyle/>
            <a:p>
              <a:endParaRPr lang="en-US"/>
            </a:p>
          </p:txBody>
        </p:sp>
        <p:sp>
          <p:nvSpPr>
            <p:cNvPr id="29" name="TextBox 29"/>
            <p:cNvSpPr txBox="1"/>
            <p:nvPr/>
          </p:nvSpPr>
          <p:spPr>
            <a:xfrm>
              <a:off x="0" y="-28575"/>
              <a:ext cx="1516859" cy="292275"/>
            </a:xfrm>
            <a:prstGeom prst="rect">
              <a:avLst/>
            </a:prstGeom>
          </p:spPr>
          <p:txBody>
            <a:bodyPr lIns="55367" tIns="55367" rIns="55367" bIns="55367" rtlCol="0" anchor="ctr"/>
            <a:lstStyle/>
            <a:p>
              <a:pPr algn="ctr">
                <a:lnSpc>
                  <a:spcPts val="1960"/>
                </a:lnSpc>
              </a:pPr>
              <a:endParaRPr/>
            </a:p>
          </p:txBody>
        </p:sp>
      </p:grpSp>
      <p:grpSp>
        <p:nvGrpSpPr>
          <p:cNvPr id="32" name="Group 32">
            <a:extLst>
              <a:ext uri="{C183D7F6-B498-43B3-948B-1728B52AA6E4}">
                <adec:decorative xmlns:adec="http://schemas.microsoft.com/office/drawing/2017/decorative" val="1"/>
              </a:ext>
            </a:extLst>
          </p:cNvPr>
          <p:cNvGrpSpPr/>
          <p:nvPr/>
        </p:nvGrpSpPr>
        <p:grpSpPr>
          <a:xfrm>
            <a:off x="8806769" y="7588309"/>
            <a:ext cx="6747910" cy="1173098"/>
            <a:chOff x="0" y="0"/>
            <a:chExt cx="1521801" cy="264559"/>
          </a:xfrm>
          <a:effectLst>
            <a:outerShdw blurRad="50800" dist="38100" dir="2700000" algn="tl" rotWithShape="0">
              <a:prstClr val="black">
                <a:alpha val="40000"/>
              </a:prstClr>
            </a:outerShdw>
          </a:effectLst>
        </p:grpSpPr>
        <p:sp>
          <p:nvSpPr>
            <p:cNvPr id="33" name="Freeform 33">
              <a:extLst>
                <a:ext uri="{C183D7F6-B498-43B3-948B-1728B52AA6E4}">
                  <adec:decorative xmlns:adec="http://schemas.microsoft.com/office/drawing/2017/decorative" val="1"/>
                </a:ext>
              </a:extLst>
            </p:cNvPr>
            <p:cNvSpPr/>
            <p:nvPr/>
          </p:nvSpPr>
          <p:spPr>
            <a:xfrm>
              <a:off x="0" y="0"/>
              <a:ext cx="1521801" cy="264559"/>
            </a:xfrm>
            <a:custGeom>
              <a:avLst/>
              <a:gdLst/>
              <a:ahLst/>
              <a:cxnLst/>
              <a:rect l="l" t="t" r="r" b="b"/>
              <a:pathLst>
                <a:path w="1521801" h="264559">
                  <a:moveTo>
                    <a:pt x="40156" y="0"/>
                  </a:moveTo>
                  <a:lnTo>
                    <a:pt x="1481645" y="0"/>
                  </a:lnTo>
                  <a:cubicBezTo>
                    <a:pt x="1503823" y="0"/>
                    <a:pt x="1521801" y="17978"/>
                    <a:pt x="1521801" y="40156"/>
                  </a:cubicBezTo>
                  <a:lnTo>
                    <a:pt x="1521801" y="224404"/>
                  </a:lnTo>
                  <a:cubicBezTo>
                    <a:pt x="1521801" y="246581"/>
                    <a:pt x="1503823" y="264559"/>
                    <a:pt x="1481645" y="264559"/>
                  </a:cubicBezTo>
                  <a:lnTo>
                    <a:pt x="40156" y="264559"/>
                  </a:lnTo>
                  <a:cubicBezTo>
                    <a:pt x="17978" y="264559"/>
                    <a:pt x="0" y="246581"/>
                    <a:pt x="0" y="224404"/>
                  </a:cubicBezTo>
                  <a:lnTo>
                    <a:pt x="0" y="40156"/>
                  </a:lnTo>
                  <a:cubicBezTo>
                    <a:pt x="0" y="17978"/>
                    <a:pt x="17978" y="0"/>
                    <a:pt x="40156" y="0"/>
                  </a:cubicBezTo>
                  <a:close/>
                </a:path>
              </a:pathLst>
            </a:custGeom>
            <a:solidFill>
              <a:srgbClr val="0E387C"/>
            </a:solidFill>
          </p:spPr>
          <p:txBody>
            <a:bodyPr/>
            <a:lstStyle/>
            <a:p>
              <a:endParaRPr lang="en-US"/>
            </a:p>
          </p:txBody>
        </p:sp>
        <p:sp>
          <p:nvSpPr>
            <p:cNvPr id="34" name="TextBox 34"/>
            <p:cNvSpPr txBox="1"/>
            <p:nvPr/>
          </p:nvSpPr>
          <p:spPr>
            <a:xfrm>
              <a:off x="0" y="-28575"/>
              <a:ext cx="1521801" cy="293134"/>
            </a:xfrm>
            <a:prstGeom prst="rect">
              <a:avLst/>
            </a:prstGeom>
          </p:spPr>
          <p:txBody>
            <a:bodyPr lIns="55367" tIns="55367" rIns="55367" bIns="55367" rtlCol="0" anchor="ctr"/>
            <a:lstStyle/>
            <a:p>
              <a:pPr algn="ctr">
                <a:lnSpc>
                  <a:spcPts val="1960"/>
                </a:lnSpc>
              </a:pPr>
              <a:endParaRPr/>
            </a:p>
          </p:txBody>
        </p:sp>
      </p:grpSp>
      <p:grpSp>
        <p:nvGrpSpPr>
          <p:cNvPr id="39" name="Group 39">
            <a:extLst>
              <a:ext uri="{C183D7F6-B498-43B3-948B-1728B52AA6E4}">
                <adec:decorative xmlns:adec="http://schemas.microsoft.com/office/drawing/2017/decorative" val="1"/>
              </a:ext>
            </a:extLst>
          </p:cNvPr>
          <p:cNvGrpSpPr/>
          <p:nvPr/>
        </p:nvGrpSpPr>
        <p:grpSpPr>
          <a:xfrm>
            <a:off x="1861519" y="7588309"/>
            <a:ext cx="6747910" cy="1173098"/>
            <a:chOff x="0" y="0"/>
            <a:chExt cx="1516859" cy="263700"/>
          </a:xfrm>
          <a:effectLst>
            <a:outerShdw blurRad="50800" dist="38100" dir="2700000" algn="tl" rotWithShape="0">
              <a:prstClr val="black">
                <a:alpha val="40000"/>
              </a:prstClr>
            </a:outerShdw>
          </a:effectLst>
        </p:grpSpPr>
        <p:sp>
          <p:nvSpPr>
            <p:cNvPr id="40" name="Freeform 40">
              <a:extLst>
                <a:ext uri="{C183D7F6-B498-43B3-948B-1728B52AA6E4}">
                  <adec:decorative xmlns:adec="http://schemas.microsoft.com/office/drawing/2017/decorative" val="1"/>
                </a:ext>
              </a:extLst>
            </p:cNvPr>
            <p:cNvSpPr/>
            <p:nvPr/>
          </p:nvSpPr>
          <p:spPr>
            <a:xfrm>
              <a:off x="0" y="0"/>
              <a:ext cx="1516859" cy="263700"/>
            </a:xfrm>
            <a:custGeom>
              <a:avLst/>
              <a:gdLst/>
              <a:ahLst/>
              <a:cxnLst/>
              <a:rect l="l" t="t" r="r" b="b"/>
              <a:pathLst>
                <a:path w="1516859" h="263700">
                  <a:moveTo>
                    <a:pt x="40156" y="0"/>
                  </a:moveTo>
                  <a:lnTo>
                    <a:pt x="1476703" y="0"/>
                  </a:lnTo>
                  <a:cubicBezTo>
                    <a:pt x="1498881" y="0"/>
                    <a:pt x="1516859" y="17978"/>
                    <a:pt x="1516859" y="40156"/>
                  </a:cubicBezTo>
                  <a:lnTo>
                    <a:pt x="1516859" y="223544"/>
                  </a:lnTo>
                  <a:cubicBezTo>
                    <a:pt x="1516859" y="245722"/>
                    <a:pt x="1498881" y="263700"/>
                    <a:pt x="1476703" y="263700"/>
                  </a:cubicBezTo>
                  <a:lnTo>
                    <a:pt x="40156" y="263700"/>
                  </a:lnTo>
                  <a:cubicBezTo>
                    <a:pt x="17978" y="263700"/>
                    <a:pt x="0" y="245722"/>
                    <a:pt x="0" y="223544"/>
                  </a:cubicBezTo>
                  <a:lnTo>
                    <a:pt x="0" y="40156"/>
                  </a:lnTo>
                  <a:cubicBezTo>
                    <a:pt x="0" y="17978"/>
                    <a:pt x="17978" y="0"/>
                    <a:pt x="40156" y="0"/>
                  </a:cubicBezTo>
                  <a:close/>
                </a:path>
              </a:pathLst>
            </a:custGeom>
            <a:solidFill>
              <a:srgbClr val="F0F0F0"/>
            </a:solidFill>
          </p:spPr>
          <p:txBody>
            <a:bodyPr/>
            <a:lstStyle/>
            <a:p>
              <a:endParaRPr lang="en-US"/>
            </a:p>
          </p:txBody>
        </p:sp>
        <p:sp>
          <p:nvSpPr>
            <p:cNvPr id="41" name="TextBox 41"/>
            <p:cNvSpPr txBox="1"/>
            <p:nvPr/>
          </p:nvSpPr>
          <p:spPr>
            <a:xfrm>
              <a:off x="0" y="-28575"/>
              <a:ext cx="1516859" cy="292275"/>
            </a:xfrm>
            <a:prstGeom prst="rect">
              <a:avLst/>
            </a:prstGeom>
          </p:spPr>
          <p:txBody>
            <a:bodyPr lIns="55367" tIns="55367" rIns="55367" bIns="55367" rtlCol="0" anchor="ctr"/>
            <a:lstStyle/>
            <a:p>
              <a:pPr algn="ctr">
                <a:lnSpc>
                  <a:spcPts val="1960"/>
                </a:lnSpc>
              </a:pPr>
              <a:endParaRPr/>
            </a:p>
          </p:txBody>
        </p:sp>
      </p:grpSp>
      <p:sp>
        <p:nvSpPr>
          <p:cNvPr id="5" name="Freeform 5">
            <a:extLst>
              <a:ext uri="{C183D7F6-B498-43B3-948B-1728B52AA6E4}">
                <adec:decorative xmlns:adec="http://schemas.microsoft.com/office/drawing/2017/decorative" val="1"/>
              </a:ext>
            </a:extLst>
          </p:cNvPr>
          <p:cNvSpPr/>
          <p:nvPr/>
        </p:nvSpPr>
        <p:spPr>
          <a:xfrm>
            <a:off x="2904881" y="6206385"/>
            <a:ext cx="882175" cy="1002471"/>
          </a:xfrm>
          <a:custGeom>
            <a:avLst/>
            <a:gdLst/>
            <a:ahLst/>
            <a:cxnLst/>
            <a:rect l="l" t="t" r="r" b="b"/>
            <a:pathLst>
              <a:path w="882175" h="1002471">
                <a:moveTo>
                  <a:pt x="0" y="0"/>
                </a:moveTo>
                <a:lnTo>
                  <a:pt x="882175" y="0"/>
                </a:lnTo>
                <a:lnTo>
                  <a:pt x="882175" y="1002471"/>
                </a:lnTo>
                <a:lnTo>
                  <a:pt x="0" y="1002471"/>
                </a:lnTo>
                <a:lnTo>
                  <a:pt x="0" y="0"/>
                </a:lnTo>
                <a:close/>
              </a:path>
            </a:pathLst>
          </a:custGeom>
          <a:blipFill>
            <a:blip r:embed="rId2">
              <a:extLst>
                <a:ext uri="{96DAC541-7B7A-43D3-8B79-37D633B846F1}">
                  <asvg:svgBlip xmlns:asvg="http://schemas.microsoft.com/office/drawing/2016/SVG/main" r:embed="rId3"/>
                </a:ext>
              </a:extLst>
            </a:blip>
            <a:stretch>
              <a:fillRect/>
            </a:stretch>
          </a:blipFill>
          <a:effectLst>
            <a:outerShdw blurRad="50800" dist="38100" dir="2700000" algn="tl" rotWithShape="0">
              <a:prstClr val="black">
                <a:alpha val="40000"/>
              </a:prstClr>
            </a:outerShdw>
          </a:effectLst>
        </p:spPr>
        <p:txBody>
          <a:bodyPr/>
          <a:lstStyle/>
          <a:p>
            <a:endParaRPr lang="en-US"/>
          </a:p>
        </p:txBody>
      </p:sp>
      <p:sp>
        <p:nvSpPr>
          <p:cNvPr id="38" name="TextBox 38"/>
          <p:cNvSpPr txBox="1">
            <a:spLocks noGrp="1"/>
          </p:cNvSpPr>
          <p:nvPr>
            <p:ph type="title" idx="4294967295"/>
          </p:nvPr>
        </p:nvSpPr>
        <p:spPr>
          <a:xfrm>
            <a:off x="986591" y="650949"/>
            <a:ext cx="9348868"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2A446F"/>
                </a:solidFill>
                <a:effectLst/>
                <a:uLnTx/>
                <a:uFillTx/>
                <a:latin typeface="Inter Bold"/>
                <a:ea typeface="Inter Bold"/>
                <a:cs typeface="Inter Bold"/>
                <a:sym typeface="Inter Bold"/>
              </a:rPr>
              <a:t>Learn More About Settings</a:t>
            </a:r>
          </a:p>
        </p:txBody>
      </p:sp>
      <p:sp>
        <p:nvSpPr>
          <p:cNvPr id="37" name="TextBox 37"/>
          <p:cNvSpPr txBox="1"/>
          <p:nvPr/>
        </p:nvSpPr>
        <p:spPr>
          <a:xfrm>
            <a:off x="986591" y="1454076"/>
            <a:ext cx="14619566" cy="923925"/>
          </a:xfrm>
          <a:prstGeom prst="rect">
            <a:avLst/>
          </a:prstGeom>
        </p:spPr>
        <p:txBody>
          <a:bodyPr lIns="0" tIns="0" rIns="0" bIns="0" rtlCol="0" anchor="t">
            <a:spAutoFit/>
          </a:bodyPr>
          <a:lstStyle/>
          <a:p>
            <a:pPr algn="l">
              <a:lnSpc>
                <a:spcPts val="2400"/>
              </a:lnSpc>
            </a:pPr>
            <a:r>
              <a:rPr lang="en-US" sz="2000" spc="-26" dirty="0">
                <a:solidFill>
                  <a:srgbClr val="091F2C"/>
                </a:solidFill>
                <a:latin typeface="Inter"/>
                <a:ea typeface="Inter"/>
                <a:cs typeface="Inter"/>
                <a:sym typeface="Inter"/>
              </a:rPr>
              <a:t>As you wrap up this section, take some time to explore the various settings and options available in Ultra to further enhance your course. From creating and editing assignments to managing content availability and release rules, there are numerous features designed to optimize your experience. For more detailed guidance, check out the Blackboard Help site links below.</a:t>
            </a:r>
          </a:p>
        </p:txBody>
      </p:sp>
      <p:sp>
        <p:nvSpPr>
          <p:cNvPr id="26" name="TextBox 26"/>
          <p:cNvSpPr txBox="1"/>
          <p:nvPr/>
        </p:nvSpPr>
        <p:spPr>
          <a:xfrm>
            <a:off x="3775714" y="3542706"/>
            <a:ext cx="2919521" cy="376770"/>
          </a:xfrm>
          <a:prstGeom prst="rect">
            <a:avLst/>
          </a:prstGeom>
          <a:effectLst>
            <a:outerShdw blurRad="50800" dist="38100" dir="2700000" algn="tl" rotWithShape="0">
              <a:prstClr val="black">
                <a:alpha val="40000"/>
              </a:prstClr>
            </a:outerShdw>
          </a:effectLst>
        </p:spPr>
        <p:txBody>
          <a:bodyPr lIns="0" tIns="0" rIns="0" bIns="0" rtlCol="0" anchor="t">
            <a:spAutoFit/>
          </a:bodyPr>
          <a:lstStyle/>
          <a:p>
            <a:pPr algn="l">
              <a:lnSpc>
                <a:spcPts val="3204"/>
              </a:lnSpc>
              <a:spcBef>
                <a:spcPct val="0"/>
              </a:spcBef>
            </a:pPr>
            <a:r>
              <a:rPr lang="en-US" sz="2288" u="sng" spc="-29" dirty="0">
                <a:solidFill>
                  <a:schemeClr val="bg1"/>
                </a:solidFill>
                <a:latin typeface="Inter"/>
                <a:ea typeface="Inter"/>
                <a:cs typeface="Inter"/>
                <a:sym typeface="Inter"/>
                <a:hlinkClick r:id="rId4" tooltip="https://help.blackboard.com/Learn/Instructor/Ultra/Assignments/Create_and_Edit_Assignments#AssignmentSettings">
                  <a:extLst>
                    <a:ext uri="{A12FA001-AC4F-418D-AE19-62706E023703}">
                      <ahyp:hlinkClr xmlns:ahyp="http://schemas.microsoft.com/office/drawing/2018/hyperlinkcolor" val="tx"/>
                    </a:ext>
                  </a:extLst>
                </a:hlinkClick>
              </a:rPr>
              <a:t>Assignment Settings</a:t>
            </a:r>
          </a:p>
        </p:txBody>
      </p:sp>
      <p:sp>
        <p:nvSpPr>
          <p:cNvPr id="11" name="TextBox 11"/>
          <p:cNvSpPr txBox="1"/>
          <p:nvPr/>
        </p:nvSpPr>
        <p:spPr>
          <a:xfrm>
            <a:off x="3845348" y="5009944"/>
            <a:ext cx="2780253" cy="403889"/>
          </a:xfrm>
          <a:prstGeom prst="rect">
            <a:avLst/>
          </a:prstGeom>
          <a:effectLst>
            <a:outerShdw blurRad="50800" dist="38100" dir="2700000" algn="tl" rotWithShape="0">
              <a:prstClr val="black">
                <a:alpha val="40000"/>
              </a:prstClr>
            </a:outerShdw>
          </a:effectLst>
        </p:spPr>
        <p:txBody>
          <a:bodyPr lIns="0" tIns="0" rIns="0" bIns="0" rtlCol="0" anchor="t">
            <a:spAutoFit/>
          </a:bodyPr>
          <a:lstStyle/>
          <a:p>
            <a:pPr algn="l">
              <a:lnSpc>
                <a:spcPts val="3204"/>
              </a:lnSpc>
              <a:spcBef>
                <a:spcPct val="0"/>
              </a:spcBef>
            </a:pPr>
            <a:r>
              <a:rPr lang="en-US" sz="2288" u="sng" spc="-29">
                <a:solidFill>
                  <a:srgbClr val="2A446F"/>
                </a:solidFill>
                <a:latin typeface="Inter"/>
                <a:ea typeface="Inter"/>
                <a:cs typeface="Inter"/>
                <a:sym typeface="Inter"/>
                <a:hlinkClick r:id="rId5" tooltip="https://help.blackboard.com/Learn/Instructor/Ultra/Interact/Discussions/Create_Discussions#Settings"/>
              </a:rPr>
              <a:t>Discussion Settings</a:t>
            </a:r>
          </a:p>
        </p:txBody>
      </p:sp>
      <p:sp>
        <p:nvSpPr>
          <p:cNvPr id="6" name="TextBox 6"/>
          <p:cNvSpPr txBox="1"/>
          <p:nvPr/>
        </p:nvSpPr>
        <p:spPr>
          <a:xfrm>
            <a:off x="3905940" y="6477182"/>
            <a:ext cx="2659068" cy="376770"/>
          </a:xfrm>
          <a:prstGeom prst="rect">
            <a:avLst/>
          </a:prstGeom>
          <a:effectLst>
            <a:outerShdw blurRad="50800" dist="38100" dir="2700000" algn="tl" rotWithShape="0">
              <a:prstClr val="black">
                <a:alpha val="40000"/>
              </a:prstClr>
            </a:outerShdw>
          </a:effectLst>
        </p:spPr>
        <p:txBody>
          <a:bodyPr lIns="0" tIns="0" rIns="0" bIns="0" rtlCol="0" anchor="t">
            <a:spAutoFit/>
          </a:bodyPr>
          <a:lstStyle/>
          <a:p>
            <a:pPr algn="l">
              <a:lnSpc>
                <a:spcPts val="3204"/>
              </a:lnSpc>
              <a:spcBef>
                <a:spcPct val="0"/>
              </a:spcBef>
            </a:pPr>
            <a:r>
              <a:rPr lang="en-US" sz="2288" u="sng" spc="-29" dirty="0">
                <a:solidFill>
                  <a:schemeClr val="bg1"/>
                </a:solidFill>
                <a:latin typeface="Inter"/>
                <a:ea typeface="Inter"/>
                <a:cs typeface="Inter"/>
                <a:sym typeface="Inter"/>
                <a:hlinkClick r:id="rId6" tooltip="https://help.blackboard.com/Learn/Instructor/Ultra/Course_Content/Create_Content/Create_Course_Materials/Create_Content_Items_or_Documents">
                  <a:extLst>
                    <a:ext uri="{A12FA001-AC4F-418D-AE19-62706E023703}">
                      <ahyp:hlinkClr xmlns:ahyp="http://schemas.microsoft.com/office/drawing/2018/hyperlinkcolor" val="tx"/>
                    </a:ext>
                  </a:extLst>
                </a:hlinkClick>
              </a:rPr>
              <a:t>Document Settings</a:t>
            </a:r>
          </a:p>
        </p:txBody>
      </p:sp>
      <p:sp>
        <p:nvSpPr>
          <p:cNvPr id="43" name="TextBox 43"/>
          <p:cNvSpPr txBox="1"/>
          <p:nvPr/>
        </p:nvSpPr>
        <p:spPr>
          <a:xfrm>
            <a:off x="4118001" y="7944420"/>
            <a:ext cx="2234947" cy="403889"/>
          </a:xfrm>
          <a:prstGeom prst="rect">
            <a:avLst/>
          </a:prstGeom>
          <a:effectLst>
            <a:outerShdw blurRad="50800" dist="38100" dir="2700000" algn="tl" rotWithShape="0">
              <a:prstClr val="black">
                <a:alpha val="40000"/>
              </a:prstClr>
            </a:outerShdw>
          </a:effectLst>
        </p:spPr>
        <p:txBody>
          <a:bodyPr lIns="0" tIns="0" rIns="0" bIns="0" rtlCol="0" anchor="t">
            <a:spAutoFit/>
          </a:bodyPr>
          <a:lstStyle/>
          <a:p>
            <a:pPr algn="l">
              <a:lnSpc>
                <a:spcPts val="3204"/>
              </a:lnSpc>
              <a:spcBef>
                <a:spcPct val="0"/>
              </a:spcBef>
            </a:pPr>
            <a:r>
              <a:rPr lang="en-US" sz="2288" u="sng" spc="-29">
                <a:solidFill>
                  <a:srgbClr val="2A446F"/>
                </a:solidFill>
                <a:latin typeface="Inter"/>
                <a:ea typeface="Inter"/>
                <a:cs typeface="Inter"/>
                <a:sym typeface="Inter"/>
                <a:hlinkClick r:id="rId7" tooltip="https://help.blackboard.com/Learn/Instructor/Ultra/Courses/Course_Settings"/>
              </a:rPr>
              <a:t>Course Settings</a:t>
            </a:r>
          </a:p>
        </p:txBody>
      </p:sp>
      <p:sp>
        <p:nvSpPr>
          <p:cNvPr id="21" name="TextBox 21"/>
          <p:cNvSpPr txBox="1"/>
          <p:nvPr/>
        </p:nvSpPr>
        <p:spPr>
          <a:xfrm>
            <a:off x="10407367" y="3542706"/>
            <a:ext cx="4668873" cy="403889"/>
          </a:xfrm>
          <a:prstGeom prst="rect">
            <a:avLst/>
          </a:prstGeom>
          <a:effectLst>
            <a:outerShdw blurRad="50800" dist="38100" dir="2700000" algn="tl" rotWithShape="0">
              <a:prstClr val="black">
                <a:alpha val="40000"/>
              </a:prstClr>
            </a:outerShdw>
          </a:effectLst>
        </p:spPr>
        <p:txBody>
          <a:bodyPr lIns="0" tIns="0" rIns="0" bIns="0" rtlCol="0" anchor="t">
            <a:spAutoFit/>
          </a:bodyPr>
          <a:lstStyle/>
          <a:p>
            <a:pPr algn="l">
              <a:lnSpc>
                <a:spcPts val="3204"/>
              </a:lnSpc>
              <a:spcBef>
                <a:spcPct val="0"/>
              </a:spcBef>
            </a:pPr>
            <a:r>
              <a:rPr lang="en-US" sz="2288" u="sng" spc="-29">
                <a:solidFill>
                  <a:srgbClr val="2A446F"/>
                </a:solidFill>
                <a:latin typeface="Inter"/>
                <a:ea typeface="Inter"/>
                <a:cs typeface="Inter"/>
                <a:sym typeface="Inter"/>
                <a:hlinkClick r:id="rId8" tooltip="https://help.blackboard.com/Learn/Instructor/Ultra/Course_Content/Create_Content/Edit_and_Manage_Content#control_content_availability"/>
              </a:rPr>
              <a:t>Control the Availability of Content</a:t>
            </a:r>
          </a:p>
        </p:txBody>
      </p:sp>
      <p:sp>
        <p:nvSpPr>
          <p:cNvPr id="16" name="TextBox 16"/>
          <p:cNvSpPr txBox="1"/>
          <p:nvPr/>
        </p:nvSpPr>
        <p:spPr>
          <a:xfrm>
            <a:off x="10728035" y="5009944"/>
            <a:ext cx="3940370" cy="376770"/>
          </a:xfrm>
          <a:prstGeom prst="rect">
            <a:avLst/>
          </a:prstGeom>
          <a:effectLst>
            <a:outerShdw blurRad="50800" dist="38100" dir="2700000" algn="tl" rotWithShape="0">
              <a:prstClr val="black">
                <a:alpha val="40000"/>
              </a:prstClr>
            </a:outerShdw>
          </a:effectLst>
        </p:spPr>
        <p:txBody>
          <a:bodyPr lIns="0" tIns="0" rIns="0" bIns="0" rtlCol="0" anchor="t">
            <a:spAutoFit/>
          </a:bodyPr>
          <a:lstStyle/>
          <a:p>
            <a:pPr algn="l">
              <a:lnSpc>
                <a:spcPts val="3204"/>
              </a:lnSpc>
              <a:spcBef>
                <a:spcPct val="0"/>
              </a:spcBef>
            </a:pPr>
            <a:r>
              <a:rPr lang="en-US" sz="2288" u="sng" spc="-29" dirty="0">
                <a:solidFill>
                  <a:schemeClr val="bg1"/>
                </a:solidFill>
                <a:latin typeface="Inter"/>
                <a:ea typeface="Inter"/>
                <a:cs typeface="Inter"/>
                <a:sym typeface="Inter"/>
                <a:hlinkClick r:id="rId9" tooltip="https://help.blackboard.com/Learn/Instructor/Ultra/Course_Content/Release_Content#ultra_release_rules">
                  <a:extLst>
                    <a:ext uri="{A12FA001-AC4F-418D-AE19-62706E023703}">
                      <ahyp:hlinkClr xmlns:ahyp="http://schemas.microsoft.com/office/drawing/2018/hyperlinkcolor" val="tx"/>
                    </a:ext>
                  </a:extLst>
                </a:hlinkClick>
              </a:rPr>
              <a:t>Content Release Conditions</a:t>
            </a:r>
          </a:p>
        </p:txBody>
      </p:sp>
      <p:sp>
        <p:nvSpPr>
          <p:cNvPr id="31" name="TextBox 31"/>
          <p:cNvSpPr txBox="1"/>
          <p:nvPr/>
        </p:nvSpPr>
        <p:spPr>
          <a:xfrm>
            <a:off x="10626590" y="6477182"/>
            <a:ext cx="4123567" cy="403889"/>
          </a:xfrm>
          <a:prstGeom prst="rect">
            <a:avLst/>
          </a:prstGeom>
          <a:effectLst>
            <a:outerShdw blurRad="50800" dist="38100" dir="2700000" algn="tl" rotWithShape="0">
              <a:prstClr val="black">
                <a:alpha val="40000"/>
              </a:prstClr>
            </a:outerShdw>
          </a:effectLst>
        </p:spPr>
        <p:txBody>
          <a:bodyPr lIns="0" tIns="0" rIns="0" bIns="0" rtlCol="0" anchor="t">
            <a:spAutoFit/>
          </a:bodyPr>
          <a:lstStyle/>
          <a:p>
            <a:pPr algn="l">
              <a:lnSpc>
                <a:spcPts val="3204"/>
              </a:lnSpc>
              <a:spcBef>
                <a:spcPct val="0"/>
              </a:spcBef>
            </a:pPr>
            <a:r>
              <a:rPr lang="en-US" sz="2288" u="sng" spc="-29">
                <a:solidFill>
                  <a:srgbClr val="2A446F"/>
                </a:solidFill>
                <a:latin typeface="Inter"/>
                <a:ea typeface="Inter"/>
                <a:cs typeface="Inter"/>
                <a:sym typeface="Inter"/>
                <a:hlinkClick r:id="rId10" tooltip="https://help.blackboard.com/Learn/Instructor/Ultra/Course_Content/Create_Content/Add_SCORM"/>
              </a:rPr>
              <a:t>SCORM Creation and Settings</a:t>
            </a:r>
          </a:p>
        </p:txBody>
      </p:sp>
      <p:sp>
        <p:nvSpPr>
          <p:cNvPr id="36" name="TextBox 36"/>
          <p:cNvSpPr txBox="1"/>
          <p:nvPr/>
        </p:nvSpPr>
        <p:spPr>
          <a:xfrm>
            <a:off x="11239670" y="7955555"/>
            <a:ext cx="1882109" cy="376770"/>
          </a:xfrm>
          <a:prstGeom prst="rect">
            <a:avLst/>
          </a:prstGeom>
          <a:effectLst>
            <a:outerShdw blurRad="50800" dist="38100" dir="2700000" algn="tl" rotWithShape="0">
              <a:prstClr val="black">
                <a:alpha val="40000"/>
              </a:prstClr>
            </a:outerShdw>
          </a:effectLst>
        </p:spPr>
        <p:txBody>
          <a:bodyPr lIns="0" tIns="0" rIns="0" bIns="0" rtlCol="0" anchor="t">
            <a:spAutoFit/>
          </a:bodyPr>
          <a:lstStyle/>
          <a:p>
            <a:pPr algn="l">
              <a:lnSpc>
                <a:spcPts val="3204"/>
              </a:lnSpc>
              <a:spcBef>
                <a:spcPct val="0"/>
              </a:spcBef>
            </a:pPr>
            <a:r>
              <a:rPr lang="en-US" sz="2288" u="sng" spc="-29" dirty="0">
                <a:solidFill>
                  <a:schemeClr val="bg1"/>
                </a:solidFill>
                <a:latin typeface="Inter"/>
                <a:ea typeface="Inter"/>
                <a:cs typeface="Inter"/>
                <a:sym typeface="Inter"/>
                <a:hlinkClick r:id="rId11" tooltip="https://help.blackboard.com/Learn/Instructor/Ultra/Tests_Pools_Surveys/Create_Tests_and_Surveys">
                  <a:extLst>
                    <a:ext uri="{A12FA001-AC4F-418D-AE19-62706E023703}">
                      <ahyp:hlinkClr xmlns:ahyp="http://schemas.microsoft.com/office/drawing/2018/hyperlinkcolor" val="tx"/>
                    </a:ext>
                  </a:extLst>
                </a:hlinkClick>
              </a:rPr>
              <a:t>Test Settings</a:t>
            </a:r>
          </a:p>
        </p:txBody>
      </p:sp>
      <p:sp>
        <p:nvSpPr>
          <p:cNvPr id="10" name="Freeform 10">
            <a:extLst>
              <a:ext uri="{C183D7F6-B498-43B3-948B-1728B52AA6E4}">
                <adec:decorative xmlns:adec="http://schemas.microsoft.com/office/drawing/2017/decorative" val="1"/>
              </a:ext>
            </a:extLst>
          </p:cNvPr>
          <p:cNvSpPr/>
          <p:nvPr/>
        </p:nvSpPr>
        <p:spPr>
          <a:xfrm>
            <a:off x="2904881" y="4779163"/>
            <a:ext cx="771389" cy="922439"/>
          </a:xfrm>
          <a:custGeom>
            <a:avLst/>
            <a:gdLst/>
            <a:ahLst/>
            <a:cxnLst/>
            <a:rect l="l" t="t" r="r" b="b"/>
            <a:pathLst>
              <a:path w="771389" h="922439">
                <a:moveTo>
                  <a:pt x="0" y="0"/>
                </a:moveTo>
                <a:lnTo>
                  <a:pt x="771390" y="0"/>
                </a:lnTo>
                <a:lnTo>
                  <a:pt x="771390" y="922439"/>
                </a:lnTo>
                <a:lnTo>
                  <a:pt x="0" y="922439"/>
                </a:lnTo>
                <a:lnTo>
                  <a:pt x="0" y="0"/>
                </a:lnTo>
                <a:close/>
              </a:path>
            </a:pathLst>
          </a:custGeom>
          <a:blipFill>
            <a:blip r:embed="rId12">
              <a:extLst>
                <a:ext uri="{96DAC541-7B7A-43D3-8B79-37D633B846F1}">
                  <asvg:svgBlip xmlns:asvg="http://schemas.microsoft.com/office/drawing/2016/SVG/main" r:embed="rId13"/>
                </a:ext>
              </a:extLst>
            </a:blip>
            <a:stretch>
              <a:fillRect/>
            </a:stretch>
          </a:blipFill>
          <a:effectLst>
            <a:outerShdw blurRad="50800" dist="38100" dir="2700000" algn="tl" rotWithShape="0">
              <a:prstClr val="black">
                <a:alpha val="40000"/>
              </a:prstClr>
            </a:outerShdw>
          </a:effectLst>
        </p:spPr>
        <p:txBody>
          <a:bodyPr/>
          <a:lstStyle/>
          <a:p>
            <a:endParaRPr lang="en-US"/>
          </a:p>
        </p:txBody>
      </p:sp>
      <p:sp>
        <p:nvSpPr>
          <p:cNvPr id="15" name="Freeform 15">
            <a:extLst>
              <a:ext uri="{C183D7F6-B498-43B3-948B-1728B52AA6E4}">
                <adec:decorative xmlns:adec="http://schemas.microsoft.com/office/drawing/2017/decorative" val="1"/>
              </a:ext>
            </a:extLst>
          </p:cNvPr>
          <p:cNvSpPr/>
          <p:nvPr/>
        </p:nvSpPr>
        <p:spPr>
          <a:xfrm>
            <a:off x="9693044" y="4852103"/>
            <a:ext cx="849119" cy="776558"/>
          </a:xfrm>
          <a:custGeom>
            <a:avLst/>
            <a:gdLst/>
            <a:ahLst/>
            <a:cxnLst/>
            <a:rect l="l" t="t" r="r" b="b"/>
            <a:pathLst>
              <a:path w="849119" h="776558">
                <a:moveTo>
                  <a:pt x="0" y="0"/>
                </a:moveTo>
                <a:lnTo>
                  <a:pt x="849119" y="0"/>
                </a:lnTo>
                <a:lnTo>
                  <a:pt x="849119" y="776559"/>
                </a:lnTo>
                <a:lnTo>
                  <a:pt x="0" y="776559"/>
                </a:lnTo>
                <a:lnTo>
                  <a:pt x="0" y="0"/>
                </a:lnTo>
                <a:close/>
              </a:path>
            </a:pathLst>
          </a:custGeom>
          <a:blipFill>
            <a:blip r:embed="rId14">
              <a:extLst>
                <a:ext uri="{96DAC541-7B7A-43D3-8B79-37D633B846F1}">
                  <asvg:svgBlip xmlns:asvg="http://schemas.microsoft.com/office/drawing/2016/SVG/main" r:embed="rId15"/>
                </a:ext>
              </a:extLst>
            </a:blip>
            <a:stretch>
              <a:fillRect/>
            </a:stretch>
          </a:blipFill>
          <a:effectLst>
            <a:outerShdw blurRad="50800" dist="38100" dir="2700000" algn="tl" rotWithShape="0">
              <a:prstClr val="black">
                <a:alpha val="40000"/>
              </a:prstClr>
            </a:outerShdw>
          </a:effectLst>
        </p:spPr>
        <p:txBody>
          <a:bodyPr/>
          <a:lstStyle/>
          <a:p>
            <a:endParaRPr lang="en-US"/>
          </a:p>
        </p:txBody>
      </p:sp>
      <p:sp>
        <p:nvSpPr>
          <p:cNvPr id="20" name="Freeform 20">
            <a:extLst>
              <a:ext uri="{C183D7F6-B498-43B3-948B-1728B52AA6E4}">
                <adec:decorative xmlns:adec="http://schemas.microsoft.com/office/drawing/2017/decorative" val="1"/>
              </a:ext>
            </a:extLst>
          </p:cNvPr>
          <p:cNvSpPr/>
          <p:nvPr/>
        </p:nvSpPr>
        <p:spPr>
          <a:xfrm>
            <a:off x="9285209" y="3457793"/>
            <a:ext cx="1023454" cy="630703"/>
          </a:xfrm>
          <a:custGeom>
            <a:avLst/>
            <a:gdLst/>
            <a:ahLst/>
            <a:cxnLst/>
            <a:rect l="l" t="t" r="r" b="b"/>
            <a:pathLst>
              <a:path w="1023454" h="630703">
                <a:moveTo>
                  <a:pt x="0" y="0"/>
                </a:moveTo>
                <a:lnTo>
                  <a:pt x="1023453" y="0"/>
                </a:lnTo>
                <a:lnTo>
                  <a:pt x="1023453" y="630703"/>
                </a:lnTo>
                <a:lnTo>
                  <a:pt x="0" y="630703"/>
                </a:lnTo>
                <a:lnTo>
                  <a:pt x="0" y="0"/>
                </a:lnTo>
                <a:close/>
              </a:path>
            </a:pathLst>
          </a:custGeom>
          <a:blipFill>
            <a:blip r:embed="rId16">
              <a:extLst>
                <a:ext uri="{96DAC541-7B7A-43D3-8B79-37D633B846F1}">
                  <asvg:svgBlip xmlns:asvg="http://schemas.microsoft.com/office/drawing/2016/SVG/main" r:embed="rId17"/>
                </a:ext>
              </a:extLst>
            </a:blip>
            <a:stretch>
              <a:fillRect/>
            </a:stretch>
          </a:blipFill>
          <a:effectLst>
            <a:outerShdw blurRad="50800" dist="38100" dir="2700000" algn="tl" rotWithShape="0">
              <a:prstClr val="black">
                <a:alpha val="40000"/>
              </a:prstClr>
            </a:outerShdw>
          </a:effectLst>
        </p:spPr>
        <p:txBody>
          <a:bodyPr/>
          <a:lstStyle/>
          <a:p>
            <a:endParaRPr lang="en-US"/>
          </a:p>
        </p:txBody>
      </p:sp>
      <p:sp>
        <p:nvSpPr>
          <p:cNvPr id="25" name="Freeform 25">
            <a:extLst>
              <a:ext uri="{C183D7F6-B498-43B3-948B-1728B52AA6E4}">
                <adec:decorative xmlns:adec="http://schemas.microsoft.com/office/drawing/2017/decorative" val="1"/>
              </a:ext>
            </a:extLst>
          </p:cNvPr>
          <p:cNvSpPr/>
          <p:nvPr/>
        </p:nvSpPr>
        <p:spPr>
          <a:xfrm>
            <a:off x="2904881" y="3295059"/>
            <a:ext cx="742718" cy="956171"/>
          </a:xfrm>
          <a:custGeom>
            <a:avLst/>
            <a:gdLst/>
            <a:ahLst/>
            <a:cxnLst/>
            <a:rect l="l" t="t" r="r" b="b"/>
            <a:pathLst>
              <a:path w="742718" h="956171">
                <a:moveTo>
                  <a:pt x="0" y="0"/>
                </a:moveTo>
                <a:lnTo>
                  <a:pt x="742718" y="0"/>
                </a:lnTo>
                <a:lnTo>
                  <a:pt x="742718" y="956171"/>
                </a:lnTo>
                <a:lnTo>
                  <a:pt x="0" y="956171"/>
                </a:lnTo>
                <a:lnTo>
                  <a:pt x="0" y="0"/>
                </a:lnTo>
                <a:close/>
              </a:path>
            </a:pathLst>
          </a:custGeom>
          <a:blipFill>
            <a:blip r:embed="rId18">
              <a:extLst>
                <a:ext uri="{96DAC541-7B7A-43D3-8B79-37D633B846F1}">
                  <asvg:svgBlip xmlns:asvg="http://schemas.microsoft.com/office/drawing/2016/SVG/main" r:embed="rId19"/>
                </a:ext>
              </a:extLst>
            </a:blip>
            <a:stretch>
              <a:fillRect r="-24394"/>
            </a:stretch>
          </a:blipFill>
          <a:effectLst>
            <a:outerShdw blurRad="50800" dist="38100" dir="2700000" algn="tl" rotWithShape="0">
              <a:prstClr val="black">
                <a:alpha val="40000"/>
              </a:prstClr>
            </a:outerShdw>
          </a:effectLst>
        </p:spPr>
        <p:txBody>
          <a:bodyPr/>
          <a:lstStyle/>
          <a:p>
            <a:endParaRPr lang="en-US"/>
          </a:p>
        </p:txBody>
      </p:sp>
      <p:sp>
        <p:nvSpPr>
          <p:cNvPr id="30" name="Freeform 30">
            <a:extLst>
              <a:ext uri="{C183D7F6-B498-43B3-948B-1728B52AA6E4}">
                <adec:decorative xmlns:adec="http://schemas.microsoft.com/office/drawing/2017/decorative" val="1"/>
              </a:ext>
            </a:extLst>
          </p:cNvPr>
          <p:cNvSpPr/>
          <p:nvPr/>
        </p:nvSpPr>
        <p:spPr>
          <a:xfrm>
            <a:off x="9611292" y="6237529"/>
            <a:ext cx="809733" cy="940183"/>
          </a:xfrm>
          <a:custGeom>
            <a:avLst/>
            <a:gdLst/>
            <a:ahLst/>
            <a:cxnLst/>
            <a:rect l="l" t="t" r="r" b="b"/>
            <a:pathLst>
              <a:path w="809733" h="940183">
                <a:moveTo>
                  <a:pt x="0" y="0"/>
                </a:moveTo>
                <a:lnTo>
                  <a:pt x="809732" y="0"/>
                </a:lnTo>
                <a:lnTo>
                  <a:pt x="809732" y="940183"/>
                </a:lnTo>
                <a:lnTo>
                  <a:pt x="0" y="940183"/>
                </a:lnTo>
                <a:lnTo>
                  <a:pt x="0" y="0"/>
                </a:lnTo>
                <a:close/>
              </a:path>
            </a:pathLst>
          </a:custGeom>
          <a:blipFill>
            <a:blip r:embed="rId20">
              <a:extLst>
                <a:ext uri="{96DAC541-7B7A-43D3-8B79-37D633B846F1}">
                  <asvg:svgBlip xmlns:asvg="http://schemas.microsoft.com/office/drawing/2016/SVG/main" r:embed="rId21"/>
                </a:ext>
              </a:extLst>
            </a:blip>
            <a:stretch>
              <a:fillRect/>
            </a:stretch>
          </a:blipFill>
          <a:effectLst>
            <a:outerShdw blurRad="50800" dist="38100" dir="2700000" algn="tl" rotWithShape="0">
              <a:prstClr val="black">
                <a:alpha val="40000"/>
              </a:prstClr>
            </a:outerShdw>
          </a:effectLst>
        </p:spPr>
        <p:txBody>
          <a:bodyPr/>
          <a:lstStyle/>
          <a:p>
            <a:endParaRPr lang="en-US"/>
          </a:p>
        </p:txBody>
      </p:sp>
      <p:sp>
        <p:nvSpPr>
          <p:cNvPr id="35" name="Freeform 35">
            <a:extLst>
              <a:ext uri="{C183D7F6-B498-43B3-948B-1728B52AA6E4}">
                <adec:decorative xmlns:adec="http://schemas.microsoft.com/office/drawing/2017/decorative" val="1"/>
              </a:ext>
            </a:extLst>
          </p:cNvPr>
          <p:cNvSpPr/>
          <p:nvPr/>
        </p:nvSpPr>
        <p:spPr>
          <a:xfrm>
            <a:off x="10047606" y="7713639"/>
            <a:ext cx="868245" cy="922439"/>
          </a:xfrm>
          <a:custGeom>
            <a:avLst/>
            <a:gdLst/>
            <a:ahLst/>
            <a:cxnLst/>
            <a:rect l="l" t="t" r="r" b="b"/>
            <a:pathLst>
              <a:path w="868245" h="922439">
                <a:moveTo>
                  <a:pt x="0" y="0"/>
                </a:moveTo>
                <a:lnTo>
                  <a:pt x="868246" y="0"/>
                </a:lnTo>
                <a:lnTo>
                  <a:pt x="868246" y="922439"/>
                </a:lnTo>
                <a:lnTo>
                  <a:pt x="0" y="922439"/>
                </a:lnTo>
                <a:lnTo>
                  <a:pt x="0" y="0"/>
                </a:lnTo>
                <a:close/>
              </a:path>
            </a:pathLst>
          </a:custGeom>
          <a:blipFill>
            <a:blip r:embed="rId22">
              <a:extLst>
                <a:ext uri="{96DAC541-7B7A-43D3-8B79-37D633B846F1}">
                  <asvg:svgBlip xmlns:asvg="http://schemas.microsoft.com/office/drawing/2016/SVG/main" r:embed="rId23"/>
                </a:ext>
              </a:extLst>
            </a:blip>
            <a:stretch>
              <a:fillRect/>
            </a:stretch>
          </a:blipFill>
          <a:effectLst>
            <a:outerShdw blurRad="50800" dist="38100" dir="2700000" algn="tl" rotWithShape="0">
              <a:prstClr val="black">
                <a:alpha val="40000"/>
              </a:prstClr>
            </a:outerShdw>
          </a:effectLst>
        </p:spPr>
        <p:txBody>
          <a:bodyPr/>
          <a:lstStyle/>
          <a:p>
            <a:endParaRPr lang="en-US"/>
          </a:p>
        </p:txBody>
      </p:sp>
      <p:sp>
        <p:nvSpPr>
          <p:cNvPr id="42" name="Freeform 42">
            <a:extLst>
              <a:ext uri="{C183D7F6-B498-43B3-948B-1728B52AA6E4}">
                <adec:decorative xmlns:adec="http://schemas.microsoft.com/office/drawing/2017/decorative" val="1"/>
              </a:ext>
            </a:extLst>
          </p:cNvPr>
          <p:cNvSpPr/>
          <p:nvPr/>
        </p:nvSpPr>
        <p:spPr>
          <a:xfrm>
            <a:off x="2904881" y="7704581"/>
            <a:ext cx="950455" cy="940555"/>
          </a:xfrm>
          <a:custGeom>
            <a:avLst/>
            <a:gdLst/>
            <a:ahLst/>
            <a:cxnLst/>
            <a:rect l="l" t="t" r="r" b="b"/>
            <a:pathLst>
              <a:path w="950455" h="940555">
                <a:moveTo>
                  <a:pt x="0" y="0"/>
                </a:moveTo>
                <a:lnTo>
                  <a:pt x="950456" y="0"/>
                </a:lnTo>
                <a:lnTo>
                  <a:pt x="950456" y="940555"/>
                </a:lnTo>
                <a:lnTo>
                  <a:pt x="0" y="940555"/>
                </a:lnTo>
                <a:lnTo>
                  <a:pt x="0" y="0"/>
                </a:lnTo>
                <a:close/>
              </a:path>
            </a:pathLst>
          </a:custGeom>
          <a:blipFill>
            <a:blip r:embed="rId24">
              <a:extLst>
                <a:ext uri="{96DAC541-7B7A-43D3-8B79-37D633B846F1}">
                  <asvg:svgBlip xmlns:asvg="http://schemas.microsoft.com/office/drawing/2016/SVG/main" r:embed="rId25"/>
                </a:ext>
              </a:extLst>
            </a:blip>
            <a:stretch>
              <a:fillRect/>
            </a:stretch>
          </a:blipFill>
          <a:effectLst>
            <a:outerShdw blurRad="50800" dist="38100" dir="2700000" algn="tl" rotWithShape="0">
              <a:prstClr val="black">
                <a:alpha val="40000"/>
              </a:prstClr>
            </a:outerShdw>
          </a:effectLst>
        </p:spPr>
        <p:txBody>
          <a:bodyPr/>
          <a:lstStyle/>
          <a:p>
            <a:endParaRPr lang="en-US"/>
          </a:p>
        </p:txBody>
      </p:sp>
      <p:grpSp>
        <p:nvGrpSpPr>
          <p:cNvPr id="44" name="Group 44">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45" name="Freeform 45">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txBody>
            <a:bodyPr/>
            <a:lstStyle/>
            <a:p>
              <a:endParaRPr lang="en-US"/>
            </a:p>
          </p:txBody>
        </p:sp>
        <p:sp>
          <p:nvSpPr>
            <p:cNvPr id="46" name="Freeform 46">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8">
                <a:extLst>
                  <a:ext uri="{96DAC541-7B7A-43D3-8B79-37D633B846F1}">
                    <asvg:svgBlip xmlns:asvg="http://schemas.microsoft.com/office/drawing/2016/SVG/main" r:embed="rId29"/>
                  </a:ext>
                </a:extLst>
              </a:blip>
              <a:stretch>
                <a:fillRect/>
              </a:stretch>
            </a:blipFill>
          </p:spPr>
          <p:txBody>
            <a:bodyPr/>
            <a:lstStyle/>
            <a:p>
              <a:endParaRPr lang="en-US"/>
            </a:p>
          </p:txBody>
        </p:sp>
        <p:sp>
          <p:nvSpPr>
            <p:cNvPr id="47" name="TextBox 47"/>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30" action="ppaction://hlinksldjump">
                    <a:extLst>
                      <a:ext uri="{A12FA001-AC4F-418D-AE19-62706E023703}">
                        <ahyp:hlinkClr xmlns:ahyp="http://schemas.microsoft.com/office/drawing/2018/hyperlinkcolor" val="tx"/>
                      </a:ext>
                    </a:extLst>
                  </a:hlinkClick>
                </a:rPr>
                <a:t>Step 1</a:t>
              </a:r>
            </a:p>
          </p:txBody>
        </p:sp>
        <p:sp>
          <p:nvSpPr>
            <p:cNvPr id="48" name="Freeform 48">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1">
                <a:extLst>
                  <a:ext uri="{96DAC541-7B7A-43D3-8B79-37D633B846F1}">
                    <asvg:svgBlip xmlns:asvg="http://schemas.microsoft.com/office/drawing/2016/SVG/main" r:embed="rId32"/>
                  </a:ext>
                </a:extLst>
              </a:blip>
              <a:stretch>
                <a:fillRect/>
              </a:stretch>
            </a:blipFill>
          </p:spPr>
          <p:txBody>
            <a:bodyPr/>
            <a:lstStyle/>
            <a:p>
              <a:endParaRPr lang="en-US"/>
            </a:p>
          </p:txBody>
        </p:sp>
        <p:sp>
          <p:nvSpPr>
            <p:cNvPr id="49" name="Freeform 49">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3">
                <a:extLst>
                  <a:ext uri="{96DAC541-7B7A-43D3-8B79-37D633B846F1}">
                    <asvg:svgBlip xmlns:asvg="http://schemas.microsoft.com/office/drawing/2016/SVG/main" r:embed="rId34"/>
                  </a:ext>
                </a:extLst>
              </a:blip>
              <a:stretch>
                <a:fillRect/>
              </a:stretch>
            </a:blipFill>
          </p:spPr>
          <p:txBody>
            <a:bodyPr/>
            <a:lstStyle/>
            <a:p>
              <a:endParaRPr lang="en-US"/>
            </a:p>
          </p:txBody>
        </p:sp>
        <p:sp>
          <p:nvSpPr>
            <p:cNvPr id="50" name="TextBox 50"/>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35" action="ppaction://hlinksldjump">
                    <a:extLst>
                      <a:ext uri="{A12FA001-AC4F-418D-AE19-62706E023703}">
                        <ahyp:hlinkClr xmlns:ahyp="http://schemas.microsoft.com/office/drawing/2018/hyperlinkcolor" val="tx"/>
                      </a:ext>
                    </a:extLst>
                  </a:hlinkClick>
                </a:rPr>
                <a:t>Step 2</a:t>
              </a:r>
            </a:p>
          </p:txBody>
        </p:sp>
        <p:sp>
          <p:nvSpPr>
            <p:cNvPr id="51" name="Freeform 51">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36">
                <a:extLst>
                  <a:ext uri="{96DAC541-7B7A-43D3-8B79-37D633B846F1}">
                    <asvg:svgBlip xmlns:asvg="http://schemas.microsoft.com/office/drawing/2016/SVG/main" r:embed="rId37"/>
                  </a:ext>
                </a:extLst>
              </a:blip>
              <a:stretch>
                <a:fillRect/>
              </a:stretch>
            </a:blipFill>
          </p:spPr>
          <p:txBody>
            <a:bodyPr/>
            <a:lstStyle/>
            <a:p>
              <a:endParaRPr lang="en-US"/>
            </a:p>
          </p:txBody>
        </p:sp>
        <p:sp>
          <p:nvSpPr>
            <p:cNvPr id="52" name="Freeform 52">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33">
                <a:extLst>
                  <a:ext uri="{96DAC541-7B7A-43D3-8B79-37D633B846F1}">
                    <asvg:svgBlip xmlns:asvg="http://schemas.microsoft.com/office/drawing/2016/SVG/main" r:embed="rId34"/>
                  </a:ext>
                </a:extLst>
              </a:blip>
              <a:stretch>
                <a:fillRect/>
              </a:stretch>
            </a:blipFill>
          </p:spPr>
          <p:txBody>
            <a:bodyPr/>
            <a:lstStyle/>
            <a:p>
              <a:endParaRPr lang="en-US"/>
            </a:p>
          </p:txBody>
        </p:sp>
        <p:sp>
          <p:nvSpPr>
            <p:cNvPr id="53" name="TextBox 53"/>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38" action="ppaction://hlinksldjump">
                    <a:extLst>
                      <a:ext uri="{A12FA001-AC4F-418D-AE19-62706E023703}">
                        <ahyp:hlinkClr xmlns:ahyp="http://schemas.microsoft.com/office/drawing/2018/hyperlinkcolor" val="tx"/>
                      </a:ext>
                    </a:extLst>
                  </a:hlinkClick>
                </a:rPr>
                <a:t>Step 3</a:t>
              </a:r>
            </a:p>
          </p:txBody>
        </p:sp>
        <p:sp>
          <p:nvSpPr>
            <p:cNvPr id="54" name="Freeform 54">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txBody>
            <a:bodyPr/>
            <a:lstStyle/>
            <a:p>
              <a:endParaRPr lang="en-US"/>
            </a:p>
          </p:txBody>
        </p:sp>
        <p:sp>
          <p:nvSpPr>
            <p:cNvPr id="55" name="Freeform 55">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33">
                <a:extLst>
                  <a:ext uri="{96DAC541-7B7A-43D3-8B79-37D633B846F1}">
                    <asvg:svgBlip xmlns:asvg="http://schemas.microsoft.com/office/drawing/2016/SVG/main" r:embed="rId34"/>
                  </a:ext>
                </a:extLst>
              </a:blip>
              <a:stretch>
                <a:fillRect/>
              </a:stretch>
            </a:blipFill>
          </p:spPr>
          <p:txBody>
            <a:bodyPr/>
            <a:lstStyle/>
            <a:p>
              <a:endParaRPr lang="en-US"/>
            </a:p>
          </p:txBody>
        </p:sp>
        <p:sp>
          <p:nvSpPr>
            <p:cNvPr id="56" name="TextBox 56"/>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39" action="ppaction://hlinksldjump">
                    <a:extLst>
                      <a:ext uri="{A12FA001-AC4F-418D-AE19-62706E023703}">
                        <ahyp:hlinkClr xmlns:ahyp="http://schemas.microsoft.com/office/drawing/2018/hyperlinkcolor" val="tx"/>
                      </a:ext>
                    </a:extLst>
                  </a:hlinkClick>
                </a:rPr>
                <a:t>Step 4</a:t>
              </a:r>
            </a:p>
          </p:txBody>
        </p:sp>
        <p:sp>
          <p:nvSpPr>
            <p:cNvPr id="57" name="Freeform 57">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8">
                <a:extLst>
                  <a:ext uri="{96DAC541-7B7A-43D3-8B79-37D633B846F1}">
                    <asvg:svgBlip xmlns:asvg="http://schemas.microsoft.com/office/drawing/2016/SVG/main" r:embed="rId29"/>
                  </a:ext>
                </a:extLst>
              </a:blip>
              <a:stretch>
                <a:fillRect/>
              </a:stretch>
            </a:blipFill>
          </p:spPr>
          <p:txBody>
            <a:bodyPr/>
            <a:lstStyle/>
            <a:p>
              <a:endParaRPr lang="en-US"/>
            </a:p>
          </p:txBody>
        </p:sp>
        <p:sp>
          <p:nvSpPr>
            <p:cNvPr id="58" name="Freeform 58">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txBody>
            <a:bodyPr/>
            <a:lstStyle/>
            <a:p>
              <a:endParaRPr lang="en-US"/>
            </a:p>
          </p:txBody>
        </p:sp>
        <p:sp>
          <p:nvSpPr>
            <p:cNvPr id="59" name="TextBox 59"/>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u="sng" spc="-18">
                  <a:solidFill>
                    <a:srgbClr val="0E387C"/>
                  </a:solidFill>
                  <a:latin typeface="Inter"/>
                  <a:ea typeface="Inter"/>
                  <a:cs typeface="Inter"/>
                  <a:sym typeface="Inter"/>
                  <a:hlinkClick r:id="rId40" action="ppaction://hlinksldjump"/>
                </a:rPr>
                <a:t>Step 5</a:t>
              </a:r>
            </a:p>
          </p:txBody>
        </p:sp>
      </p:gr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C183D7F6-B498-43B3-948B-1728B52AA6E4}">
                <adec:decorative xmlns:adec="http://schemas.microsoft.com/office/drawing/2017/decorative" val="1"/>
              </a:ext>
            </a:extLst>
          </p:cNvPr>
          <p:cNvGrpSpPr>
            <a:grpSpLocks noGrp="1" noUngrp="1" noRot="1" noMove="1" noResize="1"/>
          </p:cNvGrpSpPr>
          <p:nvPr/>
        </p:nvGrpSpPr>
        <p:grpSpPr>
          <a:xfrm>
            <a:off x="91115" y="3739856"/>
            <a:ext cx="2877496" cy="6030016"/>
            <a:chOff x="0" y="0"/>
            <a:chExt cx="808971" cy="1695262"/>
          </a:xfrm>
        </p:grpSpPr>
        <p:sp>
          <p:nvSpPr>
            <p:cNvPr id="3" name="Freeform 3">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808971" cy="1695262"/>
            </a:xfrm>
            <a:custGeom>
              <a:avLst/>
              <a:gdLst/>
              <a:ahLst/>
              <a:cxnLst/>
              <a:rect l="l" t="t" r="r" b="b"/>
              <a:pathLst>
                <a:path w="808971" h="1695262">
                  <a:moveTo>
                    <a:pt x="0" y="0"/>
                  </a:moveTo>
                  <a:lnTo>
                    <a:pt x="808971" y="0"/>
                  </a:lnTo>
                  <a:lnTo>
                    <a:pt x="808971" y="1695262"/>
                  </a:lnTo>
                  <a:lnTo>
                    <a:pt x="0" y="1695262"/>
                  </a:lnTo>
                  <a:close/>
                </a:path>
              </a:pathLst>
            </a:custGeom>
            <a:solidFill>
              <a:srgbClr val="0E387C">
                <a:alpha val="40000"/>
              </a:srgbClr>
            </a:solidFill>
          </p:spPr>
          <p:txBody>
            <a:bodyPr/>
            <a:lstStyle/>
            <a:p>
              <a:endParaRPr lang="en-US"/>
            </a:p>
          </p:txBody>
        </p:sp>
        <p:sp>
          <p:nvSpPr>
            <p:cNvPr id="4" name="TextBox 4"/>
            <p:cNvSpPr txBox="1">
              <a:spLocks noGrp="1" noRot="1" noMove="1" noResize="1" noEditPoints="1" noAdjustHandles="1" noChangeArrowheads="1" noChangeShapeType="1"/>
            </p:cNvSpPr>
            <p:nvPr/>
          </p:nvSpPr>
          <p:spPr>
            <a:xfrm>
              <a:off x="0" y="-38100"/>
              <a:ext cx="808971" cy="1733362"/>
            </a:xfrm>
            <a:prstGeom prst="rect">
              <a:avLst/>
            </a:prstGeom>
          </p:spPr>
          <p:txBody>
            <a:bodyPr lIns="47590" tIns="47590" rIns="47590" bIns="47590" rtlCol="0" anchor="ctr"/>
            <a:lstStyle/>
            <a:p>
              <a:pPr algn="ctr">
                <a:lnSpc>
                  <a:spcPts val="1949"/>
                </a:lnSpc>
              </a:pPr>
              <a:endParaRPr/>
            </a:p>
          </p:txBody>
        </p:sp>
      </p:grpSp>
      <p:grpSp>
        <p:nvGrpSpPr>
          <p:cNvPr id="5" name="Group 5">
            <a:extLst>
              <a:ext uri="{C183D7F6-B498-43B3-948B-1728B52AA6E4}">
                <adec:decorative xmlns:adec="http://schemas.microsoft.com/office/drawing/2017/decorative" val="1"/>
              </a:ext>
            </a:extLst>
          </p:cNvPr>
          <p:cNvGrpSpPr/>
          <p:nvPr/>
        </p:nvGrpSpPr>
        <p:grpSpPr>
          <a:xfrm>
            <a:off x="12566569" y="3222994"/>
            <a:ext cx="5625106" cy="7064006"/>
            <a:chOff x="0" y="0"/>
            <a:chExt cx="1581427" cy="1985955"/>
          </a:xfrm>
        </p:grpSpPr>
        <p:sp>
          <p:nvSpPr>
            <p:cNvPr id="6" name="Freeform 6">
              <a:extLst>
                <a:ext uri="{C183D7F6-B498-43B3-948B-1728B52AA6E4}">
                  <adec:decorative xmlns:adec="http://schemas.microsoft.com/office/drawing/2017/decorative" val="1"/>
                </a:ext>
              </a:extLst>
            </p:cNvPr>
            <p:cNvSpPr/>
            <p:nvPr/>
          </p:nvSpPr>
          <p:spPr>
            <a:xfrm>
              <a:off x="0" y="0"/>
              <a:ext cx="1581427" cy="1985955"/>
            </a:xfrm>
            <a:custGeom>
              <a:avLst/>
              <a:gdLst/>
              <a:ahLst/>
              <a:cxnLst/>
              <a:rect l="l" t="t" r="r" b="b"/>
              <a:pathLst>
                <a:path w="1581427" h="1985955">
                  <a:moveTo>
                    <a:pt x="0" y="0"/>
                  </a:moveTo>
                  <a:lnTo>
                    <a:pt x="1581427" y="0"/>
                  </a:lnTo>
                  <a:lnTo>
                    <a:pt x="1581427" y="1985955"/>
                  </a:lnTo>
                  <a:lnTo>
                    <a:pt x="0" y="1985955"/>
                  </a:lnTo>
                  <a:close/>
                </a:path>
              </a:pathLst>
            </a:custGeom>
            <a:solidFill>
              <a:srgbClr val="F0F0F0">
                <a:alpha val="49804"/>
              </a:srgbClr>
            </a:solidFill>
          </p:spPr>
          <p:txBody>
            <a:bodyPr/>
            <a:lstStyle/>
            <a:p>
              <a:endParaRPr lang="en-US"/>
            </a:p>
          </p:txBody>
        </p:sp>
        <p:sp>
          <p:nvSpPr>
            <p:cNvPr id="7" name="TextBox 7"/>
            <p:cNvSpPr txBox="1"/>
            <p:nvPr/>
          </p:nvSpPr>
          <p:spPr>
            <a:xfrm>
              <a:off x="0" y="-38100"/>
              <a:ext cx="1581427" cy="2024055"/>
            </a:xfrm>
            <a:prstGeom prst="rect">
              <a:avLst/>
            </a:prstGeom>
          </p:spPr>
          <p:txBody>
            <a:bodyPr lIns="47590" tIns="47590" rIns="47590" bIns="47590" rtlCol="0" anchor="ctr"/>
            <a:lstStyle/>
            <a:p>
              <a:pPr algn="ctr">
                <a:lnSpc>
                  <a:spcPts val="1949"/>
                </a:lnSpc>
              </a:pPr>
              <a:endParaRPr/>
            </a:p>
          </p:txBody>
        </p:sp>
      </p:grpSp>
      <p:grpSp>
        <p:nvGrpSpPr>
          <p:cNvPr id="8" name="Group 8">
            <a:extLst>
              <a:ext uri="{C183D7F6-B498-43B3-948B-1728B52AA6E4}">
                <adec:decorative xmlns:adec="http://schemas.microsoft.com/office/drawing/2017/decorative" val="1"/>
              </a:ext>
            </a:extLst>
          </p:cNvPr>
          <p:cNvGrpSpPr>
            <a:grpSpLocks noGrp="1" noUngrp="1" noRot="1" noMove="1" noResize="1"/>
          </p:cNvGrpSpPr>
          <p:nvPr/>
        </p:nvGrpSpPr>
        <p:grpSpPr>
          <a:xfrm>
            <a:off x="12662894" y="3022600"/>
            <a:ext cx="5625106" cy="7298300"/>
            <a:chOff x="0" y="0"/>
            <a:chExt cx="1581427" cy="2051824"/>
          </a:xfrm>
        </p:grpSpPr>
        <p:sp>
          <p:nvSpPr>
            <p:cNvPr id="9" name="Freeform 9">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581427" cy="2051824"/>
            </a:xfrm>
            <a:custGeom>
              <a:avLst/>
              <a:gdLst/>
              <a:ahLst/>
              <a:cxnLst/>
              <a:rect l="l" t="t" r="r" b="b"/>
              <a:pathLst>
                <a:path w="1581427" h="2051824">
                  <a:moveTo>
                    <a:pt x="0" y="0"/>
                  </a:moveTo>
                  <a:lnTo>
                    <a:pt x="1581427" y="0"/>
                  </a:lnTo>
                  <a:lnTo>
                    <a:pt x="1581427" y="2051824"/>
                  </a:lnTo>
                  <a:lnTo>
                    <a:pt x="0" y="2051824"/>
                  </a:lnTo>
                  <a:close/>
                </a:path>
              </a:pathLst>
            </a:custGeom>
            <a:solidFill>
              <a:srgbClr val="0E387C"/>
            </a:solidFill>
          </p:spPr>
          <p:txBody>
            <a:bodyPr/>
            <a:lstStyle/>
            <a:p>
              <a:endParaRPr lang="en-US"/>
            </a:p>
          </p:txBody>
        </p:sp>
        <p:sp>
          <p:nvSpPr>
            <p:cNvPr id="10" name="TextBox 10"/>
            <p:cNvSpPr txBox="1">
              <a:spLocks noGrp="1" noRot="1" noMove="1" noResize="1" noEditPoints="1" noAdjustHandles="1" noChangeArrowheads="1" noChangeShapeType="1"/>
            </p:cNvSpPr>
            <p:nvPr/>
          </p:nvSpPr>
          <p:spPr>
            <a:xfrm>
              <a:off x="0" y="-38100"/>
              <a:ext cx="1581427" cy="2089924"/>
            </a:xfrm>
            <a:prstGeom prst="rect">
              <a:avLst/>
            </a:prstGeom>
          </p:spPr>
          <p:txBody>
            <a:bodyPr lIns="47590" tIns="47590" rIns="47590" bIns="47590" rtlCol="0" anchor="ctr"/>
            <a:lstStyle/>
            <a:p>
              <a:pPr algn="ctr">
                <a:lnSpc>
                  <a:spcPts val="1949"/>
                </a:lnSpc>
              </a:pPr>
              <a:endParaRPr/>
            </a:p>
          </p:txBody>
        </p:sp>
      </p:grpSp>
      <p:grpSp>
        <p:nvGrpSpPr>
          <p:cNvPr id="11" name="Group 11">
            <a:extLst>
              <a:ext uri="{C183D7F6-B498-43B3-948B-1728B52AA6E4}">
                <adec:decorative xmlns:adec="http://schemas.microsoft.com/office/drawing/2017/decorative" val="1"/>
              </a:ext>
            </a:extLst>
          </p:cNvPr>
          <p:cNvGrpSpPr>
            <a:grpSpLocks noGrp="1" noUngrp="1" noRot="1" noMove="1" noResize="1"/>
          </p:cNvGrpSpPr>
          <p:nvPr/>
        </p:nvGrpSpPr>
        <p:grpSpPr>
          <a:xfrm>
            <a:off x="3200990" y="3739856"/>
            <a:ext cx="2944924" cy="6030016"/>
            <a:chOff x="0" y="0"/>
            <a:chExt cx="969897" cy="1985959"/>
          </a:xfrm>
        </p:grpSpPr>
        <p:sp>
          <p:nvSpPr>
            <p:cNvPr id="12" name="Freeform 1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969897" cy="1985959"/>
            </a:xfrm>
            <a:custGeom>
              <a:avLst/>
              <a:gdLst/>
              <a:ahLst/>
              <a:cxnLst/>
              <a:rect l="l" t="t" r="r" b="b"/>
              <a:pathLst>
                <a:path w="969897" h="1985959">
                  <a:moveTo>
                    <a:pt x="0" y="0"/>
                  </a:moveTo>
                  <a:lnTo>
                    <a:pt x="969897" y="0"/>
                  </a:lnTo>
                  <a:lnTo>
                    <a:pt x="969897" y="1985959"/>
                  </a:lnTo>
                  <a:lnTo>
                    <a:pt x="0" y="1985959"/>
                  </a:lnTo>
                  <a:close/>
                </a:path>
              </a:pathLst>
            </a:custGeom>
            <a:solidFill>
              <a:srgbClr val="0050B6">
                <a:alpha val="40000"/>
              </a:srgbClr>
            </a:solidFill>
          </p:spPr>
          <p:txBody>
            <a:bodyPr/>
            <a:lstStyle/>
            <a:p>
              <a:endParaRPr lang="en-US"/>
            </a:p>
          </p:txBody>
        </p:sp>
        <p:sp>
          <p:nvSpPr>
            <p:cNvPr id="13" name="TextBox 13"/>
            <p:cNvSpPr txBox="1">
              <a:spLocks noGrp="1" noRot="1" noMove="1" noResize="1" noEditPoints="1" noAdjustHandles="1" noChangeArrowheads="1" noChangeShapeType="1"/>
            </p:cNvSpPr>
            <p:nvPr/>
          </p:nvSpPr>
          <p:spPr>
            <a:xfrm>
              <a:off x="0" y="-38100"/>
              <a:ext cx="969897" cy="2024059"/>
            </a:xfrm>
            <a:prstGeom prst="rect">
              <a:avLst/>
            </a:prstGeom>
          </p:spPr>
          <p:txBody>
            <a:bodyPr lIns="40624" tIns="40624" rIns="40624" bIns="40624" rtlCol="0" anchor="ctr"/>
            <a:lstStyle/>
            <a:p>
              <a:pPr algn="ctr">
                <a:lnSpc>
                  <a:spcPts val="1949"/>
                </a:lnSpc>
              </a:pPr>
              <a:endParaRPr/>
            </a:p>
          </p:txBody>
        </p:sp>
      </p:grpSp>
      <p:grpSp>
        <p:nvGrpSpPr>
          <p:cNvPr id="14" name="Group 14">
            <a:extLst>
              <a:ext uri="{C183D7F6-B498-43B3-948B-1728B52AA6E4}">
                <adec:decorative xmlns:adec="http://schemas.microsoft.com/office/drawing/2017/decorative" val="1"/>
              </a:ext>
            </a:extLst>
          </p:cNvPr>
          <p:cNvGrpSpPr>
            <a:grpSpLocks noGrp="1" noUngrp="1" noRot="1" noMove="1" noResize="1"/>
          </p:cNvGrpSpPr>
          <p:nvPr/>
        </p:nvGrpSpPr>
        <p:grpSpPr>
          <a:xfrm>
            <a:off x="6288789" y="3739856"/>
            <a:ext cx="2944924" cy="6030016"/>
            <a:chOff x="0" y="0"/>
            <a:chExt cx="969897" cy="1985959"/>
          </a:xfrm>
        </p:grpSpPr>
        <p:sp>
          <p:nvSpPr>
            <p:cNvPr id="15" name="Freeform 15">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969897" cy="1985959"/>
            </a:xfrm>
            <a:custGeom>
              <a:avLst/>
              <a:gdLst/>
              <a:ahLst/>
              <a:cxnLst/>
              <a:rect l="l" t="t" r="r" b="b"/>
              <a:pathLst>
                <a:path w="969897" h="1985959">
                  <a:moveTo>
                    <a:pt x="0" y="0"/>
                  </a:moveTo>
                  <a:lnTo>
                    <a:pt x="969897" y="0"/>
                  </a:lnTo>
                  <a:lnTo>
                    <a:pt x="969897" y="1985959"/>
                  </a:lnTo>
                  <a:lnTo>
                    <a:pt x="0" y="1985959"/>
                  </a:lnTo>
                  <a:close/>
                </a:path>
              </a:pathLst>
            </a:custGeom>
            <a:solidFill>
              <a:srgbClr val="0E387C">
                <a:alpha val="40000"/>
              </a:srgbClr>
            </a:solidFill>
          </p:spPr>
          <p:txBody>
            <a:bodyPr/>
            <a:lstStyle/>
            <a:p>
              <a:endParaRPr lang="en-US"/>
            </a:p>
          </p:txBody>
        </p:sp>
        <p:sp>
          <p:nvSpPr>
            <p:cNvPr id="16" name="TextBox 16"/>
            <p:cNvSpPr txBox="1">
              <a:spLocks noGrp="1" noRot="1" noMove="1" noResize="1" noEditPoints="1" noAdjustHandles="1" noChangeArrowheads="1" noChangeShapeType="1"/>
            </p:cNvSpPr>
            <p:nvPr/>
          </p:nvSpPr>
          <p:spPr>
            <a:xfrm>
              <a:off x="0" y="-38100"/>
              <a:ext cx="969897" cy="2024059"/>
            </a:xfrm>
            <a:prstGeom prst="rect">
              <a:avLst/>
            </a:prstGeom>
          </p:spPr>
          <p:txBody>
            <a:bodyPr lIns="40624" tIns="40624" rIns="40624" bIns="40624" rtlCol="0" anchor="ctr"/>
            <a:lstStyle/>
            <a:p>
              <a:pPr algn="ctr">
                <a:lnSpc>
                  <a:spcPts val="1949"/>
                </a:lnSpc>
              </a:pPr>
              <a:endParaRPr/>
            </a:p>
          </p:txBody>
        </p:sp>
      </p:grpSp>
      <p:grpSp>
        <p:nvGrpSpPr>
          <p:cNvPr id="17" name="Group 17">
            <a:extLst>
              <a:ext uri="{C183D7F6-B498-43B3-948B-1728B52AA6E4}">
                <adec:decorative xmlns:adec="http://schemas.microsoft.com/office/drawing/2017/decorative" val="1"/>
              </a:ext>
            </a:extLst>
          </p:cNvPr>
          <p:cNvGrpSpPr>
            <a:grpSpLocks noGrp="1" noUngrp="1" noRot="1" noMove="1" noResize="1"/>
          </p:cNvGrpSpPr>
          <p:nvPr/>
        </p:nvGrpSpPr>
        <p:grpSpPr>
          <a:xfrm>
            <a:off x="9474507" y="3739856"/>
            <a:ext cx="2944924" cy="6030016"/>
            <a:chOff x="0" y="0"/>
            <a:chExt cx="969897" cy="1985959"/>
          </a:xfrm>
        </p:grpSpPr>
        <p:sp>
          <p:nvSpPr>
            <p:cNvPr id="18" name="Freeform 18">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969897" cy="1985959"/>
            </a:xfrm>
            <a:custGeom>
              <a:avLst/>
              <a:gdLst/>
              <a:ahLst/>
              <a:cxnLst/>
              <a:rect l="l" t="t" r="r" b="b"/>
              <a:pathLst>
                <a:path w="969897" h="1985959">
                  <a:moveTo>
                    <a:pt x="0" y="0"/>
                  </a:moveTo>
                  <a:lnTo>
                    <a:pt x="969897" y="0"/>
                  </a:lnTo>
                  <a:lnTo>
                    <a:pt x="969897" y="1985959"/>
                  </a:lnTo>
                  <a:lnTo>
                    <a:pt x="0" y="1985959"/>
                  </a:lnTo>
                  <a:close/>
                </a:path>
              </a:pathLst>
            </a:custGeom>
            <a:solidFill>
              <a:srgbClr val="0050B6">
                <a:alpha val="40000"/>
              </a:srgbClr>
            </a:solidFill>
          </p:spPr>
          <p:txBody>
            <a:bodyPr/>
            <a:lstStyle/>
            <a:p>
              <a:endParaRPr lang="en-US"/>
            </a:p>
          </p:txBody>
        </p:sp>
        <p:sp>
          <p:nvSpPr>
            <p:cNvPr id="19" name="TextBox 19"/>
            <p:cNvSpPr txBox="1">
              <a:spLocks noGrp="1" noRot="1" noMove="1" noResize="1" noEditPoints="1" noAdjustHandles="1" noChangeArrowheads="1" noChangeShapeType="1"/>
            </p:cNvSpPr>
            <p:nvPr/>
          </p:nvSpPr>
          <p:spPr>
            <a:xfrm>
              <a:off x="0" y="-38100"/>
              <a:ext cx="969897" cy="2024059"/>
            </a:xfrm>
            <a:prstGeom prst="rect">
              <a:avLst/>
            </a:prstGeom>
          </p:spPr>
          <p:txBody>
            <a:bodyPr lIns="40624" tIns="40624" rIns="40624" bIns="40624" rtlCol="0" anchor="ctr"/>
            <a:lstStyle/>
            <a:p>
              <a:pPr algn="ctr">
                <a:lnSpc>
                  <a:spcPts val="1949"/>
                </a:lnSpc>
              </a:pPr>
              <a:endParaRPr/>
            </a:p>
          </p:txBody>
        </p:sp>
      </p:grpSp>
      <p:sp>
        <p:nvSpPr>
          <p:cNvPr id="21" name="TextBox 21"/>
          <p:cNvSpPr txBox="1">
            <a:spLocks noGrp="1"/>
          </p:cNvSpPr>
          <p:nvPr>
            <p:ph type="title" idx="4294967295"/>
          </p:nvPr>
        </p:nvSpPr>
        <p:spPr>
          <a:xfrm>
            <a:off x="12845043" y="4216015"/>
            <a:ext cx="1264810" cy="25844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2029"/>
              </a:lnSpc>
              <a:spcBef>
                <a:spcPts val="0"/>
              </a:spcBef>
              <a:spcAft>
                <a:spcPts val="0"/>
              </a:spcAft>
              <a:buClrTx/>
              <a:buSzTx/>
              <a:buFontTx/>
              <a:buNone/>
              <a:tabLst/>
              <a:defRPr/>
            </a:pPr>
            <a:r>
              <a:rPr kumimoji="0" lang="en-US" sz="1449" b="1" i="0" u="none" strike="noStrike" kern="1200" cap="none" spc="-2" normalizeH="0" baseline="0" noProof="0" dirty="0">
                <a:ln>
                  <a:noFill/>
                </a:ln>
                <a:solidFill>
                  <a:srgbClr val="FFFFFF"/>
                </a:solidFill>
                <a:effectLst/>
                <a:uLnTx/>
                <a:uFillTx/>
                <a:latin typeface="Inter Bold"/>
                <a:ea typeface="Inter Bold"/>
                <a:cs typeface="Inter Bold"/>
                <a:sym typeface="Inter Bold"/>
              </a:rPr>
              <a:t>STEP 5:</a:t>
            </a:r>
          </a:p>
        </p:txBody>
      </p:sp>
      <p:sp>
        <p:nvSpPr>
          <p:cNvPr id="22" name="TextBox 22"/>
          <p:cNvSpPr txBox="1"/>
          <p:nvPr/>
        </p:nvSpPr>
        <p:spPr>
          <a:xfrm>
            <a:off x="12793294" y="4712759"/>
            <a:ext cx="2024064" cy="870680"/>
          </a:xfrm>
          <a:prstGeom prst="rect">
            <a:avLst/>
          </a:prstGeom>
        </p:spPr>
        <p:txBody>
          <a:bodyPr lIns="0" tIns="0" rIns="0" bIns="0" rtlCol="0" anchor="t">
            <a:spAutoFit/>
          </a:bodyPr>
          <a:lstStyle/>
          <a:p>
            <a:pPr algn="l">
              <a:lnSpc>
                <a:spcPts val="3449"/>
              </a:lnSpc>
            </a:pPr>
            <a:r>
              <a:rPr lang="en-US" sz="3150" b="1" spc="-50">
                <a:solidFill>
                  <a:srgbClr val="FFFFFF"/>
                </a:solidFill>
                <a:latin typeface="Inter Bold"/>
                <a:ea typeface="Inter Bold"/>
                <a:cs typeface="Inter Bold"/>
                <a:sym typeface="Inter Bold"/>
              </a:rPr>
              <a:t>Final Check </a:t>
            </a:r>
          </a:p>
        </p:txBody>
      </p:sp>
      <p:sp>
        <p:nvSpPr>
          <p:cNvPr id="23" name="TextBox 23"/>
          <p:cNvSpPr txBox="1"/>
          <p:nvPr/>
        </p:nvSpPr>
        <p:spPr>
          <a:xfrm>
            <a:off x="12802819" y="5751242"/>
            <a:ext cx="3277617" cy="283921"/>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using student preview to guide</a:t>
            </a:r>
          </a:p>
        </p:txBody>
      </p:sp>
      <p:sp>
        <p:nvSpPr>
          <p:cNvPr id="20" name="TextBox 20"/>
          <p:cNvSpPr txBox="1"/>
          <p:nvPr/>
        </p:nvSpPr>
        <p:spPr>
          <a:xfrm>
            <a:off x="12821869" y="6677794"/>
            <a:ext cx="5307155" cy="1601572"/>
          </a:xfrm>
          <a:prstGeom prst="rect">
            <a:avLst/>
          </a:prstGeom>
        </p:spPr>
        <p:txBody>
          <a:bodyPr lIns="0" tIns="0" rIns="0" bIns="0" rtlCol="0" anchor="t">
            <a:spAutoFit/>
          </a:bodyPr>
          <a:lstStyle/>
          <a:p>
            <a:pPr marL="388620" lvl="1" indent="-194310" algn="l">
              <a:lnSpc>
                <a:spcPts val="2599"/>
              </a:lnSpc>
              <a:buFont typeface="Arial"/>
              <a:buChar char="•"/>
            </a:pPr>
            <a:r>
              <a:rPr lang="en-US" sz="1800" spc="-28">
                <a:solidFill>
                  <a:srgbClr val="FFFFFF"/>
                </a:solidFill>
                <a:latin typeface="Inter"/>
                <a:ea typeface="Inter"/>
                <a:cs typeface="Inter"/>
                <a:sym typeface="Inter"/>
              </a:rPr>
              <a:t>Review announcements</a:t>
            </a:r>
          </a:p>
          <a:p>
            <a:pPr marL="388620" lvl="1" indent="-194310" algn="l">
              <a:lnSpc>
                <a:spcPts val="2599"/>
              </a:lnSpc>
              <a:buFont typeface="Arial"/>
              <a:buChar char="•"/>
            </a:pPr>
            <a:r>
              <a:rPr lang="en-US" sz="1800" spc="-28">
                <a:solidFill>
                  <a:srgbClr val="FFFFFF"/>
                </a:solidFill>
                <a:latin typeface="Inter"/>
                <a:ea typeface="Inter"/>
                <a:cs typeface="Inter"/>
                <a:sym typeface="Inter"/>
              </a:rPr>
              <a:t>Explore the functionality of the batch edit tool</a:t>
            </a:r>
          </a:p>
          <a:p>
            <a:pPr marL="388620" lvl="1" indent="-194310" algn="l">
              <a:lnSpc>
                <a:spcPts val="2599"/>
              </a:lnSpc>
              <a:buFont typeface="Arial"/>
              <a:buChar char="•"/>
            </a:pPr>
            <a:r>
              <a:rPr lang="en-US" sz="1800" spc="-28">
                <a:solidFill>
                  <a:srgbClr val="FFFFFF"/>
                </a:solidFill>
                <a:latin typeface="Inter"/>
                <a:ea typeface="Inter"/>
                <a:cs typeface="Inter"/>
                <a:sym typeface="Inter"/>
              </a:rPr>
              <a:t>Organize the gradebook</a:t>
            </a:r>
          </a:p>
          <a:p>
            <a:pPr marL="388620" lvl="1" indent="-194310" algn="l">
              <a:lnSpc>
                <a:spcPts val="2599"/>
              </a:lnSpc>
              <a:buFont typeface="Arial"/>
              <a:buChar char="•"/>
            </a:pPr>
            <a:r>
              <a:rPr lang="en-US" sz="1800" spc="-28">
                <a:solidFill>
                  <a:srgbClr val="FFFFFF"/>
                </a:solidFill>
                <a:latin typeface="Inter"/>
                <a:ea typeface="Inter"/>
                <a:cs typeface="Inter"/>
                <a:sym typeface="Inter"/>
              </a:rPr>
              <a:t>Set gradebook settings</a:t>
            </a:r>
          </a:p>
          <a:p>
            <a:pPr marL="388620" lvl="1" indent="-194310" algn="l">
              <a:lnSpc>
                <a:spcPts val="2599"/>
              </a:lnSpc>
              <a:buFont typeface="Arial"/>
              <a:buChar char="•"/>
            </a:pPr>
            <a:r>
              <a:rPr lang="en-US" sz="1800" spc="-28">
                <a:solidFill>
                  <a:srgbClr val="FFFFFF"/>
                </a:solidFill>
                <a:latin typeface="Inter"/>
                <a:ea typeface="Inter"/>
                <a:cs typeface="Inter"/>
                <a:sym typeface="Inter"/>
              </a:rPr>
              <a:t>Review the course utilizing student preview</a:t>
            </a:r>
          </a:p>
        </p:txBody>
      </p:sp>
      <p:sp>
        <p:nvSpPr>
          <p:cNvPr id="24" name="Freeform 24">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4135" y="0"/>
            <a:ext cx="18288000" cy="3248025"/>
          </a:xfrm>
          <a:custGeom>
            <a:avLst/>
            <a:gdLst/>
            <a:ahLst/>
            <a:cxnLst/>
            <a:rect l="l" t="t" r="r" b="b"/>
            <a:pathLst>
              <a:path w="18288000" h="3248025">
                <a:moveTo>
                  <a:pt x="0" y="0"/>
                </a:moveTo>
                <a:lnTo>
                  <a:pt x="18288000" y="0"/>
                </a:lnTo>
                <a:lnTo>
                  <a:pt x="18288000" y="3248025"/>
                </a:lnTo>
                <a:lnTo>
                  <a:pt x="0" y="3248025"/>
                </a:lnTo>
                <a:lnTo>
                  <a:pt x="0" y="0"/>
                </a:lnTo>
                <a:close/>
              </a:path>
            </a:pathLst>
          </a:custGeom>
          <a:blipFill>
            <a:blip r:embed="rId2"/>
            <a:stretch>
              <a:fillRect t="-2116" r="-258" b="-215418"/>
            </a:stretch>
          </a:blipFill>
        </p:spPr>
        <p:txBody>
          <a:bodyPr/>
          <a:lstStyle/>
          <a:p>
            <a:endParaRPr lang="en-US"/>
          </a:p>
        </p:txBody>
      </p:sp>
      <p:sp>
        <p:nvSpPr>
          <p:cNvPr id="25" name="TextBox 25">
            <a:extLst>
              <a:ext uri="{C183D7F6-B498-43B3-948B-1728B52AA6E4}">
                <adec:decorative xmlns:adec="http://schemas.microsoft.com/office/drawing/2017/decorative" val="1"/>
              </a:ext>
            </a:extLst>
          </p:cNvPr>
          <p:cNvSpPr txBox="1"/>
          <p:nvPr/>
        </p:nvSpPr>
        <p:spPr>
          <a:xfrm>
            <a:off x="64713" y="4455584"/>
            <a:ext cx="783602" cy="258445"/>
          </a:xfrm>
          <a:prstGeom prst="rect">
            <a:avLst/>
          </a:prstGeom>
        </p:spPr>
        <p:txBody>
          <a:bodyPr lIns="0" tIns="0" rIns="0" bIns="0" rtlCol="0" anchor="t">
            <a:spAutoFit/>
          </a:bodyPr>
          <a:lstStyle/>
          <a:p>
            <a:pPr algn="l">
              <a:lnSpc>
                <a:spcPts val="2029"/>
              </a:lnSpc>
            </a:pPr>
            <a:r>
              <a:rPr lang="en-US" sz="1449" b="1" spc="-2">
                <a:solidFill>
                  <a:srgbClr val="FFFFFF"/>
                </a:solidFill>
                <a:latin typeface="Inter Bold"/>
                <a:ea typeface="Inter Bold"/>
                <a:cs typeface="Inter Bold"/>
                <a:sym typeface="Inter Bold"/>
              </a:rPr>
              <a:t>STEP </a:t>
            </a:r>
            <a:r>
              <a:rPr lang="en-US" sz="1449" b="1" u="none" spc="-2">
                <a:solidFill>
                  <a:srgbClr val="FFFFFF"/>
                </a:solidFill>
                <a:latin typeface="Inter Bold"/>
                <a:ea typeface="Inter Bold"/>
                <a:cs typeface="Inter Bold"/>
                <a:sym typeface="Inter Bold"/>
              </a:rPr>
              <a:t>1:</a:t>
            </a:r>
          </a:p>
        </p:txBody>
      </p:sp>
      <p:sp>
        <p:nvSpPr>
          <p:cNvPr id="26" name="TextBox 26">
            <a:extLst>
              <a:ext uri="{C183D7F6-B498-43B3-948B-1728B52AA6E4}">
                <adec:decorative xmlns:adec="http://schemas.microsoft.com/office/drawing/2017/decorative" val="1"/>
              </a:ext>
            </a:extLst>
          </p:cNvPr>
          <p:cNvSpPr txBox="1"/>
          <p:nvPr/>
        </p:nvSpPr>
        <p:spPr>
          <a:xfrm>
            <a:off x="64713" y="4929552"/>
            <a:ext cx="2551941" cy="870680"/>
          </a:xfrm>
          <a:prstGeom prst="rect">
            <a:avLst/>
          </a:prstGeom>
        </p:spPr>
        <p:txBody>
          <a:bodyPr lIns="0" tIns="0" rIns="0" bIns="0" rtlCol="0" anchor="t">
            <a:spAutoFit/>
          </a:bodyPr>
          <a:lstStyle/>
          <a:p>
            <a:pPr algn="l">
              <a:lnSpc>
                <a:spcPts val="3449"/>
              </a:lnSpc>
            </a:pPr>
            <a:r>
              <a:rPr lang="en-US" sz="3150" b="1" spc="-50">
                <a:solidFill>
                  <a:srgbClr val="FFFFFF"/>
                </a:solidFill>
                <a:latin typeface="Inter Bold"/>
                <a:ea typeface="Inter Bold"/>
                <a:cs typeface="Inter Bold"/>
                <a:sym typeface="Inter Bold"/>
              </a:rPr>
              <a:t>Get </a:t>
            </a:r>
          </a:p>
          <a:p>
            <a:pPr algn="l">
              <a:lnSpc>
                <a:spcPts val="3449"/>
              </a:lnSpc>
            </a:pPr>
            <a:r>
              <a:rPr lang="en-US" sz="3150" b="1" spc="-50">
                <a:solidFill>
                  <a:srgbClr val="FFFFFF"/>
                </a:solidFill>
                <a:latin typeface="Inter Bold"/>
                <a:ea typeface="Inter Bold"/>
                <a:cs typeface="Inter Bold"/>
                <a:sym typeface="Inter Bold"/>
              </a:rPr>
              <a:t>Oriented</a:t>
            </a:r>
          </a:p>
        </p:txBody>
      </p:sp>
      <p:sp>
        <p:nvSpPr>
          <p:cNvPr id="27" name="TextBox 27">
            <a:extLst>
              <a:ext uri="{C183D7F6-B498-43B3-948B-1728B52AA6E4}">
                <adec:decorative xmlns:adec="http://schemas.microsoft.com/office/drawing/2017/decorative" val="1"/>
              </a:ext>
            </a:extLst>
          </p:cNvPr>
          <p:cNvSpPr txBox="1"/>
          <p:nvPr/>
        </p:nvSpPr>
        <p:spPr>
          <a:xfrm>
            <a:off x="158643" y="6001480"/>
            <a:ext cx="2551941" cy="1465021"/>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Explore key changes between Blackboard Original and Ultra to ensure a smooth and effective transition.</a:t>
            </a:r>
          </a:p>
        </p:txBody>
      </p:sp>
      <p:sp>
        <p:nvSpPr>
          <p:cNvPr id="28" name="TextBox 28">
            <a:extLst>
              <a:ext uri="{C183D7F6-B498-43B3-948B-1728B52AA6E4}">
                <adec:decorative xmlns:adec="http://schemas.microsoft.com/office/drawing/2017/decorative" val="1"/>
              </a:ext>
            </a:extLst>
          </p:cNvPr>
          <p:cNvSpPr txBox="1"/>
          <p:nvPr/>
        </p:nvSpPr>
        <p:spPr>
          <a:xfrm>
            <a:off x="3274998" y="4455584"/>
            <a:ext cx="927815" cy="258445"/>
          </a:xfrm>
          <a:prstGeom prst="rect">
            <a:avLst/>
          </a:prstGeom>
        </p:spPr>
        <p:txBody>
          <a:bodyPr lIns="0" tIns="0" rIns="0" bIns="0" rtlCol="0" anchor="t">
            <a:spAutoFit/>
          </a:bodyPr>
          <a:lstStyle/>
          <a:p>
            <a:pPr algn="l">
              <a:lnSpc>
                <a:spcPts val="2030"/>
              </a:lnSpc>
            </a:pPr>
            <a:r>
              <a:rPr lang="en-US" sz="1450" b="1" spc="2">
                <a:solidFill>
                  <a:srgbClr val="FFFFFF"/>
                </a:solidFill>
                <a:latin typeface="Inter Bold"/>
                <a:ea typeface="Inter Bold"/>
                <a:cs typeface="Inter Bold"/>
                <a:sym typeface="Inter Bold"/>
              </a:rPr>
              <a:t>STEP</a:t>
            </a:r>
            <a:r>
              <a:rPr lang="en-US" sz="1450" b="1" u="none" spc="2">
                <a:solidFill>
                  <a:srgbClr val="FFFFFF"/>
                </a:solidFill>
                <a:latin typeface="Inter Bold"/>
                <a:ea typeface="Inter Bold"/>
                <a:cs typeface="Inter Bold"/>
                <a:sym typeface="Inter Bold"/>
              </a:rPr>
              <a:t> 2:</a:t>
            </a:r>
          </a:p>
        </p:txBody>
      </p:sp>
      <p:sp>
        <p:nvSpPr>
          <p:cNvPr id="29" name="TextBox 29">
            <a:extLst>
              <a:ext uri="{C183D7F6-B498-43B3-948B-1728B52AA6E4}">
                <adec:decorative xmlns:adec="http://schemas.microsoft.com/office/drawing/2017/decorative" val="1"/>
              </a:ext>
            </a:extLst>
          </p:cNvPr>
          <p:cNvSpPr txBox="1"/>
          <p:nvPr/>
        </p:nvSpPr>
        <p:spPr>
          <a:xfrm>
            <a:off x="3274998" y="4915265"/>
            <a:ext cx="3024202" cy="870680"/>
          </a:xfrm>
          <a:prstGeom prst="rect">
            <a:avLst/>
          </a:prstGeom>
        </p:spPr>
        <p:txBody>
          <a:bodyPr lIns="0" tIns="0" rIns="0" bIns="0" rtlCol="0" anchor="t">
            <a:spAutoFit/>
          </a:bodyPr>
          <a:lstStyle/>
          <a:p>
            <a:pPr algn="l">
              <a:lnSpc>
                <a:spcPts val="3449"/>
              </a:lnSpc>
            </a:pPr>
            <a:r>
              <a:rPr lang="en-US" sz="3150" b="1" spc="-50">
                <a:solidFill>
                  <a:srgbClr val="FFFFFF"/>
                </a:solidFill>
                <a:latin typeface="Inter Bold"/>
                <a:ea typeface="Inter Bold"/>
                <a:cs typeface="Inter Bold"/>
                <a:sym typeface="Inter Bold"/>
              </a:rPr>
              <a:t>Organize Content</a:t>
            </a:r>
          </a:p>
        </p:txBody>
      </p:sp>
      <p:sp>
        <p:nvSpPr>
          <p:cNvPr id="30" name="TextBox 30">
            <a:extLst>
              <a:ext uri="{C183D7F6-B498-43B3-948B-1728B52AA6E4}">
                <adec:decorative xmlns:adec="http://schemas.microsoft.com/office/drawing/2017/decorative" val="1"/>
              </a:ext>
            </a:extLst>
          </p:cNvPr>
          <p:cNvSpPr txBox="1"/>
          <p:nvPr/>
        </p:nvSpPr>
        <p:spPr>
          <a:xfrm>
            <a:off x="3306782" y="6001480"/>
            <a:ext cx="2573419" cy="2055571"/>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Adapt to the Ultra structure by customizing the course content area and utilizing new containers to replicate Original's menu functionality.</a:t>
            </a:r>
          </a:p>
        </p:txBody>
      </p:sp>
      <p:sp>
        <p:nvSpPr>
          <p:cNvPr id="31" name="TextBox 31">
            <a:extLst>
              <a:ext uri="{C183D7F6-B498-43B3-948B-1728B52AA6E4}">
                <adec:decorative xmlns:adec="http://schemas.microsoft.com/office/drawing/2017/decorative" val="1"/>
              </a:ext>
            </a:extLst>
          </p:cNvPr>
          <p:cNvSpPr txBox="1"/>
          <p:nvPr/>
        </p:nvSpPr>
        <p:spPr>
          <a:xfrm>
            <a:off x="9605787" y="4407324"/>
            <a:ext cx="698623" cy="258445"/>
          </a:xfrm>
          <a:prstGeom prst="rect">
            <a:avLst/>
          </a:prstGeom>
        </p:spPr>
        <p:txBody>
          <a:bodyPr lIns="0" tIns="0" rIns="0" bIns="0" rtlCol="0" anchor="t">
            <a:spAutoFit/>
          </a:bodyPr>
          <a:lstStyle/>
          <a:p>
            <a:pPr algn="l">
              <a:lnSpc>
                <a:spcPts val="2029"/>
              </a:lnSpc>
            </a:pPr>
            <a:r>
              <a:rPr lang="en-US" sz="1449" b="1">
                <a:solidFill>
                  <a:srgbClr val="FFFFFF"/>
                </a:solidFill>
                <a:latin typeface="Inter Bold"/>
                <a:ea typeface="Inter Bold"/>
                <a:cs typeface="Inter Bold"/>
                <a:sym typeface="Inter Bold"/>
              </a:rPr>
              <a:t>STEP</a:t>
            </a:r>
            <a:r>
              <a:rPr lang="en-US" sz="1449" b="1" u="none">
                <a:solidFill>
                  <a:srgbClr val="FFFFFF"/>
                </a:solidFill>
                <a:latin typeface="Inter Bold"/>
                <a:ea typeface="Inter Bold"/>
                <a:cs typeface="Inter Bold"/>
                <a:sym typeface="Inter Bold"/>
              </a:rPr>
              <a:t> 4:</a:t>
            </a:r>
          </a:p>
        </p:txBody>
      </p:sp>
      <p:sp>
        <p:nvSpPr>
          <p:cNvPr id="32" name="TextBox 32">
            <a:extLst>
              <a:ext uri="{C183D7F6-B498-43B3-948B-1728B52AA6E4}">
                <adec:decorative xmlns:adec="http://schemas.microsoft.com/office/drawing/2017/decorative" val="1"/>
              </a:ext>
            </a:extLst>
          </p:cNvPr>
          <p:cNvSpPr txBox="1"/>
          <p:nvPr/>
        </p:nvSpPr>
        <p:spPr>
          <a:xfrm>
            <a:off x="9634362" y="4837120"/>
            <a:ext cx="2138267" cy="870680"/>
          </a:xfrm>
          <a:prstGeom prst="rect">
            <a:avLst/>
          </a:prstGeom>
        </p:spPr>
        <p:txBody>
          <a:bodyPr lIns="0" tIns="0" rIns="0" bIns="0" rtlCol="0" anchor="t">
            <a:spAutoFit/>
          </a:bodyPr>
          <a:lstStyle/>
          <a:p>
            <a:pPr algn="just">
              <a:lnSpc>
                <a:spcPts val="3449"/>
              </a:lnSpc>
            </a:pPr>
            <a:r>
              <a:rPr lang="en-US" sz="3150" b="1" spc="-50">
                <a:solidFill>
                  <a:srgbClr val="FFFFFF"/>
                </a:solidFill>
                <a:latin typeface="Inter Bold"/>
                <a:ea typeface="Inter Bold"/>
                <a:cs typeface="Inter Bold"/>
                <a:sym typeface="Inter Bold"/>
              </a:rPr>
              <a:t>Adjust  Settings</a:t>
            </a:r>
          </a:p>
        </p:txBody>
      </p:sp>
      <p:sp>
        <p:nvSpPr>
          <p:cNvPr id="33" name="TextBox 33">
            <a:extLst>
              <a:ext uri="{C183D7F6-B498-43B3-948B-1728B52AA6E4}">
                <adec:decorative xmlns:adec="http://schemas.microsoft.com/office/drawing/2017/decorative" val="1"/>
              </a:ext>
            </a:extLst>
          </p:cNvPr>
          <p:cNvSpPr txBox="1"/>
          <p:nvPr/>
        </p:nvSpPr>
        <p:spPr>
          <a:xfrm>
            <a:off x="9634362" y="5864531"/>
            <a:ext cx="2654436" cy="1760296"/>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Although many settings are preserved during conversion, some may change. Review and verify all settings with a structured approach.</a:t>
            </a:r>
          </a:p>
        </p:txBody>
      </p:sp>
      <p:sp>
        <p:nvSpPr>
          <p:cNvPr id="34" name="TextBox 34">
            <a:extLst>
              <a:ext uri="{C183D7F6-B498-43B3-948B-1728B52AA6E4}">
                <adec:decorative xmlns:adec="http://schemas.microsoft.com/office/drawing/2017/decorative" val="1"/>
              </a:ext>
            </a:extLst>
          </p:cNvPr>
          <p:cNvSpPr txBox="1"/>
          <p:nvPr/>
        </p:nvSpPr>
        <p:spPr>
          <a:xfrm>
            <a:off x="6457614" y="4407324"/>
            <a:ext cx="697887" cy="258445"/>
          </a:xfrm>
          <a:prstGeom prst="rect">
            <a:avLst/>
          </a:prstGeom>
        </p:spPr>
        <p:txBody>
          <a:bodyPr lIns="0" tIns="0" rIns="0" bIns="0" rtlCol="0" anchor="t">
            <a:spAutoFit/>
          </a:bodyPr>
          <a:lstStyle/>
          <a:p>
            <a:pPr algn="l">
              <a:lnSpc>
                <a:spcPts val="2029"/>
              </a:lnSpc>
            </a:pPr>
            <a:r>
              <a:rPr lang="en-US" sz="1449" b="1">
                <a:solidFill>
                  <a:srgbClr val="FFFFFF"/>
                </a:solidFill>
                <a:latin typeface="Inter Bold"/>
                <a:ea typeface="Inter Bold"/>
                <a:cs typeface="Inter Bold"/>
                <a:sym typeface="Inter Bold"/>
              </a:rPr>
              <a:t>STEP</a:t>
            </a:r>
            <a:r>
              <a:rPr lang="en-US" sz="1449" b="1" u="none">
                <a:solidFill>
                  <a:srgbClr val="FFFFFF"/>
                </a:solidFill>
                <a:latin typeface="Inter Bold"/>
                <a:ea typeface="Inter Bold"/>
                <a:cs typeface="Inter Bold"/>
                <a:sym typeface="Inter Bold"/>
              </a:rPr>
              <a:t> 3:</a:t>
            </a:r>
          </a:p>
        </p:txBody>
      </p:sp>
      <p:sp>
        <p:nvSpPr>
          <p:cNvPr id="35" name="TextBox 35">
            <a:extLst>
              <a:ext uri="{C183D7F6-B498-43B3-948B-1728B52AA6E4}">
                <adec:decorative xmlns:adec="http://schemas.microsoft.com/office/drawing/2017/decorative" val="1"/>
              </a:ext>
            </a:extLst>
          </p:cNvPr>
          <p:cNvSpPr txBox="1"/>
          <p:nvPr/>
        </p:nvSpPr>
        <p:spPr>
          <a:xfrm>
            <a:off x="6424759" y="4884796"/>
            <a:ext cx="2150904" cy="870680"/>
          </a:xfrm>
          <a:prstGeom prst="rect">
            <a:avLst/>
          </a:prstGeom>
        </p:spPr>
        <p:txBody>
          <a:bodyPr lIns="0" tIns="0" rIns="0" bIns="0" rtlCol="0" anchor="t">
            <a:spAutoFit/>
          </a:bodyPr>
          <a:lstStyle/>
          <a:p>
            <a:pPr algn="l">
              <a:lnSpc>
                <a:spcPts val="3449"/>
              </a:lnSpc>
            </a:pPr>
            <a:r>
              <a:rPr lang="en-US" sz="3150" b="1" spc="-50">
                <a:solidFill>
                  <a:srgbClr val="FFFFFF"/>
                </a:solidFill>
                <a:latin typeface="Inter Bold"/>
                <a:ea typeface="Inter Bold"/>
                <a:cs typeface="Inter Bold"/>
                <a:sym typeface="Inter Bold"/>
              </a:rPr>
              <a:t>Refine and Complete</a:t>
            </a:r>
          </a:p>
        </p:txBody>
      </p:sp>
      <p:sp>
        <p:nvSpPr>
          <p:cNvPr id="36" name="TextBox 36">
            <a:extLst>
              <a:ext uri="{C183D7F6-B498-43B3-948B-1728B52AA6E4}">
                <adec:decorative xmlns:adec="http://schemas.microsoft.com/office/drawing/2017/decorative" val="1"/>
              </a:ext>
            </a:extLst>
          </p:cNvPr>
          <p:cNvSpPr txBox="1"/>
          <p:nvPr/>
        </p:nvSpPr>
        <p:spPr>
          <a:xfrm>
            <a:off x="6488686" y="5923279"/>
            <a:ext cx="2717640" cy="1169746"/>
          </a:xfrm>
          <a:prstGeom prst="rect">
            <a:avLst/>
          </a:prstGeom>
        </p:spPr>
        <p:txBody>
          <a:bodyPr lIns="0" tIns="0" rIns="0" bIns="0" rtlCol="0" anchor="t">
            <a:spAutoFit/>
          </a:bodyPr>
          <a:lstStyle/>
          <a:p>
            <a:pPr algn="l">
              <a:lnSpc>
                <a:spcPts val="2399"/>
              </a:lnSpc>
            </a:pPr>
            <a:r>
              <a:rPr lang="en-US" sz="1800" spc="-23">
                <a:solidFill>
                  <a:srgbClr val="FFFFFF"/>
                </a:solidFill>
                <a:latin typeface="Inter"/>
                <a:ea typeface="Inter"/>
                <a:cs typeface="Inter"/>
                <a:sym typeface="Inter"/>
              </a:rPr>
              <a:t>Focus on the details and create new content to ensure your course is fully equipped.</a:t>
            </a:r>
          </a:p>
        </p:txBody>
      </p:sp>
      <p:grpSp>
        <p:nvGrpSpPr>
          <p:cNvPr id="37" name="Group 37">
            <a:extLst>
              <a:ext uri="{C183D7F6-B498-43B3-948B-1728B52AA6E4}">
                <adec:decorative xmlns:adec="http://schemas.microsoft.com/office/drawing/2017/decorative" val="1"/>
              </a:ext>
            </a:extLst>
          </p:cNvPr>
          <p:cNvGrpSpPr/>
          <p:nvPr/>
        </p:nvGrpSpPr>
        <p:grpSpPr>
          <a:xfrm>
            <a:off x="14509903" y="4306971"/>
            <a:ext cx="3262540" cy="1159438"/>
            <a:chOff x="0" y="0"/>
            <a:chExt cx="858526" cy="305102"/>
          </a:xfrm>
        </p:grpSpPr>
        <p:sp>
          <p:nvSpPr>
            <p:cNvPr id="38" name="Freeform 38">
              <a:extLst>
                <a:ext uri="{C183D7F6-B498-43B3-948B-1728B52AA6E4}">
                  <adec:decorative xmlns:adec="http://schemas.microsoft.com/office/drawing/2017/decorative" val="1"/>
                </a:ext>
              </a:extLst>
            </p:cNvPr>
            <p:cNvSpPr/>
            <p:nvPr/>
          </p:nvSpPr>
          <p:spPr>
            <a:xfrm>
              <a:off x="0" y="0"/>
              <a:ext cx="858526" cy="305102"/>
            </a:xfrm>
            <a:custGeom>
              <a:avLst/>
              <a:gdLst/>
              <a:ahLst/>
              <a:cxnLst/>
              <a:rect l="l" t="t" r="r" b="b"/>
              <a:pathLst>
                <a:path w="858526" h="305102">
                  <a:moveTo>
                    <a:pt x="83054" y="0"/>
                  </a:moveTo>
                  <a:lnTo>
                    <a:pt x="775472" y="0"/>
                  </a:lnTo>
                  <a:cubicBezTo>
                    <a:pt x="797499" y="0"/>
                    <a:pt x="818624" y="8750"/>
                    <a:pt x="834200" y="24326"/>
                  </a:cubicBezTo>
                  <a:cubicBezTo>
                    <a:pt x="849775" y="39902"/>
                    <a:pt x="858526" y="61027"/>
                    <a:pt x="858526" y="83054"/>
                  </a:cubicBezTo>
                  <a:lnTo>
                    <a:pt x="858526" y="222048"/>
                  </a:lnTo>
                  <a:cubicBezTo>
                    <a:pt x="858526" y="267917"/>
                    <a:pt x="821341" y="305102"/>
                    <a:pt x="775472" y="305102"/>
                  </a:cubicBezTo>
                  <a:lnTo>
                    <a:pt x="83054" y="305102"/>
                  </a:lnTo>
                  <a:cubicBezTo>
                    <a:pt x="61027" y="305102"/>
                    <a:pt x="39902" y="296352"/>
                    <a:pt x="24326" y="280776"/>
                  </a:cubicBezTo>
                  <a:cubicBezTo>
                    <a:pt x="8750" y="265200"/>
                    <a:pt x="0" y="244075"/>
                    <a:pt x="0" y="222048"/>
                  </a:cubicBezTo>
                  <a:lnTo>
                    <a:pt x="0" y="83054"/>
                  </a:lnTo>
                  <a:cubicBezTo>
                    <a:pt x="0" y="37185"/>
                    <a:pt x="37185" y="0"/>
                    <a:pt x="83054" y="0"/>
                  </a:cubicBezTo>
                  <a:close/>
                </a:path>
              </a:pathLst>
            </a:custGeom>
            <a:solidFill>
              <a:srgbClr val="0050B6"/>
            </a:solidFill>
          </p:spPr>
          <p:txBody>
            <a:bodyPr/>
            <a:lstStyle/>
            <a:p>
              <a:endParaRPr lang="en-US"/>
            </a:p>
          </p:txBody>
        </p:sp>
        <p:sp>
          <p:nvSpPr>
            <p:cNvPr id="39" name="TextBox 39"/>
            <p:cNvSpPr txBox="1"/>
            <p:nvPr/>
          </p:nvSpPr>
          <p:spPr>
            <a:xfrm>
              <a:off x="0" y="-28575"/>
              <a:ext cx="858526" cy="333677"/>
            </a:xfrm>
            <a:prstGeom prst="rect">
              <a:avLst/>
            </a:prstGeom>
          </p:spPr>
          <p:txBody>
            <a:bodyPr lIns="50800" tIns="50800" rIns="50800" bIns="50800" rtlCol="0" anchor="ctr"/>
            <a:lstStyle/>
            <a:p>
              <a:pPr algn="ctr">
                <a:lnSpc>
                  <a:spcPts val="1960"/>
                </a:lnSpc>
              </a:pPr>
              <a:endParaRPr/>
            </a:p>
          </p:txBody>
        </p:sp>
      </p:grpSp>
      <p:sp>
        <p:nvSpPr>
          <p:cNvPr id="42" name="TextBox 42"/>
          <p:cNvSpPr txBox="1"/>
          <p:nvPr/>
        </p:nvSpPr>
        <p:spPr>
          <a:xfrm>
            <a:off x="15711145" y="4345743"/>
            <a:ext cx="2779261" cy="373051"/>
          </a:xfrm>
          <a:prstGeom prst="rect">
            <a:avLst/>
          </a:prstGeom>
        </p:spPr>
        <p:txBody>
          <a:bodyPr lIns="0" tIns="0" rIns="0" bIns="0" rtlCol="0" anchor="t">
            <a:spAutoFit/>
          </a:bodyPr>
          <a:lstStyle/>
          <a:p>
            <a:pPr algn="l">
              <a:lnSpc>
                <a:spcPts val="3082"/>
              </a:lnSpc>
              <a:spcBef>
                <a:spcPct val="0"/>
              </a:spcBef>
            </a:pPr>
            <a:r>
              <a:rPr lang="en-US" sz="2201" b="1" spc="-28" dirty="0">
                <a:solidFill>
                  <a:srgbClr val="FFFFFF"/>
                </a:solidFill>
                <a:latin typeface="Inter Bold"/>
                <a:ea typeface="Inter Bold"/>
                <a:cs typeface="Inter Bold"/>
                <a:sym typeface="Inter Bold"/>
              </a:rPr>
              <a:t>Select the icon</a:t>
            </a:r>
          </a:p>
        </p:txBody>
      </p:sp>
      <p:sp>
        <p:nvSpPr>
          <p:cNvPr id="41" name="TextBox 41"/>
          <p:cNvSpPr txBox="1"/>
          <p:nvPr/>
        </p:nvSpPr>
        <p:spPr>
          <a:xfrm>
            <a:off x="15854817" y="4680678"/>
            <a:ext cx="1358250" cy="620914"/>
          </a:xfrm>
          <a:prstGeom prst="rect">
            <a:avLst/>
          </a:prstGeom>
        </p:spPr>
        <p:txBody>
          <a:bodyPr lIns="0" tIns="0" rIns="0" bIns="0" rtlCol="0" anchor="t">
            <a:spAutoFit/>
          </a:bodyPr>
          <a:lstStyle/>
          <a:p>
            <a:pPr algn="just">
              <a:lnSpc>
                <a:spcPts val="2526"/>
              </a:lnSpc>
              <a:spcBef>
                <a:spcPct val="0"/>
              </a:spcBef>
            </a:pPr>
            <a:r>
              <a:rPr lang="en-US" sz="1804" spc="-23">
                <a:solidFill>
                  <a:srgbClr val="FFFFFF"/>
                </a:solidFill>
                <a:latin typeface="Inter"/>
                <a:ea typeface="Inter"/>
                <a:cs typeface="Inter"/>
                <a:sym typeface="Inter"/>
              </a:rPr>
              <a:t>to watch the Step 5 video</a:t>
            </a:r>
          </a:p>
        </p:txBody>
      </p:sp>
      <p:sp>
        <p:nvSpPr>
          <p:cNvPr id="40" name="Freeform 40" descr="Play Video Icon">
            <a:hlinkClick r:id="rId3" tooltip="https://vimeo.com/954363614?share=copy"/>
          </p:cNvPr>
          <p:cNvSpPr/>
          <p:nvPr/>
        </p:nvSpPr>
        <p:spPr>
          <a:xfrm>
            <a:off x="14554200" y="4455512"/>
            <a:ext cx="1044052" cy="967053"/>
          </a:xfrm>
          <a:custGeom>
            <a:avLst/>
            <a:gdLst/>
            <a:ahLst/>
            <a:cxnLst/>
            <a:rect l="l" t="t" r="r" b="b"/>
            <a:pathLst>
              <a:path w="1044052" h="967053">
                <a:moveTo>
                  <a:pt x="0" y="0"/>
                </a:moveTo>
                <a:lnTo>
                  <a:pt x="1044052" y="0"/>
                </a:lnTo>
                <a:lnTo>
                  <a:pt x="1044052" y="967053"/>
                </a:lnTo>
                <a:lnTo>
                  <a:pt x="0" y="9670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sp>
        <p:nvSpPr>
          <p:cNvPr id="3" name="Freeform 3">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1004939" y="0"/>
            <a:ext cx="8367022" cy="8367022"/>
          </a:xfrm>
          <a:custGeom>
            <a:avLst/>
            <a:gdLst/>
            <a:ahLst/>
            <a:cxnLst/>
            <a:rect l="l" t="t" r="r" b="b"/>
            <a:pathLst>
              <a:path w="8367022" h="8367022">
                <a:moveTo>
                  <a:pt x="0" y="0"/>
                </a:moveTo>
                <a:lnTo>
                  <a:pt x="8367022" y="0"/>
                </a:lnTo>
                <a:lnTo>
                  <a:pt x="8367022" y="8367022"/>
                </a:lnTo>
                <a:lnTo>
                  <a:pt x="0" y="8367022"/>
                </a:lnTo>
                <a:lnTo>
                  <a:pt x="0" y="0"/>
                </a:lnTo>
                <a:close/>
              </a:path>
            </a:pathLst>
          </a:custGeom>
          <a:blipFill>
            <a:blip r:embed="rId3">
              <a:alphaModFix amt="6999"/>
              <a:extLst>
                <a:ext uri="{96DAC541-7B7A-43D3-8B79-37D633B846F1}">
                  <asvg:svgBlip xmlns:asvg="http://schemas.microsoft.com/office/drawing/2016/SVG/main" r:embed="rId4"/>
                </a:ext>
              </a:extLst>
            </a:blip>
            <a:stretch>
              <a:fillRect/>
            </a:stretch>
          </a:blipFill>
        </p:spPr>
        <p:txBody>
          <a:bodyPr/>
          <a:lstStyle/>
          <a:p>
            <a:endParaRPr lang="en-US"/>
          </a:p>
        </p:txBody>
      </p:sp>
      <p:grpSp>
        <p:nvGrpSpPr>
          <p:cNvPr id="4" name="Group 4">
            <a:extLst>
              <a:ext uri="{C183D7F6-B498-43B3-948B-1728B52AA6E4}">
                <adec:decorative xmlns:adec="http://schemas.microsoft.com/office/drawing/2017/decorative" val="1"/>
              </a:ext>
            </a:extLst>
          </p:cNvPr>
          <p:cNvGrpSpPr>
            <a:grpSpLocks noChangeAspect="1"/>
          </p:cNvGrpSpPr>
          <p:nvPr/>
        </p:nvGrpSpPr>
        <p:grpSpPr>
          <a:xfrm>
            <a:off x="9764735" y="9380315"/>
            <a:ext cx="5989463" cy="7744"/>
            <a:chOff x="0" y="0"/>
            <a:chExt cx="7985951" cy="10325"/>
          </a:xfrm>
        </p:grpSpPr>
        <p:sp>
          <p:nvSpPr>
            <p:cNvPr id="5" name="Freeform 5">
              <a:extLst>
                <a:ext uri="{C183D7F6-B498-43B3-948B-1728B52AA6E4}">
                  <adec:decorative xmlns:adec="http://schemas.microsoft.com/office/drawing/2017/decorative" val="1"/>
                </a:ext>
              </a:extLst>
            </p:cNvPr>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FFFFFF"/>
            </a:solidFill>
          </p:spPr>
          <p:txBody>
            <a:bodyPr/>
            <a:lstStyle/>
            <a:p>
              <a:endParaRPr lang="en-US"/>
            </a:p>
          </p:txBody>
        </p:sp>
      </p:grpSp>
      <p:grpSp>
        <p:nvGrpSpPr>
          <p:cNvPr id="6" name="Group 6">
            <a:extLst>
              <a:ext uri="{C183D7F6-B498-43B3-948B-1728B52AA6E4}">
                <adec:decorative xmlns:adec="http://schemas.microsoft.com/office/drawing/2017/decorative" val="1"/>
              </a:ext>
            </a:extLst>
          </p:cNvPr>
          <p:cNvGrpSpPr>
            <a:grpSpLocks noChangeAspect="1"/>
          </p:cNvGrpSpPr>
          <p:nvPr/>
        </p:nvGrpSpPr>
        <p:grpSpPr>
          <a:xfrm>
            <a:off x="9764735" y="9380315"/>
            <a:ext cx="5989463" cy="7744"/>
            <a:chOff x="0" y="0"/>
            <a:chExt cx="7985951" cy="10325"/>
          </a:xfrm>
        </p:grpSpPr>
        <p:sp>
          <p:nvSpPr>
            <p:cNvPr id="7" name="Freeform 7">
              <a:extLst>
                <a:ext uri="{C183D7F6-B498-43B3-948B-1728B52AA6E4}">
                  <adec:decorative xmlns:adec="http://schemas.microsoft.com/office/drawing/2017/decorative" val="1"/>
                </a:ext>
              </a:extLst>
            </p:cNvPr>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FFFFFF"/>
            </a:solidFill>
          </p:spPr>
          <p:txBody>
            <a:bodyPr/>
            <a:lstStyle/>
            <a:p>
              <a:endParaRPr lang="en-US"/>
            </a:p>
          </p:txBody>
        </p:sp>
      </p:grpSp>
      <p:grpSp>
        <p:nvGrpSpPr>
          <p:cNvPr id="8" name="Group 8">
            <a:extLst>
              <a:ext uri="{C183D7F6-B498-43B3-948B-1728B52AA6E4}">
                <adec:decorative xmlns:adec="http://schemas.microsoft.com/office/drawing/2017/decorative" val="1"/>
              </a:ext>
            </a:extLst>
          </p:cNvPr>
          <p:cNvGrpSpPr>
            <a:grpSpLocks noChangeAspect="1"/>
          </p:cNvGrpSpPr>
          <p:nvPr/>
        </p:nvGrpSpPr>
        <p:grpSpPr>
          <a:xfrm>
            <a:off x="1104155" y="3137927"/>
            <a:ext cx="5989463" cy="7744"/>
            <a:chOff x="0" y="0"/>
            <a:chExt cx="7985951" cy="10325"/>
          </a:xfrm>
        </p:grpSpPr>
        <p:sp>
          <p:nvSpPr>
            <p:cNvPr id="9" name="Freeform 9">
              <a:extLst>
                <a:ext uri="{C183D7F6-B498-43B3-948B-1728B52AA6E4}">
                  <adec:decorative xmlns:adec="http://schemas.microsoft.com/office/drawing/2017/decorative" val="1"/>
                </a:ext>
              </a:extLst>
            </p:cNvPr>
            <p:cNvSpPr/>
            <p:nvPr/>
          </p:nvSpPr>
          <p:spPr>
            <a:xfrm>
              <a:off x="0" y="0"/>
              <a:ext cx="7985887" cy="10287"/>
            </a:xfrm>
            <a:custGeom>
              <a:avLst/>
              <a:gdLst/>
              <a:ahLst/>
              <a:cxnLst/>
              <a:rect l="l" t="t" r="r" b="b"/>
              <a:pathLst>
                <a:path w="7985887" h="10287">
                  <a:moveTo>
                    <a:pt x="0" y="0"/>
                  </a:moveTo>
                  <a:lnTo>
                    <a:pt x="7985887" y="10287"/>
                  </a:lnTo>
                  <a:lnTo>
                    <a:pt x="0" y="10287"/>
                  </a:lnTo>
                  <a:close/>
                </a:path>
              </a:pathLst>
            </a:custGeom>
            <a:solidFill>
              <a:srgbClr val="FFFFFF"/>
            </a:solidFill>
          </p:spPr>
          <p:txBody>
            <a:bodyPr/>
            <a:lstStyle/>
            <a:p>
              <a:endParaRPr lang="en-US"/>
            </a:p>
          </p:txBody>
        </p:sp>
      </p:grpSp>
      <p:sp>
        <p:nvSpPr>
          <p:cNvPr id="10" name="TextBox 10"/>
          <p:cNvSpPr txBox="1">
            <a:spLocks noGrp="1"/>
          </p:cNvSpPr>
          <p:nvPr>
            <p:ph type="title" idx="4294967295"/>
          </p:nvPr>
        </p:nvSpPr>
        <p:spPr>
          <a:xfrm>
            <a:off x="928093" y="2341811"/>
            <a:ext cx="10321103" cy="80010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6239"/>
              </a:lnSpc>
              <a:spcBef>
                <a:spcPts val="0"/>
              </a:spcBef>
              <a:spcAft>
                <a:spcPts val="0"/>
              </a:spcAft>
              <a:buClrTx/>
              <a:buSzTx/>
              <a:buFontTx/>
              <a:buNone/>
              <a:tabLst/>
              <a:defRPr/>
            </a:pPr>
            <a:r>
              <a:rPr kumimoji="0" lang="en-US" sz="5199" b="1" i="0" u="none" strike="noStrike" kern="1200" cap="none" spc="-41" normalizeH="0" baseline="0" noProof="0" dirty="0">
                <a:ln>
                  <a:noFill/>
                </a:ln>
                <a:solidFill>
                  <a:srgbClr val="FFFFFF"/>
                </a:solidFill>
                <a:effectLst/>
                <a:uLnTx/>
                <a:uFillTx/>
                <a:latin typeface="Inter Bold"/>
                <a:ea typeface="Inter Bold"/>
                <a:cs typeface="Inter Bold"/>
                <a:sym typeface="Inter Bold"/>
              </a:rPr>
              <a:t>You've made it to the final step!</a:t>
            </a:r>
          </a:p>
        </p:txBody>
      </p:sp>
      <p:sp>
        <p:nvSpPr>
          <p:cNvPr id="11" name="TextBox 11"/>
          <p:cNvSpPr txBox="1"/>
          <p:nvPr/>
        </p:nvSpPr>
        <p:spPr>
          <a:xfrm>
            <a:off x="1896432" y="3665487"/>
            <a:ext cx="13735413" cy="596901"/>
          </a:xfrm>
          <a:prstGeom prst="rect">
            <a:avLst/>
          </a:prstGeom>
        </p:spPr>
        <p:txBody>
          <a:bodyPr lIns="0" tIns="0" rIns="0" bIns="0" rtlCol="0" anchor="t">
            <a:spAutoFit/>
          </a:bodyPr>
          <a:lstStyle/>
          <a:p>
            <a:pPr algn="just">
              <a:lnSpc>
                <a:spcPts val="4899"/>
              </a:lnSpc>
            </a:pPr>
            <a:r>
              <a:rPr lang="en-US" sz="3499" b="1" spc="55">
                <a:solidFill>
                  <a:srgbClr val="FFFFFF"/>
                </a:solidFill>
                <a:latin typeface="Inter Bold"/>
                <a:ea typeface="Inter Bold"/>
                <a:cs typeface="Inter Bold"/>
                <a:sym typeface="Inter Bold"/>
              </a:rPr>
              <a:t>Congratulations!</a:t>
            </a:r>
            <a:r>
              <a:rPr lang="en-US" sz="3499" spc="55">
                <a:solidFill>
                  <a:srgbClr val="FFFFFF"/>
                </a:solidFill>
                <a:latin typeface="Inter"/>
                <a:ea typeface="Inter"/>
                <a:cs typeface="Inter"/>
                <a:sym typeface="Inter"/>
              </a:rPr>
              <a:t> </a:t>
            </a:r>
          </a:p>
        </p:txBody>
      </p:sp>
      <p:sp>
        <p:nvSpPr>
          <p:cNvPr id="12" name="TextBox 12"/>
          <p:cNvSpPr txBox="1"/>
          <p:nvPr/>
        </p:nvSpPr>
        <p:spPr>
          <a:xfrm>
            <a:off x="1896432" y="4692955"/>
            <a:ext cx="13735413" cy="1976755"/>
          </a:xfrm>
          <a:prstGeom prst="rect">
            <a:avLst/>
          </a:prstGeom>
        </p:spPr>
        <p:txBody>
          <a:bodyPr lIns="0" tIns="0" rIns="0" bIns="0" rtlCol="0" anchor="t">
            <a:spAutoFit/>
          </a:bodyPr>
          <a:lstStyle/>
          <a:p>
            <a:pPr algn="just">
              <a:lnSpc>
                <a:spcPts val="3919"/>
              </a:lnSpc>
            </a:pPr>
            <a:r>
              <a:rPr lang="en-US" sz="2799" spc="44">
                <a:solidFill>
                  <a:srgbClr val="FFFFFF"/>
                </a:solidFill>
                <a:latin typeface="Inter"/>
                <a:ea typeface="Inter"/>
                <a:cs typeface="Inter"/>
                <a:sym typeface="Inter"/>
              </a:rPr>
              <a:t>While we’ve focused on the course content page, there are a few other areas that also need your attention. In this final section, we'll set up any remaining items and conduct a comprehensive course review from the student perspective. By addressing these areas, you'll ensure a smooth transition.</a:t>
            </a:r>
          </a:p>
        </p:txBody>
      </p:sp>
      <p:grpSp>
        <p:nvGrpSpPr>
          <p:cNvPr id="13" name="Group 13">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14" name="Freeform 14">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solidFill>
                  <a:schemeClr val="bg1"/>
                </a:solidFill>
              </a:endParaRPr>
            </a:p>
          </p:txBody>
        </p:sp>
        <p:sp>
          <p:nvSpPr>
            <p:cNvPr id="15" name="Freeform 15">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solidFill>
                  <a:schemeClr val="bg1"/>
                </a:solidFill>
              </a:endParaRPr>
            </a:p>
          </p:txBody>
        </p:sp>
        <p:sp>
          <p:nvSpPr>
            <p:cNvPr id="16" name="TextBox 16"/>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9" action="ppaction://hlinksldjump">
                    <a:extLst>
                      <a:ext uri="{A12FA001-AC4F-418D-AE19-62706E023703}">
                        <ahyp:hlinkClr xmlns:ahyp="http://schemas.microsoft.com/office/drawing/2018/hyperlinkcolor" val="tx"/>
                      </a:ext>
                    </a:extLst>
                  </a:hlinkClick>
                </a:rPr>
                <a:t>Step 1</a:t>
              </a:r>
            </a:p>
          </p:txBody>
        </p:sp>
        <p:sp>
          <p:nvSpPr>
            <p:cNvPr id="17" name="Freeform 17">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solidFill>
                  <a:schemeClr val="bg1"/>
                </a:solidFill>
              </a:endParaRPr>
            </a:p>
          </p:txBody>
        </p:sp>
        <p:sp>
          <p:nvSpPr>
            <p:cNvPr id="18" name="Freeform 18">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solidFill>
                  <a:schemeClr val="bg1"/>
                </a:solidFill>
              </a:endParaRPr>
            </a:p>
          </p:txBody>
        </p:sp>
        <p:sp>
          <p:nvSpPr>
            <p:cNvPr id="19" name="TextBox 19"/>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4" action="ppaction://hlinksldjump">
                    <a:extLst>
                      <a:ext uri="{A12FA001-AC4F-418D-AE19-62706E023703}">
                        <ahyp:hlinkClr xmlns:ahyp="http://schemas.microsoft.com/office/drawing/2018/hyperlinkcolor" val="tx"/>
                      </a:ext>
                    </a:extLst>
                  </a:hlinkClick>
                </a:rPr>
                <a:t>Step 2</a:t>
              </a:r>
            </a:p>
          </p:txBody>
        </p:sp>
        <p:sp>
          <p:nvSpPr>
            <p:cNvPr id="20" name="Freeform 20">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solidFill>
                  <a:schemeClr val="bg1"/>
                </a:solidFill>
              </a:endParaRPr>
            </a:p>
          </p:txBody>
        </p:sp>
        <p:sp>
          <p:nvSpPr>
            <p:cNvPr id="21" name="Freeform 21">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solidFill>
                  <a:schemeClr val="bg1"/>
                </a:solidFill>
              </a:endParaRPr>
            </a:p>
          </p:txBody>
        </p:sp>
        <p:sp>
          <p:nvSpPr>
            <p:cNvPr id="22" name="TextBox 22"/>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7" action="ppaction://hlinksldjump">
                    <a:extLst>
                      <a:ext uri="{A12FA001-AC4F-418D-AE19-62706E023703}">
                        <ahyp:hlinkClr xmlns:ahyp="http://schemas.microsoft.com/office/drawing/2018/hyperlinkcolor" val="tx"/>
                      </a:ext>
                    </a:extLst>
                  </a:hlinkClick>
                </a:rPr>
                <a:t>Step 3</a:t>
              </a:r>
            </a:p>
          </p:txBody>
        </p:sp>
        <p:sp>
          <p:nvSpPr>
            <p:cNvPr id="23" name="Freeform 23">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solidFill>
                  <a:schemeClr val="bg1"/>
                </a:solidFill>
              </a:endParaRPr>
            </a:p>
          </p:txBody>
        </p:sp>
        <p:sp>
          <p:nvSpPr>
            <p:cNvPr id="24" name="Freeform 24">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solidFill>
                  <a:schemeClr val="bg1"/>
                </a:solidFill>
              </a:endParaRPr>
            </a:p>
          </p:txBody>
        </p:sp>
        <p:sp>
          <p:nvSpPr>
            <p:cNvPr id="25" name="TextBox 25"/>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8" action="ppaction://hlinksldjump">
                    <a:extLst>
                      <a:ext uri="{A12FA001-AC4F-418D-AE19-62706E023703}">
                        <ahyp:hlinkClr xmlns:ahyp="http://schemas.microsoft.com/office/drawing/2018/hyperlinkcolor" val="tx"/>
                      </a:ext>
                    </a:extLst>
                  </a:hlinkClick>
                </a:rPr>
                <a:t>Step 4</a:t>
              </a:r>
            </a:p>
          </p:txBody>
        </p:sp>
        <p:sp>
          <p:nvSpPr>
            <p:cNvPr id="26" name="Freeform 26">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US">
                <a:solidFill>
                  <a:schemeClr val="bg1"/>
                </a:solidFill>
              </a:endParaRPr>
            </a:p>
          </p:txBody>
        </p:sp>
        <p:sp>
          <p:nvSpPr>
            <p:cNvPr id="27" name="Freeform 27">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solidFill>
                  <a:schemeClr val="bg1"/>
                </a:solidFill>
              </a:endParaRPr>
            </a:p>
          </p:txBody>
        </p:sp>
        <p:sp>
          <p:nvSpPr>
            <p:cNvPr id="28" name="TextBox 28"/>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19" action="ppaction://hlinksldjump">
                    <a:extLst>
                      <a:ext uri="{A12FA001-AC4F-418D-AE19-62706E023703}">
                        <ahyp:hlinkClr xmlns:ahyp="http://schemas.microsoft.com/office/drawing/2018/hyperlinkcolor" val="tx"/>
                      </a:ext>
                    </a:extLst>
                  </a:hlinkClick>
                </a:rPr>
                <a:t>Step 5</a:t>
              </a:r>
            </a:p>
          </p:txBody>
        </p:sp>
      </p:gr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3" name="Group 3">
            <a:extLst>
              <a:ext uri="{C183D7F6-B498-43B3-948B-1728B52AA6E4}">
                <adec:decorative xmlns:adec="http://schemas.microsoft.com/office/drawing/2017/decorative" val="1"/>
              </a:ext>
            </a:extLst>
          </p:cNvPr>
          <p:cNvGrpSpPr/>
          <p:nvPr/>
        </p:nvGrpSpPr>
        <p:grpSpPr>
          <a:xfrm>
            <a:off x="7870563" y="3022600"/>
            <a:ext cx="8617087" cy="5480561"/>
            <a:chOff x="0" y="0"/>
            <a:chExt cx="1995533" cy="1269181"/>
          </a:xfrm>
        </p:grpSpPr>
        <p:sp>
          <p:nvSpPr>
            <p:cNvPr id="4" name="Freeform 4">
              <a:extLst>
                <a:ext uri="{C183D7F6-B498-43B3-948B-1728B52AA6E4}">
                  <adec:decorative xmlns:adec="http://schemas.microsoft.com/office/drawing/2017/decorative" val="1"/>
                </a:ext>
              </a:extLst>
            </p:cNvPr>
            <p:cNvSpPr/>
            <p:nvPr/>
          </p:nvSpPr>
          <p:spPr>
            <a:xfrm>
              <a:off x="0" y="0"/>
              <a:ext cx="1995533" cy="1269181"/>
            </a:xfrm>
            <a:custGeom>
              <a:avLst/>
              <a:gdLst/>
              <a:ahLst/>
              <a:cxnLst/>
              <a:rect l="l" t="t" r="r" b="b"/>
              <a:pathLst>
                <a:path w="1995533" h="1269181">
                  <a:moveTo>
                    <a:pt x="0" y="0"/>
                  </a:moveTo>
                  <a:lnTo>
                    <a:pt x="1995533" y="0"/>
                  </a:lnTo>
                  <a:lnTo>
                    <a:pt x="1995533" y="1269181"/>
                  </a:lnTo>
                  <a:lnTo>
                    <a:pt x="0" y="1269181"/>
                  </a:lnTo>
                  <a:close/>
                </a:path>
              </a:pathLst>
            </a:custGeom>
            <a:solidFill>
              <a:srgbClr val="0054BC"/>
            </a:solidFill>
          </p:spPr>
          <p:txBody>
            <a:bodyPr/>
            <a:lstStyle/>
            <a:p>
              <a:endParaRPr lang="en-US"/>
            </a:p>
          </p:txBody>
        </p:sp>
        <p:sp>
          <p:nvSpPr>
            <p:cNvPr id="5" name="TextBox 5"/>
            <p:cNvSpPr txBox="1"/>
            <p:nvPr/>
          </p:nvSpPr>
          <p:spPr>
            <a:xfrm>
              <a:off x="0" y="-28575"/>
              <a:ext cx="1995533" cy="1297756"/>
            </a:xfrm>
            <a:prstGeom prst="rect">
              <a:avLst/>
            </a:prstGeom>
          </p:spPr>
          <p:txBody>
            <a:bodyPr lIns="57775" tIns="57775" rIns="57775" bIns="57775" rtlCol="0" anchor="ctr"/>
            <a:lstStyle/>
            <a:p>
              <a:pPr algn="ctr">
                <a:lnSpc>
                  <a:spcPts val="1960"/>
                </a:lnSpc>
              </a:pPr>
              <a:endParaRPr/>
            </a:p>
          </p:txBody>
        </p:sp>
      </p:grpSp>
      <p:sp>
        <p:nvSpPr>
          <p:cNvPr id="6" name="Freeform 6">
            <a:extLst>
              <a:ext uri="{C183D7F6-B498-43B3-948B-1728B52AA6E4}">
                <adec:decorative xmlns:adec="http://schemas.microsoft.com/office/drawing/2017/decorative" val="1"/>
              </a:ext>
            </a:extLst>
          </p:cNvPr>
          <p:cNvSpPr/>
          <p:nvPr/>
        </p:nvSpPr>
        <p:spPr>
          <a:xfrm>
            <a:off x="7963621" y="3108997"/>
            <a:ext cx="8430971" cy="5307766"/>
          </a:xfrm>
          <a:custGeom>
            <a:avLst/>
            <a:gdLst/>
            <a:ahLst/>
            <a:cxnLst/>
            <a:rect l="l" t="t" r="r" b="b"/>
            <a:pathLst>
              <a:path w="8430971" h="5307766">
                <a:moveTo>
                  <a:pt x="0" y="0"/>
                </a:moveTo>
                <a:lnTo>
                  <a:pt x="8430971" y="0"/>
                </a:lnTo>
                <a:lnTo>
                  <a:pt x="8430971" y="5307766"/>
                </a:lnTo>
                <a:lnTo>
                  <a:pt x="0" y="5307766"/>
                </a:lnTo>
                <a:lnTo>
                  <a:pt x="0" y="0"/>
                </a:lnTo>
                <a:close/>
              </a:path>
            </a:pathLst>
          </a:custGeom>
          <a:blipFill>
            <a:blip r:embed="rId3"/>
            <a:stretch>
              <a:fillRect l="-51763" r="-51123" b="-37238"/>
            </a:stretch>
          </a:blipFill>
        </p:spPr>
        <p:txBody>
          <a:bodyPr/>
          <a:lstStyle/>
          <a:p>
            <a:endParaRPr lang="en-US"/>
          </a:p>
        </p:txBody>
      </p:sp>
      <p:sp>
        <p:nvSpPr>
          <p:cNvPr id="7" name="Freeform 7">
            <a:extLst>
              <a:ext uri="{C183D7F6-B498-43B3-948B-1728B52AA6E4}">
                <adec:decorative xmlns:adec="http://schemas.microsoft.com/office/drawing/2017/decorative" val="1"/>
              </a:ext>
            </a:extLst>
          </p:cNvPr>
          <p:cNvSpPr/>
          <p:nvPr/>
        </p:nvSpPr>
        <p:spPr>
          <a:xfrm>
            <a:off x="15590911" y="3108997"/>
            <a:ext cx="764709" cy="5307766"/>
          </a:xfrm>
          <a:custGeom>
            <a:avLst/>
            <a:gdLst/>
            <a:ahLst/>
            <a:cxnLst/>
            <a:rect l="l" t="t" r="r" b="b"/>
            <a:pathLst>
              <a:path w="764709" h="5307766">
                <a:moveTo>
                  <a:pt x="0" y="0"/>
                </a:moveTo>
                <a:lnTo>
                  <a:pt x="764709" y="0"/>
                </a:lnTo>
                <a:lnTo>
                  <a:pt x="764709" y="5307766"/>
                </a:lnTo>
                <a:lnTo>
                  <a:pt x="0" y="5307766"/>
                </a:lnTo>
                <a:lnTo>
                  <a:pt x="0" y="0"/>
                </a:lnTo>
                <a:close/>
              </a:path>
            </a:pathLst>
          </a:custGeom>
          <a:blipFill>
            <a:blip r:embed="rId3"/>
            <a:stretch>
              <a:fillRect l="-2116319" r="-20529" b="-37238"/>
            </a:stretch>
          </a:blipFill>
        </p:spPr>
        <p:txBody>
          <a:bodyPr/>
          <a:lstStyle/>
          <a:p>
            <a:endParaRPr lang="en-US"/>
          </a:p>
        </p:txBody>
      </p:sp>
      <p:grpSp>
        <p:nvGrpSpPr>
          <p:cNvPr id="8" name="Group 8">
            <a:extLst>
              <a:ext uri="{C183D7F6-B498-43B3-948B-1728B52AA6E4}">
                <adec:decorative xmlns:adec="http://schemas.microsoft.com/office/drawing/2017/decorative" val="1"/>
              </a:ext>
            </a:extLst>
          </p:cNvPr>
          <p:cNvGrpSpPr/>
          <p:nvPr/>
        </p:nvGrpSpPr>
        <p:grpSpPr>
          <a:xfrm>
            <a:off x="7963621" y="3108997"/>
            <a:ext cx="8430971" cy="5307766"/>
            <a:chOff x="0" y="0"/>
            <a:chExt cx="1952433" cy="1229165"/>
          </a:xfrm>
        </p:grpSpPr>
        <p:sp>
          <p:nvSpPr>
            <p:cNvPr id="9" name="Freeform 9">
              <a:extLst>
                <a:ext uri="{C183D7F6-B498-43B3-948B-1728B52AA6E4}">
                  <adec:decorative xmlns:adec="http://schemas.microsoft.com/office/drawing/2017/decorative" val="1"/>
                </a:ext>
              </a:extLst>
            </p:cNvPr>
            <p:cNvSpPr/>
            <p:nvPr/>
          </p:nvSpPr>
          <p:spPr>
            <a:xfrm>
              <a:off x="0" y="0"/>
              <a:ext cx="1952433" cy="1229165"/>
            </a:xfrm>
            <a:custGeom>
              <a:avLst/>
              <a:gdLst/>
              <a:ahLst/>
              <a:cxnLst/>
              <a:rect l="l" t="t" r="r" b="b"/>
              <a:pathLst>
                <a:path w="1952433" h="1229165">
                  <a:moveTo>
                    <a:pt x="0" y="0"/>
                  </a:moveTo>
                  <a:lnTo>
                    <a:pt x="1952433" y="0"/>
                  </a:lnTo>
                  <a:lnTo>
                    <a:pt x="1952433" y="1229165"/>
                  </a:lnTo>
                  <a:lnTo>
                    <a:pt x="0" y="1229165"/>
                  </a:lnTo>
                  <a:close/>
                </a:path>
              </a:pathLst>
            </a:custGeom>
            <a:solidFill>
              <a:srgbClr val="000000">
                <a:alpha val="29804"/>
              </a:srgbClr>
            </a:solidFill>
          </p:spPr>
          <p:txBody>
            <a:bodyPr/>
            <a:lstStyle/>
            <a:p>
              <a:endParaRPr lang="en-US"/>
            </a:p>
          </p:txBody>
        </p:sp>
        <p:sp>
          <p:nvSpPr>
            <p:cNvPr id="10" name="TextBox 10"/>
            <p:cNvSpPr txBox="1"/>
            <p:nvPr/>
          </p:nvSpPr>
          <p:spPr>
            <a:xfrm>
              <a:off x="0" y="-28575"/>
              <a:ext cx="1952433" cy="1257740"/>
            </a:xfrm>
            <a:prstGeom prst="rect">
              <a:avLst/>
            </a:prstGeom>
          </p:spPr>
          <p:txBody>
            <a:bodyPr lIns="57775" tIns="57775" rIns="57775" bIns="57775" rtlCol="0" anchor="ctr"/>
            <a:lstStyle/>
            <a:p>
              <a:pPr algn="ctr">
                <a:lnSpc>
                  <a:spcPts val="1960"/>
                </a:lnSpc>
              </a:pPr>
              <a:endParaRPr/>
            </a:p>
          </p:txBody>
        </p:sp>
      </p:grpSp>
      <p:sp>
        <p:nvSpPr>
          <p:cNvPr id="11" name="Freeform 11">
            <a:extLst>
              <a:ext uri="{C183D7F6-B498-43B3-948B-1728B52AA6E4}">
                <adec:decorative xmlns:adec="http://schemas.microsoft.com/office/drawing/2017/decorative" val="1"/>
              </a:ext>
            </a:extLst>
          </p:cNvPr>
          <p:cNvSpPr/>
          <p:nvPr/>
        </p:nvSpPr>
        <p:spPr>
          <a:xfrm>
            <a:off x="8231166" y="3459650"/>
            <a:ext cx="7895881" cy="4846097"/>
          </a:xfrm>
          <a:custGeom>
            <a:avLst/>
            <a:gdLst/>
            <a:ahLst/>
            <a:cxnLst/>
            <a:rect l="l" t="t" r="r" b="b"/>
            <a:pathLst>
              <a:path w="7895881" h="4846097">
                <a:moveTo>
                  <a:pt x="0" y="0"/>
                </a:moveTo>
                <a:lnTo>
                  <a:pt x="7895881" y="0"/>
                </a:lnTo>
                <a:lnTo>
                  <a:pt x="7895881" y="4846097"/>
                </a:lnTo>
                <a:lnTo>
                  <a:pt x="0" y="4846097"/>
                </a:lnTo>
                <a:lnTo>
                  <a:pt x="0" y="0"/>
                </a:lnTo>
                <a:close/>
              </a:path>
            </a:pathLst>
          </a:custGeom>
          <a:blipFill>
            <a:blip r:embed="rId4"/>
            <a:stretch>
              <a:fillRect/>
            </a:stretch>
          </a:blipFill>
        </p:spPr>
        <p:txBody>
          <a:bodyPr/>
          <a:lstStyle/>
          <a:p>
            <a:endParaRPr lang="en-US"/>
          </a:p>
        </p:txBody>
      </p:sp>
      <p:grpSp>
        <p:nvGrpSpPr>
          <p:cNvPr id="21" name="Group 21">
            <a:extLst>
              <a:ext uri="{C183D7F6-B498-43B3-948B-1728B52AA6E4}">
                <adec:decorative xmlns:adec="http://schemas.microsoft.com/office/drawing/2017/decorative" val="1"/>
              </a:ext>
            </a:extLst>
          </p:cNvPr>
          <p:cNvGrpSpPr/>
          <p:nvPr/>
        </p:nvGrpSpPr>
        <p:grpSpPr>
          <a:xfrm>
            <a:off x="2393901" y="2563796"/>
            <a:ext cx="4591009" cy="6416051"/>
            <a:chOff x="0" y="0"/>
            <a:chExt cx="1209155" cy="1689824"/>
          </a:xfrm>
        </p:grpSpPr>
        <p:sp>
          <p:nvSpPr>
            <p:cNvPr id="22" name="Freeform 22">
              <a:extLst>
                <a:ext uri="{C183D7F6-B498-43B3-948B-1728B52AA6E4}">
                  <adec:decorative xmlns:adec="http://schemas.microsoft.com/office/drawing/2017/decorative" val="1"/>
                </a:ext>
              </a:extLst>
            </p:cNvPr>
            <p:cNvSpPr/>
            <p:nvPr/>
          </p:nvSpPr>
          <p:spPr>
            <a:xfrm>
              <a:off x="0" y="0"/>
              <a:ext cx="1209154" cy="1689824"/>
            </a:xfrm>
            <a:custGeom>
              <a:avLst/>
              <a:gdLst/>
              <a:ahLst/>
              <a:cxnLst/>
              <a:rect l="l" t="t" r="r" b="b"/>
              <a:pathLst>
                <a:path w="1209154" h="1689824">
                  <a:moveTo>
                    <a:pt x="59021" y="0"/>
                  </a:moveTo>
                  <a:lnTo>
                    <a:pt x="1150133" y="0"/>
                  </a:lnTo>
                  <a:cubicBezTo>
                    <a:pt x="1182730" y="0"/>
                    <a:pt x="1209154" y="26425"/>
                    <a:pt x="1209154" y="59021"/>
                  </a:cubicBezTo>
                  <a:lnTo>
                    <a:pt x="1209154" y="1630803"/>
                  </a:lnTo>
                  <a:cubicBezTo>
                    <a:pt x="1209154" y="1646456"/>
                    <a:pt x="1202936" y="1661468"/>
                    <a:pt x="1191868" y="1672537"/>
                  </a:cubicBezTo>
                  <a:cubicBezTo>
                    <a:pt x="1180799" y="1683606"/>
                    <a:pt x="1165787" y="1689824"/>
                    <a:pt x="1150133" y="1689824"/>
                  </a:cubicBezTo>
                  <a:lnTo>
                    <a:pt x="59021" y="1689824"/>
                  </a:lnTo>
                  <a:cubicBezTo>
                    <a:pt x="26425" y="1689824"/>
                    <a:pt x="0" y="1663399"/>
                    <a:pt x="0" y="1630803"/>
                  </a:cubicBezTo>
                  <a:lnTo>
                    <a:pt x="0" y="59021"/>
                  </a:lnTo>
                  <a:cubicBezTo>
                    <a:pt x="0" y="26425"/>
                    <a:pt x="26425" y="0"/>
                    <a:pt x="59021" y="0"/>
                  </a:cubicBezTo>
                  <a:close/>
                </a:path>
              </a:pathLst>
            </a:custGeom>
            <a:solidFill>
              <a:srgbClr val="0054BC"/>
            </a:solidFill>
            <a:ln cap="rnd">
              <a:noFill/>
              <a:prstDash val="solid"/>
              <a:round/>
            </a:ln>
          </p:spPr>
          <p:txBody>
            <a:bodyPr/>
            <a:lstStyle/>
            <a:p>
              <a:endParaRPr lang="en-US"/>
            </a:p>
          </p:txBody>
        </p:sp>
        <p:sp>
          <p:nvSpPr>
            <p:cNvPr id="23" name="TextBox 23"/>
            <p:cNvSpPr txBox="1"/>
            <p:nvPr/>
          </p:nvSpPr>
          <p:spPr>
            <a:xfrm>
              <a:off x="0" y="-28575"/>
              <a:ext cx="1209155" cy="1718399"/>
            </a:xfrm>
            <a:prstGeom prst="rect">
              <a:avLst/>
            </a:prstGeom>
          </p:spPr>
          <p:txBody>
            <a:bodyPr lIns="50800" tIns="50800" rIns="50800" bIns="50800" rtlCol="0" anchor="ctr"/>
            <a:lstStyle/>
            <a:p>
              <a:pPr algn="ctr">
                <a:lnSpc>
                  <a:spcPts val="1960"/>
                </a:lnSpc>
              </a:pPr>
              <a:endParaRPr/>
            </a:p>
          </p:txBody>
        </p:sp>
      </p:grpSp>
      <p:grpSp>
        <p:nvGrpSpPr>
          <p:cNvPr id="24" name="Group 24">
            <a:extLst>
              <a:ext uri="{C183D7F6-B498-43B3-948B-1728B52AA6E4}">
                <adec:decorative xmlns:adec="http://schemas.microsoft.com/office/drawing/2017/decorative" val="1"/>
              </a:ext>
            </a:extLst>
          </p:cNvPr>
          <p:cNvGrpSpPr/>
          <p:nvPr/>
        </p:nvGrpSpPr>
        <p:grpSpPr>
          <a:xfrm>
            <a:off x="2551099" y="2735355"/>
            <a:ext cx="4276613" cy="6072932"/>
            <a:chOff x="0" y="0"/>
            <a:chExt cx="1126351" cy="1599455"/>
          </a:xfrm>
        </p:grpSpPr>
        <p:sp>
          <p:nvSpPr>
            <p:cNvPr id="25" name="Freeform 25">
              <a:extLst>
                <a:ext uri="{C183D7F6-B498-43B3-948B-1728B52AA6E4}">
                  <adec:decorative xmlns:adec="http://schemas.microsoft.com/office/drawing/2017/decorative" val="1"/>
                </a:ext>
              </a:extLst>
            </p:cNvPr>
            <p:cNvSpPr/>
            <p:nvPr/>
          </p:nvSpPr>
          <p:spPr>
            <a:xfrm>
              <a:off x="0" y="0"/>
              <a:ext cx="1126351" cy="1599455"/>
            </a:xfrm>
            <a:custGeom>
              <a:avLst/>
              <a:gdLst/>
              <a:ahLst/>
              <a:cxnLst/>
              <a:rect l="l" t="t" r="r" b="b"/>
              <a:pathLst>
                <a:path w="1126351" h="1599455">
                  <a:moveTo>
                    <a:pt x="63360" y="0"/>
                  </a:moveTo>
                  <a:lnTo>
                    <a:pt x="1062990" y="0"/>
                  </a:lnTo>
                  <a:cubicBezTo>
                    <a:pt x="1079795" y="0"/>
                    <a:pt x="1095911" y="6675"/>
                    <a:pt x="1107793" y="18558"/>
                  </a:cubicBezTo>
                  <a:cubicBezTo>
                    <a:pt x="1119675" y="30440"/>
                    <a:pt x="1126351" y="46556"/>
                    <a:pt x="1126351" y="63360"/>
                  </a:cubicBezTo>
                  <a:lnTo>
                    <a:pt x="1126351" y="1536095"/>
                  </a:lnTo>
                  <a:cubicBezTo>
                    <a:pt x="1126351" y="1571088"/>
                    <a:pt x="1097983" y="1599455"/>
                    <a:pt x="1062990" y="1599455"/>
                  </a:cubicBezTo>
                  <a:lnTo>
                    <a:pt x="63360" y="1599455"/>
                  </a:lnTo>
                  <a:cubicBezTo>
                    <a:pt x="46556" y="1599455"/>
                    <a:pt x="30440" y="1592780"/>
                    <a:pt x="18558" y="1580898"/>
                  </a:cubicBezTo>
                  <a:cubicBezTo>
                    <a:pt x="6675" y="1569015"/>
                    <a:pt x="0" y="1552899"/>
                    <a:pt x="0" y="1536095"/>
                  </a:cubicBezTo>
                  <a:lnTo>
                    <a:pt x="0" y="63360"/>
                  </a:lnTo>
                  <a:cubicBezTo>
                    <a:pt x="0" y="46556"/>
                    <a:pt x="6675" y="30440"/>
                    <a:pt x="18558" y="18558"/>
                  </a:cubicBezTo>
                  <a:cubicBezTo>
                    <a:pt x="30440" y="6675"/>
                    <a:pt x="46556" y="0"/>
                    <a:pt x="63360" y="0"/>
                  </a:cubicBezTo>
                  <a:close/>
                </a:path>
              </a:pathLst>
            </a:custGeom>
            <a:solidFill>
              <a:srgbClr val="FFFFFF"/>
            </a:solidFill>
            <a:ln cap="rnd">
              <a:noFill/>
              <a:prstDash val="solid"/>
              <a:round/>
            </a:ln>
          </p:spPr>
          <p:txBody>
            <a:bodyPr/>
            <a:lstStyle/>
            <a:p>
              <a:endParaRPr lang="en-US"/>
            </a:p>
          </p:txBody>
        </p:sp>
        <p:sp>
          <p:nvSpPr>
            <p:cNvPr id="26" name="TextBox 26"/>
            <p:cNvSpPr txBox="1"/>
            <p:nvPr/>
          </p:nvSpPr>
          <p:spPr>
            <a:xfrm>
              <a:off x="0" y="-28575"/>
              <a:ext cx="1126351" cy="1628030"/>
            </a:xfrm>
            <a:prstGeom prst="rect">
              <a:avLst/>
            </a:prstGeom>
          </p:spPr>
          <p:txBody>
            <a:bodyPr lIns="50800" tIns="50800" rIns="50800" bIns="50800" rtlCol="0" anchor="ctr"/>
            <a:lstStyle/>
            <a:p>
              <a:pPr algn="ctr">
                <a:lnSpc>
                  <a:spcPts val="1960"/>
                </a:lnSpc>
              </a:pPr>
              <a:endParaRPr/>
            </a:p>
          </p:txBody>
        </p:sp>
      </p:grpSp>
      <p:sp>
        <p:nvSpPr>
          <p:cNvPr id="16" name="TextBox 16"/>
          <p:cNvSpPr txBox="1">
            <a:spLocks noGrp="1"/>
          </p:cNvSpPr>
          <p:nvPr>
            <p:ph type="title" idx="4294967295"/>
          </p:nvPr>
        </p:nvSpPr>
        <p:spPr>
          <a:xfrm>
            <a:off x="953245" y="810142"/>
            <a:ext cx="10384659" cy="5302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3999"/>
              </a:lnSpc>
              <a:spcBef>
                <a:spcPts val="0"/>
              </a:spcBef>
              <a:spcAft>
                <a:spcPts val="0"/>
              </a:spcAft>
              <a:buClrTx/>
              <a:buSzTx/>
              <a:buFontTx/>
              <a:buNone/>
              <a:tabLst/>
              <a:defRPr/>
            </a:pPr>
            <a:r>
              <a:rPr kumimoji="0" lang="en-US" sz="3999" b="1" i="0" u="none" strike="noStrike" kern="1200" cap="none" spc="-39" normalizeH="0" baseline="0" noProof="0" dirty="0">
                <a:ln>
                  <a:noFill/>
                </a:ln>
                <a:solidFill>
                  <a:srgbClr val="FFFFFF"/>
                </a:solidFill>
                <a:effectLst/>
                <a:uLnTx/>
                <a:uFillTx/>
                <a:latin typeface="Inter Bold"/>
                <a:ea typeface="Inter Bold"/>
                <a:cs typeface="Inter Bold"/>
                <a:sym typeface="Inter Bold"/>
              </a:rPr>
              <a:t>Let’s Explore Announcements</a:t>
            </a:r>
          </a:p>
        </p:txBody>
      </p:sp>
      <p:sp>
        <p:nvSpPr>
          <p:cNvPr id="17" name="TextBox 17"/>
          <p:cNvSpPr txBox="1"/>
          <p:nvPr/>
        </p:nvSpPr>
        <p:spPr>
          <a:xfrm>
            <a:off x="971550" y="1416456"/>
            <a:ext cx="14619566" cy="923925"/>
          </a:xfrm>
          <a:prstGeom prst="rect">
            <a:avLst/>
          </a:prstGeom>
        </p:spPr>
        <p:txBody>
          <a:bodyPr lIns="0" tIns="0" rIns="0" bIns="0" rtlCol="0" anchor="t">
            <a:spAutoFit/>
          </a:bodyPr>
          <a:lstStyle/>
          <a:p>
            <a:pPr algn="l">
              <a:lnSpc>
                <a:spcPts val="2400"/>
              </a:lnSpc>
            </a:pPr>
            <a:r>
              <a:rPr lang="en-US" sz="2000" spc="-26">
                <a:solidFill>
                  <a:srgbClr val="FFFFFF"/>
                </a:solidFill>
                <a:latin typeface="Inter"/>
                <a:ea typeface="Inter"/>
                <a:cs typeface="Inter"/>
                <a:sym typeface="Inter"/>
              </a:rPr>
              <a:t>Course announcements are essential for keeping students informed about important updates and deadlines.  Announcements are presented to students in a variety of places: the activity stream, the course’s announcements page, as a popup the first time a student enters the course after posting, and as an optional email copy. </a:t>
            </a:r>
          </a:p>
        </p:txBody>
      </p:sp>
      <p:sp>
        <p:nvSpPr>
          <p:cNvPr id="27" name="TextBox 27"/>
          <p:cNvSpPr txBox="1"/>
          <p:nvPr/>
        </p:nvSpPr>
        <p:spPr>
          <a:xfrm>
            <a:off x="2690022" y="2937625"/>
            <a:ext cx="3998767" cy="5651928"/>
          </a:xfrm>
          <a:prstGeom prst="rect">
            <a:avLst/>
          </a:prstGeom>
        </p:spPr>
        <p:txBody>
          <a:bodyPr lIns="0" tIns="0" rIns="0" bIns="0" rtlCol="0" anchor="t">
            <a:spAutoFit/>
          </a:bodyPr>
          <a:lstStyle/>
          <a:p>
            <a:pPr marL="431799" lvl="1" indent="-215900" algn="l">
              <a:lnSpc>
                <a:spcPts val="2399"/>
              </a:lnSpc>
              <a:buFont typeface="Arial"/>
              <a:buChar char="•"/>
            </a:pPr>
            <a:r>
              <a:rPr lang="en-US" sz="1999" spc="-25">
                <a:solidFill>
                  <a:srgbClr val="0E387C"/>
                </a:solidFill>
                <a:latin typeface="Inter"/>
                <a:ea typeface="Inter"/>
                <a:cs typeface="Inter"/>
                <a:sym typeface="Inter"/>
              </a:rPr>
              <a:t>This is an example of the pop-up window that students will receive in the course when you post an announcement.</a:t>
            </a:r>
          </a:p>
          <a:p>
            <a:pPr algn="l">
              <a:lnSpc>
                <a:spcPts val="600"/>
              </a:lnSpc>
            </a:pPr>
            <a:endParaRPr lang="en-US" sz="1999" spc="-25">
              <a:solidFill>
                <a:srgbClr val="0E387C"/>
              </a:solidFill>
              <a:latin typeface="Inter"/>
              <a:ea typeface="Inter"/>
              <a:cs typeface="Inter"/>
              <a:sym typeface="Inter"/>
            </a:endParaRPr>
          </a:p>
          <a:p>
            <a:pPr marL="431799" lvl="1" indent="-215900" algn="l">
              <a:lnSpc>
                <a:spcPts val="2399"/>
              </a:lnSpc>
              <a:buFont typeface="Arial"/>
              <a:buChar char="•"/>
            </a:pPr>
            <a:r>
              <a:rPr lang="en-US" sz="1999" spc="-25">
                <a:solidFill>
                  <a:srgbClr val="0E387C"/>
                </a:solidFill>
                <a:latin typeface="Inter"/>
                <a:ea typeface="Inter"/>
                <a:cs typeface="Inter"/>
                <a:sym typeface="Inter"/>
              </a:rPr>
              <a:t>The student will see the pop-up the next time they log in to the course after you post it.</a:t>
            </a:r>
          </a:p>
          <a:p>
            <a:pPr algn="l">
              <a:lnSpc>
                <a:spcPts val="600"/>
              </a:lnSpc>
            </a:pPr>
            <a:endParaRPr lang="en-US" sz="1999" spc="-25">
              <a:solidFill>
                <a:srgbClr val="0E387C"/>
              </a:solidFill>
              <a:latin typeface="Inter"/>
              <a:ea typeface="Inter"/>
              <a:cs typeface="Inter"/>
              <a:sym typeface="Inter"/>
            </a:endParaRPr>
          </a:p>
          <a:p>
            <a:pPr marL="431799" lvl="1" indent="-215900" algn="l">
              <a:lnSpc>
                <a:spcPts val="2399"/>
              </a:lnSpc>
              <a:buFont typeface="Arial"/>
              <a:buChar char="•"/>
            </a:pPr>
            <a:r>
              <a:rPr lang="en-US" sz="1999" spc="-25">
                <a:solidFill>
                  <a:srgbClr val="0E387C"/>
                </a:solidFill>
                <a:latin typeface="Inter"/>
                <a:ea typeface="Inter"/>
                <a:cs typeface="Inter"/>
                <a:sym typeface="Inter"/>
              </a:rPr>
              <a:t>Note that there is a limited amount of text in the pop-up window itself. Students must select the message or "View All Announcements" to read the entire message.</a:t>
            </a:r>
          </a:p>
          <a:p>
            <a:pPr algn="l">
              <a:lnSpc>
                <a:spcPts val="600"/>
              </a:lnSpc>
            </a:pPr>
            <a:endParaRPr lang="en-US" sz="1999" spc="-25">
              <a:solidFill>
                <a:srgbClr val="0E387C"/>
              </a:solidFill>
              <a:latin typeface="Inter"/>
              <a:ea typeface="Inter"/>
              <a:cs typeface="Inter"/>
              <a:sym typeface="Inter"/>
            </a:endParaRPr>
          </a:p>
          <a:p>
            <a:pPr marL="431799" lvl="1" indent="-215900" algn="l">
              <a:lnSpc>
                <a:spcPts val="2399"/>
              </a:lnSpc>
              <a:buFont typeface="Arial"/>
              <a:buChar char="•"/>
            </a:pPr>
            <a:r>
              <a:rPr lang="en-US" sz="1999" b="1" spc="-25">
                <a:solidFill>
                  <a:srgbClr val="0E387C"/>
                </a:solidFill>
                <a:latin typeface="Inter Bold"/>
                <a:ea typeface="Inter Bold"/>
                <a:cs typeface="Inter Bold"/>
                <a:sym typeface="Inter Bold"/>
              </a:rPr>
              <a:t>Using precise language in your title and a clear first sentence ensures your intended message is received</a:t>
            </a:r>
            <a:r>
              <a:rPr lang="en-US" sz="1999" spc="-25">
                <a:solidFill>
                  <a:srgbClr val="0E387C"/>
                </a:solidFill>
                <a:latin typeface="Inter"/>
                <a:ea typeface="Inter"/>
                <a:cs typeface="Inter"/>
                <a:sym typeface="Inter"/>
              </a:rPr>
              <a:t>.</a:t>
            </a:r>
          </a:p>
        </p:txBody>
      </p:sp>
      <p:sp>
        <p:nvSpPr>
          <p:cNvPr id="12" name="Freeform 12" descr="Screenshot of a course with a popout course announcement"/>
          <p:cNvSpPr/>
          <p:nvPr/>
        </p:nvSpPr>
        <p:spPr>
          <a:xfrm>
            <a:off x="8543603" y="4379039"/>
            <a:ext cx="7271007" cy="2339838"/>
          </a:xfrm>
          <a:custGeom>
            <a:avLst/>
            <a:gdLst/>
            <a:ahLst/>
            <a:cxnLst/>
            <a:rect l="l" t="t" r="r" b="b"/>
            <a:pathLst>
              <a:path w="7271007" h="2339838">
                <a:moveTo>
                  <a:pt x="0" y="0"/>
                </a:moveTo>
                <a:lnTo>
                  <a:pt x="7271007" y="0"/>
                </a:lnTo>
                <a:lnTo>
                  <a:pt x="7271007" y="2339837"/>
                </a:lnTo>
                <a:lnTo>
                  <a:pt x="0" y="2339837"/>
                </a:lnTo>
                <a:lnTo>
                  <a:pt x="0" y="0"/>
                </a:lnTo>
                <a:close/>
              </a:path>
            </a:pathLst>
          </a:custGeom>
          <a:blipFill>
            <a:blip r:embed="rId5"/>
            <a:stretch>
              <a:fillRect l="-1332" t="-9663" r="-4544" b="-184151"/>
            </a:stretch>
          </a:blipFill>
        </p:spPr>
        <p:txBody>
          <a:bodyPr/>
          <a:lstStyle/>
          <a:p>
            <a:endParaRPr lang="en-US"/>
          </a:p>
        </p:txBody>
      </p:sp>
      <p:grpSp>
        <p:nvGrpSpPr>
          <p:cNvPr id="13" name="Group 13">
            <a:extLst>
              <a:ext uri="{C183D7F6-B498-43B3-948B-1728B52AA6E4}">
                <adec:decorative xmlns:adec="http://schemas.microsoft.com/office/drawing/2017/decorative" val="1"/>
              </a:ext>
            </a:extLst>
          </p:cNvPr>
          <p:cNvGrpSpPr/>
          <p:nvPr/>
        </p:nvGrpSpPr>
        <p:grpSpPr>
          <a:xfrm>
            <a:off x="8543603" y="4317246"/>
            <a:ext cx="7271007" cy="61792"/>
            <a:chOff x="0" y="0"/>
            <a:chExt cx="1858614" cy="15795"/>
          </a:xfrm>
        </p:grpSpPr>
        <p:sp>
          <p:nvSpPr>
            <p:cNvPr id="14" name="Freeform 14">
              <a:extLst>
                <a:ext uri="{C183D7F6-B498-43B3-948B-1728B52AA6E4}">
                  <adec:decorative xmlns:adec="http://schemas.microsoft.com/office/drawing/2017/decorative" val="1"/>
                </a:ext>
              </a:extLst>
            </p:cNvPr>
            <p:cNvSpPr/>
            <p:nvPr/>
          </p:nvSpPr>
          <p:spPr>
            <a:xfrm>
              <a:off x="0" y="0"/>
              <a:ext cx="1858614" cy="15795"/>
            </a:xfrm>
            <a:custGeom>
              <a:avLst/>
              <a:gdLst/>
              <a:ahLst/>
              <a:cxnLst/>
              <a:rect l="l" t="t" r="r" b="b"/>
              <a:pathLst>
                <a:path w="1858614" h="15795">
                  <a:moveTo>
                    <a:pt x="0" y="0"/>
                  </a:moveTo>
                  <a:lnTo>
                    <a:pt x="1858614" y="0"/>
                  </a:lnTo>
                  <a:lnTo>
                    <a:pt x="1858614" y="15795"/>
                  </a:lnTo>
                  <a:lnTo>
                    <a:pt x="0" y="15795"/>
                  </a:lnTo>
                  <a:close/>
                </a:path>
              </a:pathLst>
            </a:custGeom>
            <a:solidFill>
              <a:srgbClr val="0DAC41"/>
            </a:solidFill>
          </p:spPr>
          <p:txBody>
            <a:bodyPr/>
            <a:lstStyle/>
            <a:p>
              <a:endParaRPr lang="en-US"/>
            </a:p>
          </p:txBody>
        </p:sp>
        <p:sp>
          <p:nvSpPr>
            <p:cNvPr id="15" name="TextBox 15"/>
            <p:cNvSpPr txBox="1"/>
            <p:nvPr/>
          </p:nvSpPr>
          <p:spPr>
            <a:xfrm>
              <a:off x="0" y="-28575"/>
              <a:ext cx="1858614" cy="44370"/>
            </a:xfrm>
            <a:prstGeom prst="rect">
              <a:avLst/>
            </a:prstGeom>
          </p:spPr>
          <p:txBody>
            <a:bodyPr lIns="52341" tIns="52341" rIns="52341" bIns="52341" rtlCol="0" anchor="ctr"/>
            <a:lstStyle/>
            <a:p>
              <a:pPr algn="ctr">
                <a:lnSpc>
                  <a:spcPts val="1960"/>
                </a:lnSpc>
              </a:pPr>
              <a:endParaRPr/>
            </a:p>
          </p:txBody>
        </p:sp>
      </p:grpSp>
      <p:sp>
        <p:nvSpPr>
          <p:cNvPr id="18" name="Freeform 18">
            <a:extLst>
              <a:ext uri="{C183D7F6-B498-43B3-948B-1728B52AA6E4}">
                <adec:decorative xmlns:adec="http://schemas.microsoft.com/office/drawing/2017/decorative" val="1"/>
              </a:ext>
            </a:extLst>
          </p:cNvPr>
          <p:cNvSpPr/>
          <p:nvPr/>
        </p:nvSpPr>
        <p:spPr>
          <a:xfrm rot="2375882">
            <a:off x="3845128" y="9314248"/>
            <a:ext cx="505582" cy="650267"/>
          </a:xfrm>
          <a:custGeom>
            <a:avLst/>
            <a:gdLst/>
            <a:ahLst/>
            <a:cxnLst/>
            <a:rect l="l" t="t" r="r" b="b"/>
            <a:pathLst>
              <a:path w="505582" h="650267">
                <a:moveTo>
                  <a:pt x="0" y="0"/>
                </a:moveTo>
                <a:lnTo>
                  <a:pt x="505583" y="0"/>
                </a:lnTo>
                <a:lnTo>
                  <a:pt x="505583" y="650266"/>
                </a:lnTo>
                <a:lnTo>
                  <a:pt x="0" y="65026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9" name="Freeform 19">
            <a:extLst>
              <a:ext uri="{C183D7F6-B498-43B3-948B-1728B52AA6E4}">
                <adec:decorative xmlns:adec="http://schemas.microsoft.com/office/drawing/2017/decorative" val="1"/>
              </a:ext>
            </a:extLst>
          </p:cNvPr>
          <p:cNvSpPr/>
          <p:nvPr/>
        </p:nvSpPr>
        <p:spPr>
          <a:xfrm>
            <a:off x="4008107" y="9450636"/>
            <a:ext cx="232054" cy="348299"/>
          </a:xfrm>
          <a:custGeom>
            <a:avLst/>
            <a:gdLst/>
            <a:ahLst/>
            <a:cxnLst/>
            <a:rect l="l" t="t" r="r" b="b"/>
            <a:pathLst>
              <a:path w="232054" h="348299">
                <a:moveTo>
                  <a:pt x="0" y="0"/>
                </a:moveTo>
                <a:lnTo>
                  <a:pt x="232054" y="0"/>
                </a:lnTo>
                <a:lnTo>
                  <a:pt x="232054" y="348298"/>
                </a:lnTo>
                <a:lnTo>
                  <a:pt x="0" y="34829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20" name="TextBox 20"/>
          <p:cNvSpPr txBox="1"/>
          <p:nvPr/>
        </p:nvSpPr>
        <p:spPr>
          <a:xfrm>
            <a:off x="4426725" y="9487476"/>
            <a:ext cx="10165379" cy="248273"/>
          </a:xfrm>
          <a:prstGeom prst="rect">
            <a:avLst/>
          </a:prstGeom>
        </p:spPr>
        <p:txBody>
          <a:bodyPr lIns="0" tIns="0" rIns="0" bIns="0" rtlCol="0" anchor="t">
            <a:spAutoFit/>
          </a:bodyPr>
          <a:lstStyle/>
          <a:p>
            <a:pPr algn="l">
              <a:lnSpc>
                <a:spcPts val="2148"/>
              </a:lnSpc>
              <a:spcBef>
                <a:spcPct val="0"/>
              </a:spcBef>
            </a:pPr>
            <a:r>
              <a:rPr lang="en-US" sz="1534" spc="-19" dirty="0">
                <a:solidFill>
                  <a:schemeClr val="bg1"/>
                </a:solidFill>
                <a:latin typeface="Inter"/>
                <a:ea typeface="Inter"/>
                <a:cs typeface="Inter"/>
                <a:sym typeface="Inter"/>
              </a:rPr>
              <a:t>Want to learn more about creating and posting Course Announcements? Check out this </a:t>
            </a:r>
            <a:r>
              <a:rPr lang="en-US" sz="1534" b="1" u="sng" spc="-19" dirty="0">
                <a:solidFill>
                  <a:schemeClr val="bg1"/>
                </a:solidFill>
                <a:latin typeface="Inter Bold"/>
                <a:ea typeface="Inter Bold"/>
                <a:cs typeface="Inter Bold"/>
                <a:sym typeface="Inter Bold"/>
                <a:hlinkClick r:id="rId10" tooltip="https://help.blackboard.com/Learn/Instructor/Ultra/Interact/Announcements">
                  <a:extLst>
                    <a:ext uri="{A12FA001-AC4F-418D-AE19-62706E023703}">
                      <ahyp:hlinkClr xmlns:ahyp="http://schemas.microsoft.com/office/drawing/2018/hyperlinkcolor" val="tx"/>
                    </a:ext>
                  </a:extLst>
                </a:hlinkClick>
              </a:rPr>
              <a:t>Blackboard Help page</a:t>
            </a:r>
            <a:r>
              <a:rPr lang="en-US" sz="1534" spc="-19" dirty="0">
                <a:solidFill>
                  <a:schemeClr val="bg1"/>
                </a:solidFill>
                <a:latin typeface="Inter"/>
                <a:ea typeface="Inter"/>
                <a:cs typeface="Inter"/>
                <a:sym typeface="Inter"/>
              </a:rPr>
              <a:t>.</a:t>
            </a:r>
          </a:p>
        </p:txBody>
      </p:sp>
      <p:grpSp>
        <p:nvGrpSpPr>
          <p:cNvPr id="28" name="Group 28">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29" name="Freeform 29">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solidFill>
                  <a:schemeClr val="bg1"/>
                </a:solidFill>
              </a:endParaRPr>
            </a:p>
          </p:txBody>
        </p:sp>
        <p:sp>
          <p:nvSpPr>
            <p:cNvPr id="30" name="Freeform 30">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solidFill>
                  <a:schemeClr val="bg1"/>
                </a:solidFill>
              </a:endParaRPr>
            </a:p>
          </p:txBody>
        </p:sp>
        <p:sp>
          <p:nvSpPr>
            <p:cNvPr id="31" name="TextBox 31"/>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5" action="ppaction://hlinksldjump">
                    <a:extLst>
                      <a:ext uri="{A12FA001-AC4F-418D-AE19-62706E023703}">
                        <ahyp:hlinkClr xmlns:ahyp="http://schemas.microsoft.com/office/drawing/2018/hyperlinkcolor" val="tx"/>
                      </a:ext>
                    </a:extLst>
                  </a:hlinkClick>
                </a:rPr>
                <a:t>Step 1</a:t>
              </a:r>
            </a:p>
          </p:txBody>
        </p:sp>
        <p:sp>
          <p:nvSpPr>
            <p:cNvPr id="32" name="Freeform 32">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US">
                <a:solidFill>
                  <a:schemeClr val="bg1"/>
                </a:solidFill>
              </a:endParaRPr>
            </a:p>
          </p:txBody>
        </p:sp>
        <p:sp>
          <p:nvSpPr>
            <p:cNvPr id="33" name="Freeform 33">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US">
                <a:solidFill>
                  <a:schemeClr val="bg1"/>
                </a:solidFill>
              </a:endParaRPr>
            </a:p>
          </p:txBody>
        </p:sp>
        <p:sp>
          <p:nvSpPr>
            <p:cNvPr id="34" name="TextBox 34"/>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0" action="ppaction://hlinksldjump">
                    <a:extLst>
                      <a:ext uri="{A12FA001-AC4F-418D-AE19-62706E023703}">
                        <ahyp:hlinkClr xmlns:ahyp="http://schemas.microsoft.com/office/drawing/2018/hyperlinkcolor" val="tx"/>
                      </a:ext>
                    </a:extLst>
                  </a:hlinkClick>
                </a:rPr>
                <a:t>Step 2</a:t>
              </a:r>
            </a:p>
          </p:txBody>
        </p:sp>
        <p:sp>
          <p:nvSpPr>
            <p:cNvPr id="35" name="Freeform 35">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US">
                <a:solidFill>
                  <a:schemeClr val="bg1"/>
                </a:solidFill>
              </a:endParaRPr>
            </a:p>
          </p:txBody>
        </p:sp>
        <p:sp>
          <p:nvSpPr>
            <p:cNvPr id="36" name="Freeform 36">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US">
                <a:solidFill>
                  <a:schemeClr val="bg1"/>
                </a:solidFill>
              </a:endParaRPr>
            </a:p>
          </p:txBody>
        </p:sp>
        <p:sp>
          <p:nvSpPr>
            <p:cNvPr id="37" name="TextBox 37"/>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3" action="ppaction://hlinksldjump">
                    <a:extLst>
                      <a:ext uri="{A12FA001-AC4F-418D-AE19-62706E023703}">
                        <ahyp:hlinkClr xmlns:ahyp="http://schemas.microsoft.com/office/drawing/2018/hyperlinkcolor" val="tx"/>
                      </a:ext>
                    </a:extLst>
                  </a:hlinkClick>
                </a:rPr>
                <a:t>Step 3</a:t>
              </a:r>
            </a:p>
          </p:txBody>
        </p:sp>
        <p:sp>
          <p:nvSpPr>
            <p:cNvPr id="38" name="Freeform 38">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solidFill>
                  <a:schemeClr val="bg1"/>
                </a:solidFill>
              </a:endParaRPr>
            </a:p>
          </p:txBody>
        </p:sp>
        <p:sp>
          <p:nvSpPr>
            <p:cNvPr id="39" name="Freeform 39">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US">
                <a:solidFill>
                  <a:schemeClr val="bg1"/>
                </a:solidFill>
              </a:endParaRPr>
            </a:p>
          </p:txBody>
        </p:sp>
        <p:sp>
          <p:nvSpPr>
            <p:cNvPr id="40" name="TextBox 40"/>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4" action="ppaction://hlinksldjump">
                    <a:extLst>
                      <a:ext uri="{A12FA001-AC4F-418D-AE19-62706E023703}">
                        <ahyp:hlinkClr xmlns:ahyp="http://schemas.microsoft.com/office/drawing/2018/hyperlinkcolor" val="tx"/>
                      </a:ext>
                    </a:extLst>
                  </a:hlinkClick>
                </a:rPr>
                <a:t>Step 4</a:t>
              </a:r>
            </a:p>
          </p:txBody>
        </p:sp>
        <p:sp>
          <p:nvSpPr>
            <p:cNvPr id="41" name="Freeform 41">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US">
                <a:solidFill>
                  <a:schemeClr val="bg1"/>
                </a:solidFill>
              </a:endParaRPr>
            </a:p>
          </p:txBody>
        </p:sp>
        <p:sp>
          <p:nvSpPr>
            <p:cNvPr id="42" name="Freeform 42">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US">
                <a:solidFill>
                  <a:schemeClr val="bg1"/>
                </a:solidFill>
              </a:endParaRPr>
            </a:p>
          </p:txBody>
        </p:sp>
        <p:sp>
          <p:nvSpPr>
            <p:cNvPr id="43" name="TextBox 43"/>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5" action="ppaction://hlinksldjump">
                    <a:extLst>
                      <a:ext uri="{A12FA001-AC4F-418D-AE19-62706E023703}">
                        <ahyp:hlinkClr xmlns:ahyp="http://schemas.microsoft.com/office/drawing/2018/hyperlinkcolor" val="tx"/>
                      </a:ext>
                    </a:extLst>
                  </a:hlinkClick>
                </a:rPr>
                <a:t>Step 5</a:t>
              </a:r>
            </a:p>
          </p:txBody>
        </p:sp>
      </p:gr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3" name="Group 3">
            <a:extLst>
              <a:ext uri="{C183D7F6-B498-43B3-948B-1728B52AA6E4}">
                <adec:decorative xmlns:adec="http://schemas.microsoft.com/office/drawing/2017/decorative" val="1"/>
              </a:ext>
            </a:extLst>
          </p:cNvPr>
          <p:cNvGrpSpPr/>
          <p:nvPr/>
        </p:nvGrpSpPr>
        <p:grpSpPr>
          <a:xfrm>
            <a:off x="1028700" y="1675638"/>
            <a:ext cx="16230600" cy="2230069"/>
            <a:chOff x="0" y="0"/>
            <a:chExt cx="9486980" cy="1303502"/>
          </a:xfrm>
        </p:grpSpPr>
        <p:sp>
          <p:nvSpPr>
            <p:cNvPr id="4" name="Freeform 4">
              <a:extLst>
                <a:ext uri="{C183D7F6-B498-43B3-948B-1728B52AA6E4}">
                  <adec:decorative xmlns:adec="http://schemas.microsoft.com/office/drawing/2017/decorative" val="1"/>
                </a:ext>
              </a:extLst>
            </p:cNvPr>
            <p:cNvSpPr/>
            <p:nvPr/>
          </p:nvSpPr>
          <p:spPr>
            <a:xfrm>
              <a:off x="0" y="0"/>
              <a:ext cx="9486980" cy="1303502"/>
            </a:xfrm>
            <a:custGeom>
              <a:avLst/>
              <a:gdLst/>
              <a:ahLst/>
              <a:cxnLst/>
              <a:rect l="l" t="t" r="r" b="b"/>
              <a:pathLst>
                <a:path w="9486980" h="1303502">
                  <a:moveTo>
                    <a:pt x="0" y="0"/>
                  </a:moveTo>
                  <a:lnTo>
                    <a:pt x="9486980" y="0"/>
                  </a:lnTo>
                  <a:lnTo>
                    <a:pt x="9486980" y="1303502"/>
                  </a:lnTo>
                  <a:lnTo>
                    <a:pt x="0" y="1303502"/>
                  </a:lnTo>
                  <a:close/>
                </a:path>
              </a:pathLst>
            </a:custGeom>
            <a:solidFill>
              <a:srgbClr val="FFFFFF"/>
            </a:solidFill>
            <a:ln cap="sq">
              <a:noFill/>
              <a:prstDash val="solid"/>
              <a:miter/>
            </a:ln>
          </p:spPr>
          <p:txBody>
            <a:bodyPr/>
            <a:lstStyle/>
            <a:p>
              <a:endParaRPr lang="en-US"/>
            </a:p>
          </p:txBody>
        </p:sp>
        <p:sp>
          <p:nvSpPr>
            <p:cNvPr id="5" name="TextBox 5"/>
            <p:cNvSpPr txBox="1"/>
            <p:nvPr/>
          </p:nvSpPr>
          <p:spPr>
            <a:xfrm>
              <a:off x="0" y="-38100"/>
              <a:ext cx="9486980" cy="1341602"/>
            </a:xfrm>
            <a:prstGeom prst="rect">
              <a:avLst/>
            </a:prstGeom>
          </p:spPr>
          <p:txBody>
            <a:bodyPr lIns="22890" tIns="22890" rIns="22890" bIns="22890" rtlCol="0" anchor="ctr"/>
            <a:lstStyle/>
            <a:p>
              <a:pPr marL="0" lvl="0" indent="0" algn="ctr">
                <a:lnSpc>
                  <a:spcPts val="1949"/>
                </a:lnSpc>
                <a:spcBef>
                  <a:spcPct val="0"/>
                </a:spcBef>
              </a:pPr>
              <a:endParaRPr/>
            </a:p>
          </p:txBody>
        </p:sp>
      </p:grpSp>
      <p:sp>
        <p:nvSpPr>
          <p:cNvPr id="37" name="TextBox 37"/>
          <p:cNvSpPr txBox="1">
            <a:spLocks noGrp="1"/>
          </p:cNvSpPr>
          <p:nvPr>
            <p:ph type="title" idx="4294967295"/>
          </p:nvPr>
        </p:nvSpPr>
        <p:spPr>
          <a:xfrm>
            <a:off x="982490" y="650949"/>
            <a:ext cx="9186396"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Manage Your Announcements</a:t>
            </a:r>
          </a:p>
        </p:txBody>
      </p:sp>
      <p:sp>
        <p:nvSpPr>
          <p:cNvPr id="13" name="Freeform 13">
            <a:extLst>
              <a:ext uri="{C183D7F6-B498-43B3-948B-1728B52AA6E4}">
                <adec:decorative xmlns:adec="http://schemas.microsoft.com/office/drawing/2017/decorative" val="1"/>
              </a:ext>
            </a:extLst>
          </p:cNvPr>
          <p:cNvSpPr/>
          <p:nvPr/>
        </p:nvSpPr>
        <p:spPr>
          <a:xfrm>
            <a:off x="1028700" y="1946182"/>
            <a:ext cx="946681" cy="946681"/>
          </a:xfrm>
          <a:custGeom>
            <a:avLst/>
            <a:gdLst/>
            <a:ahLst/>
            <a:cxnLst/>
            <a:rect l="l" t="t" r="r" b="b"/>
            <a:pathLst>
              <a:path w="946681" h="946681">
                <a:moveTo>
                  <a:pt x="0" y="0"/>
                </a:moveTo>
                <a:lnTo>
                  <a:pt x="946681" y="0"/>
                </a:lnTo>
                <a:lnTo>
                  <a:pt x="946681" y="946681"/>
                </a:lnTo>
                <a:lnTo>
                  <a:pt x="0" y="946681"/>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4" name="TextBox 14"/>
          <p:cNvSpPr txBox="1"/>
          <p:nvPr/>
        </p:nvSpPr>
        <p:spPr>
          <a:xfrm>
            <a:off x="2032742" y="1752276"/>
            <a:ext cx="2896152" cy="306705"/>
          </a:xfrm>
          <a:prstGeom prst="rect">
            <a:avLst/>
          </a:prstGeom>
        </p:spPr>
        <p:txBody>
          <a:bodyPr lIns="0" tIns="0" rIns="0" bIns="0" rtlCol="0" anchor="t">
            <a:spAutoFit/>
          </a:bodyPr>
          <a:lstStyle/>
          <a:p>
            <a:pPr algn="l">
              <a:lnSpc>
                <a:spcPts val="2519"/>
              </a:lnSpc>
            </a:pPr>
            <a:r>
              <a:rPr lang="en-US" sz="1799" b="1" spc="-28">
                <a:solidFill>
                  <a:srgbClr val="0E387C"/>
                </a:solidFill>
                <a:latin typeface="Inter Bold"/>
                <a:ea typeface="Inter Bold"/>
                <a:cs typeface="Inter Bold"/>
                <a:sym typeface="Inter Bold"/>
              </a:rPr>
              <a:t>Announcements Tab</a:t>
            </a:r>
          </a:p>
        </p:txBody>
      </p:sp>
      <p:sp>
        <p:nvSpPr>
          <p:cNvPr id="15" name="TextBox 15"/>
          <p:cNvSpPr txBox="1"/>
          <p:nvPr/>
        </p:nvSpPr>
        <p:spPr>
          <a:xfrm>
            <a:off x="2032742" y="2055892"/>
            <a:ext cx="3166400" cy="1600200"/>
          </a:xfrm>
          <a:prstGeom prst="rect">
            <a:avLst/>
          </a:prstGeom>
        </p:spPr>
        <p:txBody>
          <a:bodyPr lIns="0" tIns="0" rIns="0" bIns="0" rtlCol="0" anchor="t">
            <a:spAutoFit/>
          </a:bodyPr>
          <a:lstStyle/>
          <a:p>
            <a:pPr algn="l">
              <a:lnSpc>
                <a:spcPts val="2159"/>
              </a:lnSpc>
            </a:pPr>
            <a:r>
              <a:rPr lang="en-US" sz="1799" spc="-23">
                <a:solidFill>
                  <a:srgbClr val="091F2C"/>
                </a:solidFill>
                <a:latin typeface="Inter"/>
                <a:ea typeface="Inter"/>
                <a:cs typeface="Inter"/>
                <a:sym typeface="Inter"/>
              </a:rPr>
              <a:t>Announcements from Original will appear in the Announcements tab. Notice Posts marked as drafts and the status is set to a greyed-out “Post.” </a:t>
            </a:r>
          </a:p>
        </p:txBody>
      </p:sp>
      <p:sp>
        <p:nvSpPr>
          <p:cNvPr id="19" name="TextBox 19"/>
          <p:cNvSpPr txBox="1"/>
          <p:nvPr/>
        </p:nvSpPr>
        <p:spPr>
          <a:xfrm>
            <a:off x="6112773" y="1752276"/>
            <a:ext cx="2844800" cy="306705"/>
          </a:xfrm>
          <a:prstGeom prst="rect">
            <a:avLst/>
          </a:prstGeom>
        </p:spPr>
        <p:txBody>
          <a:bodyPr lIns="0" tIns="0" rIns="0" bIns="0" rtlCol="0" anchor="t">
            <a:spAutoFit/>
          </a:bodyPr>
          <a:lstStyle/>
          <a:p>
            <a:pPr algn="l">
              <a:lnSpc>
                <a:spcPts val="2520"/>
              </a:lnSpc>
            </a:pPr>
            <a:r>
              <a:rPr lang="en-US" sz="1800" b="1" spc="-28">
                <a:solidFill>
                  <a:srgbClr val="0E387C"/>
                </a:solidFill>
                <a:latin typeface="Inter Bold"/>
                <a:ea typeface="Inter Bold"/>
                <a:cs typeface="Inter Bold"/>
                <a:sym typeface="Inter Bold"/>
              </a:rPr>
              <a:t>Add New Announcement</a:t>
            </a:r>
          </a:p>
        </p:txBody>
      </p:sp>
      <p:sp>
        <p:nvSpPr>
          <p:cNvPr id="20" name="TextBox 20"/>
          <p:cNvSpPr txBox="1"/>
          <p:nvPr/>
        </p:nvSpPr>
        <p:spPr>
          <a:xfrm>
            <a:off x="6112773" y="2055892"/>
            <a:ext cx="2575503" cy="1066779"/>
          </a:xfrm>
          <a:prstGeom prst="rect">
            <a:avLst/>
          </a:prstGeom>
        </p:spPr>
        <p:txBody>
          <a:bodyPr lIns="0" tIns="0" rIns="0" bIns="0" rtlCol="0" anchor="t">
            <a:spAutoFit/>
          </a:bodyPr>
          <a:lstStyle/>
          <a:p>
            <a:pPr algn="l">
              <a:lnSpc>
                <a:spcPts val="2159"/>
              </a:lnSpc>
            </a:pPr>
            <a:r>
              <a:rPr lang="en-US" sz="1799" spc="-23">
                <a:solidFill>
                  <a:srgbClr val="091F2C"/>
                </a:solidFill>
                <a:latin typeface="Inter"/>
                <a:ea typeface="Inter"/>
                <a:cs typeface="Inter"/>
                <a:sym typeface="Inter"/>
              </a:rPr>
              <a:t>To create a new announcement, select the plus icon in the top right.</a:t>
            </a:r>
          </a:p>
        </p:txBody>
      </p:sp>
      <p:sp>
        <p:nvSpPr>
          <p:cNvPr id="16" name="Freeform 16">
            <a:extLst>
              <a:ext uri="{C183D7F6-B498-43B3-948B-1728B52AA6E4}">
                <adec:decorative xmlns:adec="http://schemas.microsoft.com/office/drawing/2017/decorative" val="1"/>
              </a:ext>
            </a:extLst>
          </p:cNvPr>
          <p:cNvSpPr/>
          <p:nvPr/>
        </p:nvSpPr>
        <p:spPr>
          <a:xfrm>
            <a:off x="8757380" y="1946901"/>
            <a:ext cx="945244" cy="945244"/>
          </a:xfrm>
          <a:custGeom>
            <a:avLst/>
            <a:gdLst/>
            <a:ahLst/>
            <a:cxnLst/>
            <a:rect l="l" t="t" r="r" b="b"/>
            <a:pathLst>
              <a:path w="945244" h="945244">
                <a:moveTo>
                  <a:pt x="0" y="0"/>
                </a:moveTo>
                <a:lnTo>
                  <a:pt x="945244" y="0"/>
                </a:lnTo>
                <a:lnTo>
                  <a:pt x="945244" y="945244"/>
                </a:lnTo>
                <a:lnTo>
                  <a:pt x="0" y="94524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7" name="TextBox 17"/>
          <p:cNvSpPr txBox="1"/>
          <p:nvPr/>
        </p:nvSpPr>
        <p:spPr>
          <a:xfrm>
            <a:off x="9771727" y="1752276"/>
            <a:ext cx="1217082" cy="306705"/>
          </a:xfrm>
          <a:prstGeom prst="rect">
            <a:avLst/>
          </a:prstGeom>
        </p:spPr>
        <p:txBody>
          <a:bodyPr lIns="0" tIns="0" rIns="0" bIns="0" rtlCol="0" anchor="t">
            <a:spAutoFit/>
          </a:bodyPr>
          <a:lstStyle/>
          <a:p>
            <a:pPr algn="l">
              <a:lnSpc>
                <a:spcPts val="2520"/>
              </a:lnSpc>
            </a:pPr>
            <a:r>
              <a:rPr lang="en-US" sz="1800" b="1" spc="-28">
                <a:solidFill>
                  <a:srgbClr val="0E387C"/>
                </a:solidFill>
                <a:latin typeface="Inter Bold"/>
                <a:ea typeface="Inter Bold"/>
                <a:cs typeface="Inter Bold"/>
                <a:sym typeface="Inter Bold"/>
              </a:rPr>
              <a:t>Edit</a:t>
            </a:r>
          </a:p>
        </p:txBody>
      </p:sp>
      <p:sp>
        <p:nvSpPr>
          <p:cNvPr id="18" name="TextBox 18"/>
          <p:cNvSpPr txBox="1"/>
          <p:nvPr/>
        </p:nvSpPr>
        <p:spPr>
          <a:xfrm>
            <a:off x="9771727" y="2055892"/>
            <a:ext cx="3394709" cy="1600168"/>
          </a:xfrm>
          <a:prstGeom prst="rect">
            <a:avLst/>
          </a:prstGeom>
        </p:spPr>
        <p:txBody>
          <a:bodyPr lIns="0" tIns="0" rIns="0" bIns="0" rtlCol="0" anchor="t">
            <a:spAutoFit/>
          </a:bodyPr>
          <a:lstStyle/>
          <a:p>
            <a:pPr algn="l">
              <a:lnSpc>
                <a:spcPts val="2159"/>
              </a:lnSpc>
            </a:pPr>
            <a:r>
              <a:rPr lang="en-US" sz="1799" spc="-23">
                <a:solidFill>
                  <a:srgbClr val="091F2C"/>
                </a:solidFill>
                <a:latin typeface="Inter"/>
                <a:ea typeface="Inter"/>
                <a:cs typeface="Inter"/>
                <a:sym typeface="Inter"/>
              </a:rPr>
              <a:t>To edit for future posting, select the three-dot menu and select edit or delete if longer needed. The copy option will allow you to duplicate the selected announcement. </a:t>
            </a:r>
          </a:p>
        </p:txBody>
      </p:sp>
      <p:sp>
        <p:nvSpPr>
          <p:cNvPr id="36" name="TextBox 36"/>
          <p:cNvSpPr txBox="1"/>
          <p:nvPr/>
        </p:nvSpPr>
        <p:spPr>
          <a:xfrm>
            <a:off x="14057181" y="1752276"/>
            <a:ext cx="1217082" cy="306705"/>
          </a:xfrm>
          <a:prstGeom prst="rect">
            <a:avLst/>
          </a:prstGeom>
        </p:spPr>
        <p:txBody>
          <a:bodyPr lIns="0" tIns="0" rIns="0" bIns="0" rtlCol="0" anchor="t">
            <a:spAutoFit/>
          </a:bodyPr>
          <a:lstStyle/>
          <a:p>
            <a:pPr algn="l">
              <a:lnSpc>
                <a:spcPts val="2520"/>
              </a:lnSpc>
            </a:pPr>
            <a:r>
              <a:rPr lang="en-US" sz="1800" b="1" spc="-28">
                <a:solidFill>
                  <a:srgbClr val="0E387C"/>
                </a:solidFill>
                <a:latin typeface="Inter Bold"/>
                <a:ea typeface="Inter Bold"/>
                <a:cs typeface="Inter Bold"/>
                <a:sym typeface="Inter Bold"/>
              </a:rPr>
              <a:t>Post</a:t>
            </a:r>
          </a:p>
        </p:txBody>
      </p:sp>
      <p:sp>
        <p:nvSpPr>
          <p:cNvPr id="35" name="TextBox 35"/>
          <p:cNvSpPr txBox="1"/>
          <p:nvPr/>
        </p:nvSpPr>
        <p:spPr>
          <a:xfrm>
            <a:off x="14057181" y="2055892"/>
            <a:ext cx="3084040" cy="1600200"/>
          </a:xfrm>
          <a:prstGeom prst="rect">
            <a:avLst/>
          </a:prstGeom>
        </p:spPr>
        <p:txBody>
          <a:bodyPr lIns="0" tIns="0" rIns="0" bIns="0" rtlCol="0" anchor="t">
            <a:spAutoFit/>
          </a:bodyPr>
          <a:lstStyle/>
          <a:p>
            <a:pPr algn="l">
              <a:lnSpc>
                <a:spcPts val="2159"/>
              </a:lnSpc>
            </a:pPr>
            <a:r>
              <a:rPr lang="en-US" sz="1799" spc="-23">
                <a:solidFill>
                  <a:srgbClr val="000000"/>
                </a:solidFill>
                <a:latin typeface="Inter"/>
                <a:ea typeface="Inter"/>
                <a:cs typeface="Inter"/>
                <a:sym typeface="Inter"/>
              </a:rPr>
              <a:t>Announcements can only be posted in courses that are open to students. Follow your institution's guidelines for when to open your course to students. </a:t>
            </a:r>
          </a:p>
        </p:txBody>
      </p:sp>
      <p:sp>
        <p:nvSpPr>
          <p:cNvPr id="21" name="Freeform 21">
            <a:extLst>
              <a:ext uri="{C183D7F6-B498-43B3-948B-1728B52AA6E4}">
                <adec:decorative xmlns:adec="http://schemas.microsoft.com/office/drawing/2017/decorative" val="1"/>
              </a:ext>
            </a:extLst>
          </p:cNvPr>
          <p:cNvSpPr/>
          <p:nvPr/>
        </p:nvSpPr>
        <p:spPr>
          <a:xfrm>
            <a:off x="5020818" y="1936169"/>
            <a:ext cx="966708" cy="966708"/>
          </a:xfrm>
          <a:custGeom>
            <a:avLst/>
            <a:gdLst/>
            <a:ahLst/>
            <a:cxnLst/>
            <a:rect l="l" t="t" r="r" b="b"/>
            <a:pathLst>
              <a:path w="966708" h="966708">
                <a:moveTo>
                  <a:pt x="0" y="0"/>
                </a:moveTo>
                <a:lnTo>
                  <a:pt x="966708" y="0"/>
                </a:lnTo>
                <a:lnTo>
                  <a:pt x="966708" y="966708"/>
                </a:lnTo>
                <a:lnTo>
                  <a:pt x="0" y="96670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grpSp>
        <p:nvGrpSpPr>
          <p:cNvPr id="54" name="Group 53" descr="Screenshot of the Announcements tab.  The number 1 indicates the location of the announcements tab at the top of the course.  Then number two indicates the plus icon on the right side of the interface.  The number three shows the location of the three-dot menu in order to edit, copy or delete an announcement.  The number 4 points to the post button in order to post an announcement.">
            <a:extLst>
              <a:ext uri="{FF2B5EF4-FFF2-40B4-BE49-F238E27FC236}">
                <a16:creationId xmlns:a16="http://schemas.microsoft.com/office/drawing/2014/main" id="{68C94CD1-4624-C295-DAB6-ACE2A5D3E3BE}"/>
              </a:ext>
            </a:extLst>
          </p:cNvPr>
          <p:cNvGrpSpPr/>
          <p:nvPr/>
        </p:nvGrpSpPr>
        <p:grpSpPr>
          <a:xfrm>
            <a:off x="2328936" y="3891231"/>
            <a:ext cx="13630128" cy="5983631"/>
            <a:chOff x="2328936" y="3891231"/>
            <a:chExt cx="13630128" cy="5983631"/>
          </a:xfrm>
        </p:grpSpPr>
        <p:grpSp>
          <p:nvGrpSpPr>
            <p:cNvPr id="6" name="Group 6">
              <a:extLst>
                <a:ext uri="{C183D7F6-B498-43B3-948B-1728B52AA6E4}">
                  <adec:decorative xmlns:adec="http://schemas.microsoft.com/office/drawing/2017/decorative" val="1"/>
                </a:ext>
              </a:extLst>
            </p:cNvPr>
            <p:cNvGrpSpPr/>
            <p:nvPr/>
          </p:nvGrpSpPr>
          <p:grpSpPr>
            <a:xfrm>
              <a:off x="2328936" y="3891231"/>
              <a:ext cx="12973040" cy="5983631"/>
              <a:chOff x="0" y="-28575"/>
              <a:chExt cx="3133271" cy="1445177"/>
            </a:xfrm>
          </p:grpSpPr>
          <p:sp>
            <p:nvSpPr>
              <p:cNvPr id="7" name="Freeform 7">
                <a:extLst>
                  <a:ext uri="{C183D7F6-B498-43B3-948B-1728B52AA6E4}">
                    <adec:decorative xmlns:adec="http://schemas.microsoft.com/office/drawing/2017/decorative" val="1"/>
                  </a:ext>
                </a:extLst>
              </p:cNvPr>
              <p:cNvSpPr/>
              <p:nvPr/>
            </p:nvSpPr>
            <p:spPr>
              <a:xfrm>
                <a:off x="0" y="0"/>
                <a:ext cx="3133271" cy="1416602"/>
              </a:xfrm>
              <a:custGeom>
                <a:avLst/>
                <a:gdLst/>
                <a:ahLst/>
                <a:cxnLst/>
                <a:rect l="l" t="t" r="r" b="b"/>
                <a:pathLst>
                  <a:path w="3133271" h="1416602">
                    <a:moveTo>
                      <a:pt x="0" y="0"/>
                    </a:moveTo>
                    <a:lnTo>
                      <a:pt x="3133271" y="0"/>
                    </a:lnTo>
                    <a:lnTo>
                      <a:pt x="3133271" y="1416602"/>
                    </a:lnTo>
                    <a:lnTo>
                      <a:pt x="0" y="1416602"/>
                    </a:lnTo>
                    <a:close/>
                  </a:path>
                </a:pathLst>
              </a:custGeom>
              <a:solidFill>
                <a:srgbClr val="0054BC"/>
              </a:solidFill>
            </p:spPr>
            <p:txBody>
              <a:bodyPr/>
              <a:lstStyle/>
              <a:p>
                <a:endParaRPr lang="en-US"/>
              </a:p>
            </p:txBody>
          </p:sp>
          <p:sp>
            <p:nvSpPr>
              <p:cNvPr id="8" name="TextBox 8"/>
              <p:cNvSpPr txBox="1"/>
              <p:nvPr/>
            </p:nvSpPr>
            <p:spPr>
              <a:xfrm>
                <a:off x="0" y="-28575"/>
                <a:ext cx="3133271" cy="1445177"/>
              </a:xfrm>
              <a:prstGeom prst="rect">
                <a:avLst/>
              </a:prstGeom>
            </p:spPr>
            <p:txBody>
              <a:bodyPr lIns="50800" tIns="50800" rIns="50800" bIns="50800" rtlCol="0" anchor="ctr"/>
              <a:lstStyle/>
              <a:p>
                <a:pPr algn="ctr">
                  <a:lnSpc>
                    <a:spcPts val="1960"/>
                  </a:lnSpc>
                </a:pPr>
                <a:endParaRPr/>
              </a:p>
            </p:txBody>
          </p:sp>
        </p:grpSp>
        <p:sp>
          <p:nvSpPr>
            <p:cNvPr id="9" name="Freeform 9" descr="A screenshot of the announcement interface.  Icons label important areas of the interface such as the location of the announcement tab in the ribbon, create new, edit, and post areas."/>
            <p:cNvSpPr/>
            <p:nvPr/>
          </p:nvSpPr>
          <p:spPr>
            <a:xfrm>
              <a:off x="2409749" y="4107533"/>
              <a:ext cx="12635582" cy="5671805"/>
            </a:xfrm>
            <a:custGeom>
              <a:avLst/>
              <a:gdLst/>
              <a:ahLst/>
              <a:cxnLst/>
              <a:rect l="l" t="t" r="r" b="b"/>
              <a:pathLst>
                <a:path w="12635582" h="5671805">
                  <a:moveTo>
                    <a:pt x="0" y="0"/>
                  </a:moveTo>
                  <a:lnTo>
                    <a:pt x="12635582" y="0"/>
                  </a:lnTo>
                  <a:lnTo>
                    <a:pt x="12635582" y="5671806"/>
                  </a:lnTo>
                  <a:lnTo>
                    <a:pt x="0" y="5671806"/>
                  </a:lnTo>
                  <a:lnTo>
                    <a:pt x="0" y="0"/>
                  </a:lnTo>
                  <a:close/>
                </a:path>
              </a:pathLst>
            </a:custGeom>
            <a:blipFill>
              <a:blip r:embed="rId9"/>
              <a:stretch>
                <a:fillRect r="-16084" b="-42891"/>
              </a:stretch>
            </a:blipFill>
          </p:spPr>
          <p:txBody>
            <a:bodyPr/>
            <a:lstStyle/>
            <a:p>
              <a:endParaRPr lang="en-US"/>
            </a:p>
          </p:txBody>
        </p:sp>
        <p:sp>
          <p:nvSpPr>
            <p:cNvPr id="10" name="Freeform 10">
              <a:extLst>
                <a:ext uri="{C183D7F6-B498-43B3-948B-1728B52AA6E4}">
                  <adec:decorative xmlns:adec="http://schemas.microsoft.com/office/drawing/2017/decorative" val="1"/>
                </a:ext>
              </a:extLst>
            </p:cNvPr>
            <p:cNvSpPr/>
            <p:nvPr/>
          </p:nvSpPr>
          <p:spPr>
            <a:xfrm>
              <a:off x="12723806" y="4107533"/>
              <a:ext cx="2497358" cy="5671805"/>
            </a:xfrm>
            <a:custGeom>
              <a:avLst/>
              <a:gdLst/>
              <a:ahLst/>
              <a:cxnLst/>
              <a:rect l="l" t="t" r="r" b="b"/>
              <a:pathLst>
                <a:path w="2497358" h="5671805">
                  <a:moveTo>
                    <a:pt x="0" y="0"/>
                  </a:moveTo>
                  <a:lnTo>
                    <a:pt x="2497358" y="0"/>
                  </a:lnTo>
                  <a:lnTo>
                    <a:pt x="2497358" y="5671806"/>
                  </a:lnTo>
                  <a:lnTo>
                    <a:pt x="0" y="5671806"/>
                  </a:lnTo>
                  <a:lnTo>
                    <a:pt x="0" y="0"/>
                  </a:lnTo>
                  <a:close/>
                </a:path>
              </a:pathLst>
            </a:custGeom>
            <a:blipFill>
              <a:blip r:embed="rId9"/>
              <a:stretch>
                <a:fillRect l="-485738" r="-1598" b="-42891"/>
              </a:stretch>
            </a:blipFill>
          </p:spPr>
          <p:txBody>
            <a:bodyPr/>
            <a:lstStyle/>
            <a:p>
              <a:endParaRPr lang="en-US"/>
            </a:p>
          </p:txBody>
        </p:sp>
        <p:sp>
          <p:nvSpPr>
            <p:cNvPr id="11" name="Freeform 11">
              <a:extLst>
                <a:ext uri="{C183D7F6-B498-43B3-948B-1728B52AA6E4}">
                  <adec:decorative xmlns:adec="http://schemas.microsoft.com/office/drawing/2017/decorative" val="1"/>
                </a:ext>
              </a:extLst>
            </p:cNvPr>
            <p:cNvSpPr/>
            <p:nvPr/>
          </p:nvSpPr>
          <p:spPr>
            <a:xfrm>
              <a:off x="3748754" y="5107789"/>
              <a:ext cx="1032336" cy="1032336"/>
            </a:xfrm>
            <a:custGeom>
              <a:avLst/>
              <a:gdLst/>
              <a:ahLst/>
              <a:cxnLst/>
              <a:rect l="l" t="t" r="r" b="b"/>
              <a:pathLst>
                <a:path w="1032336" h="1032336">
                  <a:moveTo>
                    <a:pt x="0" y="0"/>
                  </a:moveTo>
                  <a:lnTo>
                    <a:pt x="1032336" y="0"/>
                  </a:lnTo>
                  <a:lnTo>
                    <a:pt x="1032336" y="1032336"/>
                  </a:lnTo>
                  <a:lnTo>
                    <a:pt x="0" y="1032336"/>
                  </a:lnTo>
                  <a:lnTo>
                    <a:pt x="0" y="0"/>
                  </a:lnTo>
                  <a:close/>
                </a:path>
              </a:pathLst>
            </a:custGeom>
            <a:blipFill>
              <a:blip r:embed="rId3">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12" name="Freeform 12">
              <a:extLst>
                <a:ext uri="{C183D7F6-B498-43B3-948B-1728B52AA6E4}">
                  <adec:decorative xmlns:adec="http://schemas.microsoft.com/office/drawing/2017/decorative" val="1"/>
                </a:ext>
              </a:extLst>
            </p:cNvPr>
            <p:cNvSpPr/>
            <p:nvPr/>
          </p:nvSpPr>
          <p:spPr>
            <a:xfrm>
              <a:off x="14414042" y="7672187"/>
              <a:ext cx="277748" cy="374071"/>
            </a:xfrm>
            <a:custGeom>
              <a:avLst/>
              <a:gdLst/>
              <a:ahLst/>
              <a:cxnLst/>
              <a:rect l="l" t="t" r="r" b="b"/>
              <a:pathLst>
                <a:path w="277748" h="374071">
                  <a:moveTo>
                    <a:pt x="0" y="0"/>
                  </a:moveTo>
                  <a:lnTo>
                    <a:pt x="277748" y="0"/>
                  </a:lnTo>
                  <a:lnTo>
                    <a:pt x="277748" y="374070"/>
                  </a:lnTo>
                  <a:lnTo>
                    <a:pt x="0" y="37407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22" name="Freeform 22">
              <a:extLst>
                <a:ext uri="{C183D7F6-B498-43B3-948B-1728B52AA6E4}">
                  <adec:decorative xmlns:adec="http://schemas.microsoft.com/office/drawing/2017/decorative" val="1"/>
                </a:ext>
              </a:extLst>
            </p:cNvPr>
            <p:cNvSpPr/>
            <p:nvPr/>
          </p:nvSpPr>
          <p:spPr>
            <a:xfrm rot="1538353">
              <a:off x="13349886" y="6843227"/>
              <a:ext cx="1030769" cy="1030769"/>
            </a:xfrm>
            <a:custGeom>
              <a:avLst/>
              <a:gdLst/>
              <a:ahLst/>
              <a:cxnLst/>
              <a:rect l="l" t="t" r="r" b="b"/>
              <a:pathLst>
                <a:path w="1030769" h="1030769">
                  <a:moveTo>
                    <a:pt x="0" y="0"/>
                  </a:moveTo>
                  <a:lnTo>
                    <a:pt x="1030768" y="0"/>
                  </a:lnTo>
                  <a:lnTo>
                    <a:pt x="1030768" y="1030768"/>
                  </a:lnTo>
                  <a:lnTo>
                    <a:pt x="0" y="1030768"/>
                  </a:lnTo>
                  <a:lnTo>
                    <a:pt x="0" y="0"/>
                  </a:lnTo>
                  <a:close/>
                </a:path>
              </a:pathLst>
            </a:custGeom>
            <a:blipFill>
              <a:blip r:embed="rId5">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23" name="Freeform 23">
              <a:extLst>
                <a:ext uri="{C183D7F6-B498-43B3-948B-1728B52AA6E4}">
                  <adec:decorative xmlns:adec="http://schemas.microsoft.com/office/drawing/2017/decorative" val="1"/>
                </a:ext>
              </a:extLst>
            </p:cNvPr>
            <p:cNvSpPr/>
            <p:nvPr/>
          </p:nvSpPr>
          <p:spPr>
            <a:xfrm>
              <a:off x="13732199" y="7212233"/>
              <a:ext cx="266142" cy="292756"/>
            </a:xfrm>
            <a:custGeom>
              <a:avLst/>
              <a:gdLst/>
              <a:ahLst/>
              <a:cxnLst/>
              <a:rect l="l" t="t" r="r" b="b"/>
              <a:pathLst>
                <a:path w="266142" h="292756">
                  <a:moveTo>
                    <a:pt x="0" y="0"/>
                  </a:moveTo>
                  <a:lnTo>
                    <a:pt x="266142" y="0"/>
                  </a:lnTo>
                  <a:lnTo>
                    <a:pt x="266142" y="292756"/>
                  </a:lnTo>
                  <a:lnTo>
                    <a:pt x="0" y="292756"/>
                  </a:lnTo>
                  <a:lnTo>
                    <a:pt x="0" y="0"/>
                  </a:lnTo>
                  <a:close/>
                </a:path>
              </a:pathLst>
            </a:custGeom>
            <a:blipFill>
              <a:blip r:embed="rId5">
                <a:extLst>
                  <a:ext uri="{96DAC541-7B7A-43D3-8B79-37D633B846F1}">
                    <asvg:svgBlip xmlns:asvg="http://schemas.microsoft.com/office/drawing/2016/SVG/main" r:embed="rId13"/>
                  </a:ext>
                </a:extLst>
              </a:blip>
              <a:stretch>
                <a:fillRect l="-142928" t="-130738" r="-144372" b="-121352"/>
              </a:stretch>
            </a:blipFill>
          </p:spPr>
          <p:txBody>
            <a:bodyPr/>
            <a:lstStyle/>
            <a:p>
              <a:endParaRPr lang="en-US"/>
            </a:p>
          </p:txBody>
        </p:sp>
        <p:sp>
          <p:nvSpPr>
            <p:cNvPr id="24" name="Freeform 24">
              <a:extLst>
                <a:ext uri="{C183D7F6-B498-43B3-948B-1728B52AA6E4}">
                  <adec:decorative xmlns:adec="http://schemas.microsoft.com/office/drawing/2017/decorative" val="1"/>
                </a:ext>
              </a:extLst>
            </p:cNvPr>
            <p:cNvSpPr/>
            <p:nvPr/>
          </p:nvSpPr>
          <p:spPr>
            <a:xfrm rot="-10800000">
              <a:off x="14904889" y="5781441"/>
              <a:ext cx="1054175" cy="1054175"/>
            </a:xfrm>
            <a:custGeom>
              <a:avLst/>
              <a:gdLst/>
              <a:ahLst/>
              <a:cxnLst/>
              <a:rect l="l" t="t" r="r" b="b"/>
              <a:pathLst>
                <a:path w="1054175" h="1054175">
                  <a:moveTo>
                    <a:pt x="0" y="0"/>
                  </a:moveTo>
                  <a:lnTo>
                    <a:pt x="1054175" y="0"/>
                  </a:lnTo>
                  <a:lnTo>
                    <a:pt x="1054175" y="1054175"/>
                  </a:lnTo>
                  <a:lnTo>
                    <a:pt x="0" y="1054175"/>
                  </a:lnTo>
                  <a:lnTo>
                    <a:pt x="0" y="0"/>
                  </a:lnTo>
                  <a:close/>
                </a:path>
              </a:pathLst>
            </a:custGeom>
            <a:blipFill>
              <a:blip r:embed="rId7">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25" name="Freeform 25">
              <a:extLst>
                <a:ext uri="{C183D7F6-B498-43B3-948B-1728B52AA6E4}">
                  <adec:decorative xmlns:adec="http://schemas.microsoft.com/office/drawing/2017/decorative" val="1"/>
                </a:ext>
              </a:extLst>
            </p:cNvPr>
            <p:cNvSpPr/>
            <p:nvPr/>
          </p:nvSpPr>
          <p:spPr>
            <a:xfrm>
              <a:off x="15312212" y="6142190"/>
              <a:ext cx="239527" cy="332677"/>
            </a:xfrm>
            <a:custGeom>
              <a:avLst/>
              <a:gdLst/>
              <a:ahLst/>
              <a:cxnLst/>
              <a:rect l="l" t="t" r="r" b="b"/>
              <a:pathLst>
                <a:path w="239527" h="332677">
                  <a:moveTo>
                    <a:pt x="0" y="0"/>
                  </a:moveTo>
                  <a:lnTo>
                    <a:pt x="239528" y="0"/>
                  </a:lnTo>
                  <a:lnTo>
                    <a:pt x="239528" y="332677"/>
                  </a:lnTo>
                  <a:lnTo>
                    <a:pt x="0" y="332677"/>
                  </a:lnTo>
                  <a:lnTo>
                    <a:pt x="0" y="0"/>
                  </a:lnTo>
                  <a:close/>
                </a:path>
              </a:pathLst>
            </a:custGeom>
            <a:blipFill>
              <a:blip r:embed="rId7">
                <a:extLst>
                  <a:ext uri="{96DAC541-7B7A-43D3-8B79-37D633B846F1}">
                    <asvg:svgBlip xmlns:asvg="http://schemas.microsoft.com/office/drawing/2016/SVG/main" r:embed="rId14"/>
                  </a:ext>
                </a:extLst>
              </a:blip>
              <a:stretch>
                <a:fillRect l="-167080" t="-107605" r="-173025" b="-109271"/>
              </a:stretch>
            </a:blipFill>
          </p:spPr>
          <p:txBody>
            <a:bodyPr/>
            <a:lstStyle/>
            <a:p>
              <a:endParaRPr lang="en-US"/>
            </a:p>
          </p:txBody>
        </p:sp>
        <p:grpSp>
          <p:nvGrpSpPr>
            <p:cNvPr id="26" name="Group 26">
              <a:extLst>
                <a:ext uri="{C183D7F6-B498-43B3-948B-1728B52AA6E4}">
                  <adec:decorative xmlns:adec="http://schemas.microsoft.com/office/drawing/2017/decorative" val="1"/>
                </a:ext>
              </a:extLst>
            </p:cNvPr>
            <p:cNvGrpSpPr/>
            <p:nvPr/>
          </p:nvGrpSpPr>
          <p:grpSpPr>
            <a:xfrm>
              <a:off x="3011680" y="4303625"/>
              <a:ext cx="6652177" cy="907975"/>
              <a:chOff x="0" y="-66675"/>
              <a:chExt cx="1606645" cy="219296"/>
            </a:xfrm>
          </p:grpSpPr>
          <p:sp>
            <p:nvSpPr>
              <p:cNvPr id="27" name="Freeform 27"/>
              <p:cNvSpPr/>
              <p:nvPr/>
            </p:nvSpPr>
            <p:spPr>
              <a:xfrm>
                <a:off x="0" y="0"/>
                <a:ext cx="1606645" cy="152621"/>
              </a:xfrm>
              <a:custGeom>
                <a:avLst/>
                <a:gdLst/>
                <a:ahLst/>
                <a:cxnLst/>
                <a:rect l="l" t="t" r="r" b="b"/>
                <a:pathLst>
                  <a:path w="1606645" h="152621">
                    <a:moveTo>
                      <a:pt x="0" y="0"/>
                    </a:moveTo>
                    <a:lnTo>
                      <a:pt x="1606645" y="0"/>
                    </a:lnTo>
                    <a:lnTo>
                      <a:pt x="1606645" y="152621"/>
                    </a:lnTo>
                    <a:lnTo>
                      <a:pt x="0" y="152621"/>
                    </a:lnTo>
                    <a:close/>
                  </a:path>
                </a:pathLst>
              </a:custGeom>
              <a:solidFill>
                <a:srgbClr val="FFFFFF"/>
              </a:solidFill>
            </p:spPr>
            <p:txBody>
              <a:bodyPr/>
              <a:lstStyle/>
              <a:p>
                <a:endParaRPr lang="en-US"/>
              </a:p>
            </p:txBody>
          </p:sp>
          <p:sp>
            <p:nvSpPr>
              <p:cNvPr id="28" name="TextBox 28"/>
              <p:cNvSpPr txBox="1"/>
              <p:nvPr/>
            </p:nvSpPr>
            <p:spPr>
              <a:xfrm>
                <a:off x="0" y="-66675"/>
                <a:ext cx="1606645" cy="219296"/>
              </a:xfrm>
              <a:prstGeom prst="rect">
                <a:avLst/>
              </a:prstGeom>
            </p:spPr>
            <p:txBody>
              <a:bodyPr lIns="50800" tIns="50800" rIns="50800" bIns="50800" rtlCol="0" anchor="ctr"/>
              <a:lstStyle/>
              <a:p>
                <a:pPr algn="ctr">
                  <a:lnSpc>
                    <a:spcPts val="3919"/>
                  </a:lnSpc>
                </a:pPr>
                <a:r>
                  <a:rPr lang="en-US" sz="2799" spc="-36">
                    <a:solidFill>
                      <a:srgbClr val="3E4744"/>
                    </a:solidFill>
                    <a:latin typeface="Georgia Pro"/>
                    <a:ea typeface="Georgia Pro"/>
                    <a:cs typeface="Georgia Pro"/>
                    <a:sym typeface="Georgia Pro"/>
                  </a:rPr>
                  <a:t>English 210: Introduction to Literature</a:t>
                </a:r>
              </a:p>
            </p:txBody>
          </p:sp>
        </p:grpSp>
        <p:grpSp>
          <p:nvGrpSpPr>
            <p:cNvPr id="29" name="Group 29">
              <a:extLst>
                <a:ext uri="{C183D7F6-B498-43B3-948B-1728B52AA6E4}">
                  <adec:decorative xmlns:adec="http://schemas.microsoft.com/office/drawing/2017/decorative" val="1"/>
                </a:ext>
              </a:extLst>
            </p:cNvPr>
            <p:cNvGrpSpPr/>
            <p:nvPr/>
          </p:nvGrpSpPr>
          <p:grpSpPr>
            <a:xfrm>
              <a:off x="3011680" y="4288143"/>
              <a:ext cx="3365328" cy="291544"/>
              <a:chOff x="0" y="-28575"/>
              <a:chExt cx="812800" cy="114050"/>
            </a:xfrm>
          </p:grpSpPr>
          <p:sp>
            <p:nvSpPr>
              <p:cNvPr id="30" name="Freeform 30"/>
              <p:cNvSpPr/>
              <p:nvPr/>
            </p:nvSpPr>
            <p:spPr>
              <a:xfrm>
                <a:off x="0" y="0"/>
                <a:ext cx="812800" cy="85475"/>
              </a:xfrm>
              <a:custGeom>
                <a:avLst/>
                <a:gdLst/>
                <a:ahLst/>
                <a:cxnLst/>
                <a:rect l="l" t="t" r="r" b="b"/>
                <a:pathLst>
                  <a:path w="812800" h="85475">
                    <a:moveTo>
                      <a:pt x="0" y="0"/>
                    </a:moveTo>
                    <a:lnTo>
                      <a:pt x="812800" y="0"/>
                    </a:lnTo>
                    <a:lnTo>
                      <a:pt x="812800" y="85475"/>
                    </a:lnTo>
                    <a:lnTo>
                      <a:pt x="0" y="85475"/>
                    </a:lnTo>
                    <a:close/>
                  </a:path>
                </a:pathLst>
              </a:custGeom>
              <a:solidFill>
                <a:srgbClr val="FFFFFF"/>
              </a:solidFill>
            </p:spPr>
            <p:txBody>
              <a:bodyPr/>
              <a:lstStyle/>
              <a:p>
                <a:endParaRPr lang="en-US"/>
              </a:p>
            </p:txBody>
          </p:sp>
          <p:sp>
            <p:nvSpPr>
              <p:cNvPr id="31" name="TextBox 31"/>
              <p:cNvSpPr txBox="1"/>
              <p:nvPr/>
            </p:nvSpPr>
            <p:spPr>
              <a:xfrm>
                <a:off x="0" y="-28575"/>
                <a:ext cx="812800" cy="114050"/>
              </a:xfrm>
              <a:prstGeom prst="rect">
                <a:avLst/>
              </a:prstGeom>
            </p:spPr>
            <p:txBody>
              <a:bodyPr lIns="50800" tIns="50800" rIns="50800" bIns="50800" rtlCol="0" anchor="ctr"/>
              <a:lstStyle/>
              <a:p>
                <a:pPr algn="l">
                  <a:lnSpc>
                    <a:spcPts val="1680"/>
                  </a:lnSpc>
                </a:pPr>
                <a:r>
                  <a:rPr lang="en-US" sz="1200" spc="-15">
                    <a:solidFill>
                      <a:srgbClr val="737373"/>
                    </a:solidFill>
                    <a:latin typeface="Inter"/>
                    <a:ea typeface="Inter"/>
                    <a:cs typeface="Inter"/>
                    <a:sym typeface="Inter"/>
                  </a:rPr>
                  <a:t>ENG_210_FALL25</a:t>
                </a:r>
              </a:p>
            </p:txBody>
          </p:sp>
        </p:grpSp>
        <p:sp>
          <p:nvSpPr>
            <p:cNvPr id="32" name="Freeform 32">
              <a:extLst>
                <a:ext uri="{C183D7F6-B498-43B3-948B-1728B52AA6E4}">
                  <adec:decorative xmlns:adec="http://schemas.microsoft.com/office/drawing/2017/decorative" val="1"/>
                </a:ext>
              </a:extLst>
            </p:cNvPr>
            <p:cNvSpPr/>
            <p:nvPr/>
          </p:nvSpPr>
          <p:spPr>
            <a:xfrm rot="1041891">
              <a:off x="10740001" y="6653775"/>
              <a:ext cx="1140418" cy="1140418"/>
            </a:xfrm>
            <a:custGeom>
              <a:avLst/>
              <a:gdLst/>
              <a:ahLst/>
              <a:cxnLst/>
              <a:rect l="l" t="t" r="r" b="b"/>
              <a:pathLst>
                <a:path w="1140418" h="1140418">
                  <a:moveTo>
                    <a:pt x="0" y="0"/>
                  </a:moveTo>
                  <a:lnTo>
                    <a:pt x="1140418" y="0"/>
                  </a:lnTo>
                  <a:lnTo>
                    <a:pt x="1140418" y="1140418"/>
                  </a:lnTo>
                  <a:lnTo>
                    <a:pt x="0" y="1140418"/>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33" name="Freeform 33">
              <a:extLst>
                <a:ext uri="{C183D7F6-B498-43B3-948B-1728B52AA6E4}">
                  <adec:decorative xmlns:adec="http://schemas.microsoft.com/office/drawing/2017/decorative" val="1"/>
                </a:ext>
              </a:extLst>
            </p:cNvPr>
            <p:cNvSpPr/>
            <p:nvPr/>
          </p:nvSpPr>
          <p:spPr>
            <a:xfrm>
              <a:off x="11104253" y="7055598"/>
              <a:ext cx="411914" cy="336773"/>
            </a:xfrm>
            <a:custGeom>
              <a:avLst/>
              <a:gdLst/>
              <a:ahLst/>
              <a:cxnLst/>
              <a:rect l="l" t="t" r="r" b="b"/>
              <a:pathLst>
                <a:path w="411914" h="336773">
                  <a:moveTo>
                    <a:pt x="0" y="0"/>
                  </a:moveTo>
                  <a:lnTo>
                    <a:pt x="411914" y="0"/>
                  </a:lnTo>
                  <a:lnTo>
                    <a:pt x="411914" y="336773"/>
                  </a:lnTo>
                  <a:lnTo>
                    <a:pt x="0" y="336773"/>
                  </a:lnTo>
                  <a:lnTo>
                    <a:pt x="0" y="0"/>
                  </a:lnTo>
                  <a:close/>
                </a:path>
              </a:pathLst>
            </a:custGeom>
            <a:blipFill>
              <a:blip r:embed="rId15">
                <a:extLst>
                  <a:ext uri="{96DAC541-7B7A-43D3-8B79-37D633B846F1}">
                    <asvg:svgBlip xmlns:asvg="http://schemas.microsoft.com/office/drawing/2016/SVG/main" r:embed="rId16"/>
                  </a:ext>
                </a:extLst>
              </a:blip>
              <a:stretch>
                <a:fillRect l="-90339" t="-113949" r="-86518" b="-124681"/>
              </a:stretch>
            </a:blipFill>
          </p:spPr>
          <p:txBody>
            <a:bodyPr/>
            <a:lstStyle/>
            <a:p>
              <a:endParaRPr lang="en-US"/>
            </a:p>
          </p:txBody>
        </p:sp>
      </p:grpSp>
      <p:sp>
        <p:nvSpPr>
          <p:cNvPr id="34" name="Freeform 34">
            <a:extLst>
              <a:ext uri="{C183D7F6-B498-43B3-948B-1728B52AA6E4}">
                <adec:decorative xmlns:adec="http://schemas.microsoft.com/office/drawing/2017/decorative" val="1"/>
              </a:ext>
            </a:extLst>
          </p:cNvPr>
          <p:cNvSpPr/>
          <p:nvPr/>
        </p:nvSpPr>
        <p:spPr>
          <a:xfrm>
            <a:off x="13083858" y="1961437"/>
            <a:ext cx="916173" cy="916173"/>
          </a:xfrm>
          <a:custGeom>
            <a:avLst/>
            <a:gdLst/>
            <a:ahLst/>
            <a:cxnLst/>
            <a:rect l="l" t="t" r="r" b="b"/>
            <a:pathLst>
              <a:path w="916173" h="916173">
                <a:moveTo>
                  <a:pt x="0" y="0"/>
                </a:moveTo>
                <a:lnTo>
                  <a:pt x="916173" y="0"/>
                </a:lnTo>
                <a:lnTo>
                  <a:pt x="916173" y="916172"/>
                </a:lnTo>
                <a:lnTo>
                  <a:pt x="0" y="916172"/>
                </a:lnTo>
                <a:lnTo>
                  <a:pt x="0" y="0"/>
                </a:lnTo>
                <a:close/>
              </a:path>
            </a:pathLst>
          </a:custGeom>
          <a:blipFill>
            <a:blip r:embed="rId15">
              <a:extLst>
                <a:ext uri="{96DAC541-7B7A-43D3-8B79-37D633B846F1}">
                  <asvg:svgBlip xmlns:asvg="http://schemas.microsoft.com/office/drawing/2016/SVG/main" r:embed="rId17"/>
                </a:ext>
              </a:extLst>
            </a:blip>
            <a:stretch>
              <a:fillRect/>
            </a:stretch>
          </a:blipFill>
        </p:spPr>
        <p:txBody>
          <a:bodyPr/>
          <a:lstStyle/>
          <a:p>
            <a:endParaRPr lang="en-US"/>
          </a:p>
        </p:txBody>
      </p:sp>
      <p:grpSp>
        <p:nvGrpSpPr>
          <p:cNvPr id="38" name="Group 38">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39" name="Freeform 39">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US">
                <a:solidFill>
                  <a:schemeClr val="bg1"/>
                </a:solidFill>
              </a:endParaRPr>
            </a:p>
          </p:txBody>
        </p:sp>
        <p:sp>
          <p:nvSpPr>
            <p:cNvPr id="40" name="Freeform 40">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US">
                <a:solidFill>
                  <a:schemeClr val="bg1"/>
                </a:solidFill>
              </a:endParaRPr>
            </a:p>
          </p:txBody>
        </p:sp>
        <p:sp>
          <p:nvSpPr>
            <p:cNvPr id="41" name="TextBox 41"/>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22" action="ppaction://hlinksldjump">
                    <a:extLst>
                      <a:ext uri="{A12FA001-AC4F-418D-AE19-62706E023703}">
                        <ahyp:hlinkClr xmlns:ahyp="http://schemas.microsoft.com/office/drawing/2018/hyperlinkcolor" val="tx"/>
                      </a:ext>
                    </a:extLst>
                  </a:hlinkClick>
                </a:rPr>
                <a:t>Step 1</a:t>
              </a:r>
            </a:p>
          </p:txBody>
        </p:sp>
        <p:sp>
          <p:nvSpPr>
            <p:cNvPr id="42" name="Freeform 42">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US">
                <a:solidFill>
                  <a:schemeClr val="bg1"/>
                </a:solidFill>
              </a:endParaRPr>
            </a:p>
          </p:txBody>
        </p:sp>
        <p:sp>
          <p:nvSpPr>
            <p:cNvPr id="43" name="Freeform 43">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txBody>
            <a:bodyPr/>
            <a:lstStyle/>
            <a:p>
              <a:endParaRPr lang="en-US">
                <a:solidFill>
                  <a:schemeClr val="bg1"/>
                </a:solidFill>
              </a:endParaRPr>
            </a:p>
          </p:txBody>
        </p:sp>
        <p:sp>
          <p:nvSpPr>
            <p:cNvPr id="44" name="TextBox 44"/>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7" action="ppaction://hlinksldjump">
                    <a:extLst>
                      <a:ext uri="{A12FA001-AC4F-418D-AE19-62706E023703}">
                        <ahyp:hlinkClr xmlns:ahyp="http://schemas.microsoft.com/office/drawing/2018/hyperlinkcolor" val="tx"/>
                      </a:ext>
                    </a:extLst>
                  </a:hlinkClick>
                </a:rPr>
                <a:t>Step 2</a:t>
              </a:r>
            </a:p>
          </p:txBody>
        </p:sp>
        <p:sp>
          <p:nvSpPr>
            <p:cNvPr id="45" name="Freeform 45">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28">
                <a:extLst>
                  <a:ext uri="{96DAC541-7B7A-43D3-8B79-37D633B846F1}">
                    <asvg:svgBlip xmlns:asvg="http://schemas.microsoft.com/office/drawing/2016/SVG/main" r:embed="rId29"/>
                  </a:ext>
                </a:extLst>
              </a:blip>
              <a:stretch>
                <a:fillRect/>
              </a:stretch>
            </a:blipFill>
          </p:spPr>
          <p:txBody>
            <a:bodyPr/>
            <a:lstStyle/>
            <a:p>
              <a:endParaRPr lang="en-US">
                <a:solidFill>
                  <a:schemeClr val="bg1"/>
                </a:solidFill>
              </a:endParaRPr>
            </a:p>
          </p:txBody>
        </p:sp>
        <p:sp>
          <p:nvSpPr>
            <p:cNvPr id="46" name="Freeform 46">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txBody>
            <a:bodyPr/>
            <a:lstStyle/>
            <a:p>
              <a:endParaRPr lang="en-US">
                <a:solidFill>
                  <a:schemeClr val="bg1"/>
                </a:solidFill>
              </a:endParaRPr>
            </a:p>
          </p:txBody>
        </p:sp>
        <p:sp>
          <p:nvSpPr>
            <p:cNvPr id="47" name="TextBox 47"/>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30" action="ppaction://hlinksldjump">
                    <a:extLst>
                      <a:ext uri="{A12FA001-AC4F-418D-AE19-62706E023703}">
                        <ahyp:hlinkClr xmlns:ahyp="http://schemas.microsoft.com/office/drawing/2018/hyperlinkcolor" val="tx"/>
                      </a:ext>
                    </a:extLst>
                  </a:hlinkClick>
                </a:rPr>
                <a:t>Step 3</a:t>
              </a:r>
            </a:p>
          </p:txBody>
        </p:sp>
        <p:sp>
          <p:nvSpPr>
            <p:cNvPr id="48" name="Freeform 48">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US">
                <a:solidFill>
                  <a:schemeClr val="bg1"/>
                </a:solidFill>
              </a:endParaRPr>
            </a:p>
          </p:txBody>
        </p:sp>
        <p:sp>
          <p:nvSpPr>
            <p:cNvPr id="49" name="Freeform 49">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txBody>
            <a:bodyPr/>
            <a:lstStyle/>
            <a:p>
              <a:endParaRPr lang="en-US">
                <a:solidFill>
                  <a:schemeClr val="bg1"/>
                </a:solidFill>
              </a:endParaRPr>
            </a:p>
          </p:txBody>
        </p:sp>
        <p:sp>
          <p:nvSpPr>
            <p:cNvPr id="50" name="TextBox 50"/>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31" action="ppaction://hlinksldjump">
                    <a:extLst>
                      <a:ext uri="{A12FA001-AC4F-418D-AE19-62706E023703}">
                        <ahyp:hlinkClr xmlns:ahyp="http://schemas.microsoft.com/office/drawing/2018/hyperlinkcolor" val="tx"/>
                      </a:ext>
                    </a:extLst>
                  </a:hlinkClick>
                </a:rPr>
                <a:t>Step 4</a:t>
              </a:r>
            </a:p>
          </p:txBody>
        </p:sp>
        <p:sp>
          <p:nvSpPr>
            <p:cNvPr id="51" name="Freeform 51">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US">
                <a:solidFill>
                  <a:schemeClr val="bg1"/>
                </a:solidFill>
              </a:endParaRPr>
            </a:p>
          </p:txBody>
        </p:sp>
        <p:sp>
          <p:nvSpPr>
            <p:cNvPr id="52" name="Freeform 52">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txBody>
            <a:bodyPr/>
            <a:lstStyle/>
            <a:p>
              <a:endParaRPr lang="en-US">
                <a:solidFill>
                  <a:schemeClr val="bg1"/>
                </a:solidFill>
              </a:endParaRPr>
            </a:p>
          </p:txBody>
        </p:sp>
        <p:sp>
          <p:nvSpPr>
            <p:cNvPr id="53" name="TextBox 53"/>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32" action="ppaction://hlinksldjump">
                    <a:extLst>
                      <a:ext uri="{A12FA001-AC4F-418D-AE19-62706E023703}">
                        <ahyp:hlinkClr xmlns:ahyp="http://schemas.microsoft.com/office/drawing/2018/hyperlinkcolor" val="tx"/>
                      </a:ext>
                    </a:extLst>
                  </a:hlinkClick>
                </a:rPr>
                <a:t>Step 5</a:t>
              </a:r>
            </a:p>
          </p:txBody>
        </p:sp>
      </p:gr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AutoShape 4">
            <a:extLst>
              <a:ext uri="{FF2B5EF4-FFF2-40B4-BE49-F238E27FC236}">
                <a16:creationId xmlns:a16="http://schemas.microsoft.com/office/drawing/2014/main" id="{D89C9664-9BF2-42E8-4BA2-761A2866523F}"/>
              </a:ext>
              <a:ext uri="{C183D7F6-B498-43B3-948B-1728B52AA6E4}">
                <adec:decorative xmlns:adec="http://schemas.microsoft.com/office/drawing/2017/decorative" val="1"/>
              </a:ext>
            </a:extLst>
          </p:cNvPr>
          <p:cNvSpPr/>
          <p:nvPr/>
        </p:nvSpPr>
        <p:spPr>
          <a:xfrm flipH="1">
            <a:off x="7718549" y="3545873"/>
            <a:ext cx="23012" cy="4569427"/>
          </a:xfrm>
          <a:prstGeom prst="line">
            <a:avLst/>
          </a:prstGeom>
          <a:ln w="19050" cap="flat">
            <a:solidFill>
              <a:srgbClr val="969696"/>
            </a:solidFill>
            <a:prstDash val="solid"/>
            <a:headEnd type="none" w="sm" len="sm"/>
            <a:tailEnd type="none" w="sm" len="sm"/>
          </a:ln>
        </p:spPr>
        <p:txBody>
          <a:bodyPr/>
          <a:lstStyle/>
          <a:p>
            <a:endParaRPr lang="en-US"/>
          </a:p>
        </p:txBody>
      </p:sp>
      <p:cxnSp>
        <p:nvCxnSpPr>
          <p:cNvPr id="66" name="Connector: Elbow 65">
            <a:extLst>
              <a:ext uri="{FF2B5EF4-FFF2-40B4-BE49-F238E27FC236}">
                <a16:creationId xmlns:a16="http://schemas.microsoft.com/office/drawing/2014/main" id="{057A6913-A67A-0159-79C9-5E52AAC2EDC2}"/>
              </a:ext>
              <a:ext uri="{C183D7F6-B498-43B3-948B-1728B52AA6E4}">
                <adec:decorative xmlns:adec="http://schemas.microsoft.com/office/drawing/2017/decorative" val="1"/>
              </a:ext>
            </a:extLst>
          </p:cNvPr>
          <p:cNvCxnSpPr/>
          <p:nvPr/>
        </p:nvCxnSpPr>
        <p:spPr>
          <a:xfrm flipV="1">
            <a:off x="1242066" y="3424478"/>
            <a:ext cx="6377934" cy="5148022"/>
          </a:xfrm>
          <a:prstGeom prst="bentConnector3">
            <a:avLst>
              <a:gd name="adj1" fmla="val 87336"/>
            </a:avLst>
          </a:prstGeom>
        </p:spPr>
        <p:style>
          <a:lnRef idx="1">
            <a:schemeClr val="dk1"/>
          </a:lnRef>
          <a:fillRef idx="0">
            <a:schemeClr val="dk1"/>
          </a:fillRef>
          <a:effectRef idx="0">
            <a:schemeClr val="dk1"/>
          </a:effectRef>
          <a:fontRef idx="minor">
            <a:schemeClr val="tx1"/>
          </a:fontRef>
        </p:style>
      </p:cxnSp>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300200" cy="2745701"/>
          </a:xfrm>
          <a:custGeom>
            <a:avLst/>
            <a:gdLst/>
            <a:ahLst/>
            <a:cxnLst/>
            <a:rect l="l" t="t" r="r" b="b"/>
            <a:pathLst>
              <a:path w="18300200" h="12544580">
                <a:moveTo>
                  <a:pt x="0" y="0"/>
                </a:moveTo>
                <a:lnTo>
                  <a:pt x="18300200" y="0"/>
                </a:lnTo>
                <a:lnTo>
                  <a:pt x="18300200" y="12544580"/>
                </a:lnTo>
                <a:lnTo>
                  <a:pt x="0" y="12544580"/>
                </a:lnTo>
                <a:lnTo>
                  <a:pt x="0" y="0"/>
                </a:lnTo>
                <a:close/>
              </a:path>
            </a:pathLst>
          </a:custGeom>
          <a:blipFill>
            <a:blip r:embed="rId2"/>
            <a:stretch>
              <a:fillRect l="-10972" r="-10972" b="-356881"/>
            </a:stretch>
          </a:blipFill>
        </p:spPr>
        <p:txBody>
          <a:bodyPr/>
          <a:lstStyle/>
          <a:p>
            <a:endParaRPr lang="en-US"/>
          </a:p>
        </p:txBody>
      </p:sp>
      <p:sp>
        <p:nvSpPr>
          <p:cNvPr id="4" name="AutoShape 4">
            <a:extLst>
              <a:ext uri="{C183D7F6-B498-43B3-948B-1728B52AA6E4}">
                <adec:decorative xmlns:adec="http://schemas.microsoft.com/office/drawing/2017/decorative" val="1"/>
              </a:ext>
            </a:extLst>
          </p:cNvPr>
          <p:cNvSpPr/>
          <p:nvPr/>
        </p:nvSpPr>
        <p:spPr>
          <a:xfrm flipH="1">
            <a:off x="1242066" y="3517264"/>
            <a:ext cx="23012" cy="4569427"/>
          </a:xfrm>
          <a:prstGeom prst="line">
            <a:avLst/>
          </a:prstGeom>
          <a:ln w="19050" cap="flat">
            <a:solidFill>
              <a:srgbClr val="969696"/>
            </a:solidFill>
            <a:prstDash val="solid"/>
            <a:headEnd type="none" w="sm" len="sm"/>
            <a:tailEnd type="none" w="sm" len="sm"/>
          </a:ln>
        </p:spPr>
        <p:txBody>
          <a:bodyPr/>
          <a:lstStyle/>
          <a:p>
            <a:endParaRPr lang="en-US"/>
          </a:p>
        </p:txBody>
      </p:sp>
      <p:sp>
        <p:nvSpPr>
          <p:cNvPr id="5" name="Freeform 5">
            <a:extLst>
              <a:ext uri="{C183D7F6-B498-43B3-948B-1728B52AA6E4}">
                <adec:decorative xmlns:adec="http://schemas.microsoft.com/office/drawing/2017/decorative" val="1"/>
              </a:ext>
            </a:extLst>
          </p:cNvPr>
          <p:cNvSpPr/>
          <p:nvPr/>
        </p:nvSpPr>
        <p:spPr>
          <a:xfrm>
            <a:off x="914121" y="2965450"/>
            <a:ext cx="666750" cy="666750"/>
          </a:xfrm>
          <a:custGeom>
            <a:avLst/>
            <a:gdLst/>
            <a:ahLst/>
            <a:cxnLst/>
            <a:rect l="l" t="t" r="r" b="b"/>
            <a:pathLst>
              <a:path w="666750" h="666750">
                <a:moveTo>
                  <a:pt x="0" y="0"/>
                </a:moveTo>
                <a:lnTo>
                  <a:pt x="666750" y="0"/>
                </a:lnTo>
                <a:lnTo>
                  <a:pt x="666750" y="666750"/>
                </a:lnTo>
                <a:lnTo>
                  <a:pt x="0" y="66675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6" name="Freeform 6">
            <a:extLst>
              <a:ext uri="{C183D7F6-B498-43B3-948B-1728B52AA6E4}">
                <adec:decorative xmlns:adec="http://schemas.microsoft.com/office/drawing/2017/decorative" val="1"/>
              </a:ext>
            </a:extLst>
          </p:cNvPr>
          <p:cNvSpPr/>
          <p:nvPr/>
        </p:nvSpPr>
        <p:spPr>
          <a:xfrm>
            <a:off x="914121" y="8017536"/>
            <a:ext cx="666750" cy="666750"/>
          </a:xfrm>
          <a:custGeom>
            <a:avLst/>
            <a:gdLst/>
            <a:ahLst/>
            <a:cxnLst/>
            <a:rect l="l" t="t" r="r" b="b"/>
            <a:pathLst>
              <a:path w="666750" h="666750">
                <a:moveTo>
                  <a:pt x="0" y="0"/>
                </a:moveTo>
                <a:lnTo>
                  <a:pt x="666750" y="0"/>
                </a:lnTo>
                <a:lnTo>
                  <a:pt x="666750" y="666750"/>
                </a:lnTo>
                <a:lnTo>
                  <a:pt x="0" y="66675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7" name="Freeform 7">
            <a:extLst>
              <a:ext uri="{C183D7F6-B498-43B3-948B-1728B52AA6E4}">
                <adec:decorative xmlns:adec="http://schemas.microsoft.com/office/drawing/2017/decorative" val="1"/>
              </a:ext>
            </a:extLst>
          </p:cNvPr>
          <p:cNvSpPr/>
          <p:nvPr/>
        </p:nvSpPr>
        <p:spPr>
          <a:xfrm>
            <a:off x="7412156" y="8017536"/>
            <a:ext cx="666750" cy="666750"/>
          </a:xfrm>
          <a:custGeom>
            <a:avLst/>
            <a:gdLst/>
            <a:ahLst/>
            <a:cxnLst/>
            <a:rect l="l" t="t" r="r" b="b"/>
            <a:pathLst>
              <a:path w="666750" h="666750">
                <a:moveTo>
                  <a:pt x="0" y="0"/>
                </a:moveTo>
                <a:lnTo>
                  <a:pt x="666750" y="0"/>
                </a:lnTo>
                <a:lnTo>
                  <a:pt x="666750" y="666750"/>
                </a:lnTo>
                <a:lnTo>
                  <a:pt x="0" y="66675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8" name="Freeform 8">
            <a:extLst>
              <a:ext uri="{C183D7F6-B498-43B3-948B-1728B52AA6E4}">
                <adec:decorative xmlns:adec="http://schemas.microsoft.com/office/drawing/2017/decorative" val="1"/>
              </a:ext>
            </a:extLst>
          </p:cNvPr>
          <p:cNvSpPr/>
          <p:nvPr/>
        </p:nvSpPr>
        <p:spPr>
          <a:xfrm>
            <a:off x="7412156" y="3022600"/>
            <a:ext cx="666750" cy="666750"/>
          </a:xfrm>
          <a:custGeom>
            <a:avLst/>
            <a:gdLst/>
            <a:ahLst/>
            <a:cxnLst/>
            <a:rect l="l" t="t" r="r" b="b"/>
            <a:pathLst>
              <a:path w="666750" h="666750">
                <a:moveTo>
                  <a:pt x="0" y="0"/>
                </a:moveTo>
                <a:lnTo>
                  <a:pt x="666750" y="0"/>
                </a:lnTo>
                <a:lnTo>
                  <a:pt x="666750" y="666750"/>
                </a:lnTo>
                <a:lnTo>
                  <a:pt x="0" y="66675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9" name="Freeform 9">
            <a:extLst>
              <a:ext uri="{C183D7F6-B498-43B3-948B-1728B52AA6E4}">
                <adec:decorative xmlns:adec="http://schemas.microsoft.com/office/drawing/2017/decorative" val="1"/>
              </a:ext>
            </a:extLst>
          </p:cNvPr>
          <p:cNvSpPr/>
          <p:nvPr/>
        </p:nvSpPr>
        <p:spPr>
          <a:xfrm rot="2375882">
            <a:off x="4496746" y="9154899"/>
            <a:ext cx="505582" cy="650267"/>
          </a:xfrm>
          <a:custGeom>
            <a:avLst/>
            <a:gdLst/>
            <a:ahLst/>
            <a:cxnLst/>
            <a:rect l="l" t="t" r="r" b="b"/>
            <a:pathLst>
              <a:path w="505582" h="650267">
                <a:moveTo>
                  <a:pt x="0" y="0"/>
                </a:moveTo>
                <a:lnTo>
                  <a:pt x="505582" y="0"/>
                </a:lnTo>
                <a:lnTo>
                  <a:pt x="505582" y="650266"/>
                </a:lnTo>
                <a:lnTo>
                  <a:pt x="0" y="65026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10" name="Freeform 10">
            <a:extLst>
              <a:ext uri="{C183D7F6-B498-43B3-948B-1728B52AA6E4}">
                <adec:decorative xmlns:adec="http://schemas.microsoft.com/office/drawing/2017/decorative" val="1"/>
              </a:ext>
            </a:extLst>
          </p:cNvPr>
          <p:cNvSpPr/>
          <p:nvPr/>
        </p:nvSpPr>
        <p:spPr>
          <a:xfrm>
            <a:off x="4659724" y="9291287"/>
            <a:ext cx="232054" cy="348299"/>
          </a:xfrm>
          <a:custGeom>
            <a:avLst/>
            <a:gdLst/>
            <a:ahLst/>
            <a:cxnLst/>
            <a:rect l="l" t="t" r="r" b="b"/>
            <a:pathLst>
              <a:path w="232054" h="348299">
                <a:moveTo>
                  <a:pt x="0" y="0"/>
                </a:moveTo>
                <a:lnTo>
                  <a:pt x="232054" y="0"/>
                </a:lnTo>
                <a:lnTo>
                  <a:pt x="232054" y="348298"/>
                </a:lnTo>
                <a:lnTo>
                  <a:pt x="0" y="34829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47" name="TextBox 47"/>
          <p:cNvSpPr txBox="1">
            <a:spLocks noGrp="1"/>
          </p:cNvSpPr>
          <p:nvPr>
            <p:ph type="title" idx="4294967295"/>
          </p:nvPr>
        </p:nvSpPr>
        <p:spPr>
          <a:xfrm>
            <a:off x="972344" y="674972"/>
            <a:ext cx="5607747"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0" i="0" u="none" strike="noStrike" kern="1200" cap="none" spc="63" normalizeH="0" baseline="0" noProof="0" dirty="0">
                <a:ln>
                  <a:noFill/>
                </a:ln>
                <a:solidFill>
                  <a:srgbClr val="FFFFFF"/>
                </a:solidFill>
                <a:effectLst/>
                <a:uLnTx/>
                <a:uFillTx/>
                <a:latin typeface="Inter"/>
                <a:ea typeface="Inter"/>
                <a:cs typeface="Inter"/>
                <a:sym typeface="Inter"/>
              </a:rPr>
              <a:t>Batch Editing</a:t>
            </a:r>
          </a:p>
        </p:txBody>
      </p:sp>
      <p:sp>
        <p:nvSpPr>
          <p:cNvPr id="29" name="TextBox 29"/>
          <p:cNvSpPr txBox="1"/>
          <p:nvPr/>
        </p:nvSpPr>
        <p:spPr>
          <a:xfrm>
            <a:off x="1028700" y="1363798"/>
            <a:ext cx="13721940" cy="709549"/>
          </a:xfrm>
          <a:prstGeom prst="rect">
            <a:avLst/>
          </a:prstGeom>
        </p:spPr>
        <p:txBody>
          <a:bodyPr lIns="0" tIns="0" rIns="0" bIns="0" rtlCol="0" anchor="t">
            <a:spAutoFit/>
          </a:bodyPr>
          <a:lstStyle/>
          <a:p>
            <a:pPr algn="l">
              <a:lnSpc>
                <a:spcPts val="2888"/>
              </a:lnSpc>
            </a:pPr>
            <a:r>
              <a:rPr lang="en-US" sz="2000" spc="-26">
                <a:solidFill>
                  <a:srgbClr val="FFFFFF"/>
                </a:solidFill>
                <a:latin typeface="Inter"/>
                <a:ea typeface="Inter"/>
                <a:cs typeface="Inter"/>
                <a:sym typeface="Inter"/>
              </a:rPr>
              <a:t>There may be times when you want to edit several items at once. Dates, visibility and deletion can now be done in bulk utilizing the batch edit tool.  </a:t>
            </a:r>
          </a:p>
        </p:txBody>
      </p:sp>
      <p:sp>
        <p:nvSpPr>
          <p:cNvPr id="28" name="TextBox 28"/>
          <p:cNvSpPr txBox="1"/>
          <p:nvPr/>
        </p:nvSpPr>
        <p:spPr>
          <a:xfrm>
            <a:off x="1642813" y="2964913"/>
            <a:ext cx="5226995" cy="630022"/>
          </a:xfrm>
          <a:prstGeom prst="rect">
            <a:avLst/>
          </a:prstGeom>
        </p:spPr>
        <p:txBody>
          <a:bodyPr lIns="0" tIns="0" rIns="0" bIns="0" rtlCol="0" anchor="t">
            <a:spAutoFit/>
          </a:bodyPr>
          <a:lstStyle/>
          <a:p>
            <a:pPr algn="l">
              <a:lnSpc>
                <a:spcPts val="2599"/>
              </a:lnSpc>
            </a:pPr>
            <a:r>
              <a:rPr lang="en-US" sz="1800" spc="-23">
                <a:solidFill>
                  <a:srgbClr val="091F2C"/>
                </a:solidFill>
                <a:latin typeface="Inter"/>
                <a:ea typeface="Inter"/>
                <a:cs typeface="Inter"/>
                <a:sym typeface="Inter"/>
              </a:rPr>
              <a:t>On the Course Content page, open the </a:t>
            </a:r>
            <a:r>
              <a:rPr lang="en-US" sz="1800" b="1" spc="-23">
                <a:solidFill>
                  <a:srgbClr val="091F2C"/>
                </a:solidFill>
                <a:latin typeface="Inter Bold"/>
                <a:ea typeface="Inter Bold"/>
                <a:cs typeface="Inter Bold"/>
                <a:sym typeface="Inter Bold"/>
              </a:rPr>
              <a:t>three-dot menu</a:t>
            </a:r>
            <a:r>
              <a:rPr lang="en-US" sz="1800" spc="-23">
                <a:solidFill>
                  <a:srgbClr val="091F2C"/>
                </a:solidFill>
                <a:latin typeface="Inter"/>
                <a:ea typeface="Inter"/>
                <a:cs typeface="Inter"/>
                <a:sym typeface="Inter"/>
              </a:rPr>
              <a:t> on the right side above the content list. </a:t>
            </a:r>
          </a:p>
        </p:txBody>
      </p:sp>
      <p:grpSp>
        <p:nvGrpSpPr>
          <p:cNvPr id="69" name="Group 68" descr="Image showcasing the location of the batch edit tool in the course content menu.">
            <a:extLst>
              <a:ext uri="{FF2B5EF4-FFF2-40B4-BE49-F238E27FC236}">
                <a16:creationId xmlns:a16="http://schemas.microsoft.com/office/drawing/2014/main" id="{54B64A73-9C93-5F2D-0A7D-F5BAF424DB6F}"/>
              </a:ext>
            </a:extLst>
          </p:cNvPr>
          <p:cNvGrpSpPr/>
          <p:nvPr/>
        </p:nvGrpSpPr>
        <p:grpSpPr>
          <a:xfrm>
            <a:off x="1575434" y="3814147"/>
            <a:ext cx="4401567" cy="3312315"/>
            <a:chOff x="1575434" y="3814147"/>
            <a:chExt cx="4401567" cy="3312315"/>
          </a:xfrm>
        </p:grpSpPr>
        <p:grpSp>
          <p:nvGrpSpPr>
            <p:cNvPr id="12" name="Group 12" descr="Image showcasing the location of the batch edit tool in the course content menu.">
              <a:extLst>
                <a:ext uri="{C183D7F6-B498-43B3-948B-1728B52AA6E4}">
                  <adec:decorative xmlns:adec="http://schemas.microsoft.com/office/drawing/2017/decorative" val="1"/>
                </a:ext>
              </a:extLst>
            </p:cNvPr>
            <p:cNvGrpSpPr/>
            <p:nvPr/>
          </p:nvGrpSpPr>
          <p:grpSpPr>
            <a:xfrm>
              <a:off x="1575434" y="3814147"/>
              <a:ext cx="4401567" cy="3312315"/>
              <a:chOff x="0" y="-28575"/>
              <a:chExt cx="1380585" cy="1038932"/>
            </a:xfrm>
          </p:grpSpPr>
          <p:sp>
            <p:nvSpPr>
              <p:cNvPr id="13" name="Freeform 13">
                <a:extLst>
                  <a:ext uri="{C183D7F6-B498-43B3-948B-1728B52AA6E4}">
                    <adec:decorative xmlns:adec="http://schemas.microsoft.com/office/drawing/2017/decorative" val="1"/>
                  </a:ext>
                </a:extLst>
              </p:cNvPr>
              <p:cNvSpPr/>
              <p:nvPr/>
            </p:nvSpPr>
            <p:spPr>
              <a:xfrm>
                <a:off x="0" y="0"/>
                <a:ext cx="1380585" cy="1010357"/>
              </a:xfrm>
              <a:custGeom>
                <a:avLst/>
                <a:gdLst/>
                <a:ahLst/>
                <a:cxnLst/>
                <a:rect l="l" t="t" r="r" b="b"/>
                <a:pathLst>
                  <a:path w="1380585" h="1010357">
                    <a:moveTo>
                      <a:pt x="0" y="0"/>
                    </a:moveTo>
                    <a:lnTo>
                      <a:pt x="1380585" y="0"/>
                    </a:lnTo>
                    <a:lnTo>
                      <a:pt x="1380585" y="1010357"/>
                    </a:lnTo>
                    <a:lnTo>
                      <a:pt x="0" y="1010357"/>
                    </a:lnTo>
                    <a:close/>
                  </a:path>
                </a:pathLst>
              </a:custGeom>
              <a:solidFill>
                <a:srgbClr val="0DAC41"/>
              </a:solidFill>
            </p:spPr>
            <p:txBody>
              <a:bodyPr/>
              <a:lstStyle/>
              <a:p>
                <a:endParaRPr lang="en-US"/>
              </a:p>
            </p:txBody>
          </p:sp>
          <p:sp>
            <p:nvSpPr>
              <p:cNvPr id="14" name="TextBox 14"/>
              <p:cNvSpPr txBox="1"/>
              <p:nvPr/>
            </p:nvSpPr>
            <p:spPr>
              <a:xfrm>
                <a:off x="0" y="-28575"/>
                <a:ext cx="1380585" cy="1038932"/>
              </a:xfrm>
              <a:prstGeom prst="rect">
                <a:avLst/>
              </a:prstGeom>
            </p:spPr>
            <p:txBody>
              <a:bodyPr lIns="50800" tIns="50800" rIns="50800" bIns="50800" rtlCol="0" anchor="ctr"/>
              <a:lstStyle/>
              <a:p>
                <a:pPr algn="ctr">
                  <a:lnSpc>
                    <a:spcPts val="1960"/>
                  </a:lnSpc>
                </a:pPr>
                <a:endParaRPr/>
              </a:p>
            </p:txBody>
          </p:sp>
        </p:grpSp>
        <p:sp>
          <p:nvSpPr>
            <p:cNvPr id="15" name="Freeform 15" descr="Image showcasing the location of the batch edit tool in the course content menu."/>
            <p:cNvSpPr/>
            <p:nvPr/>
          </p:nvSpPr>
          <p:spPr>
            <a:xfrm>
              <a:off x="1627446" y="3944915"/>
              <a:ext cx="4297543" cy="3136412"/>
            </a:xfrm>
            <a:custGeom>
              <a:avLst/>
              <a:gdLst/>
              <a:ahLst/>
              <a:cxnLst/>
              <a:rect l="l" t="t" r="r" b="b"/>
              <a:pathLst>
                <a:path w="4297543" h="3136412">
                  <a:moveTo>
                    <a:pt x="0" y="0"/>
                  </a:moveTo>
                  <a:lnTo>
                    <a:pt x="4297543" y="0"/>
                  </a:lnTo>
                  <a:lnTo>
                    <a:pt x="4297543" y="3136413"/>
                  </a:lnTo>
                  <a:lnTo>
                    <a:pt x="0" y="3136413"/>
                  </a:lnTo>
                  <a:lnTo>
                    <a:pt x="0" y="0"/>
                  </a:lnTo>
                  <a:close/>
                </a:path>
              </a:pathLst>
            </a:custGeom>
            <a:blipFill>
              <a:blip r:embed="rId15"/>
              <a:stretch>
                <a:fillRect t="-3305" r="-55674"/>
              </a:stretch>
            </a:blipFill>
          </p:spPr>
          <p:txBody>
            <a:bodyPr/>
            <a:lstStyle/>
            <a:p>
              <a:endParaRPr lang="en-US"/>
            </a:p>
          </p:txBody>
        </p:sp>
        <p:sp>
          <p:nvSpPr>
            <p:cNvPr id="16" name="Freeform 16" descr="Image showcasing the location of the batch edit tool in the course content menu.">
              <a:extLst>
                <a:ext uri="{C183D7F6-B498-43B3-948B-1728B52AA6E4}">
                  <adec:decorative xmlns:adec="http://schemas.microsoft.com/office/drawing/2017/decorative" val="1"/>
                </a:ext>
              </a:extLst>
            </p:cNvPr>
            <p:cNvSpPr/>
            <p:nvPr/>
          </p:nvSpPr>
          <p:spPr>
            <a:xfrm>
              <a:off x="3683024" y="3953236"/>
              <a:ext cx="2204131" cy="3128092"/>
            </a:xfrm>
            <a:custGeom>
              <a:avLst/>
              <a:gdLst/>
              <a:ahLst/>
              <a:cxnLst/>
              <a:rect l="l" t="t" r="r" b="b"/>
              <a:pathLst>
                <a:path w="2204131" h="3128092">
                  <a:moveTo>
                    <a:pt x="0" y="0"/>
                  </a:moveTo>
                  <a:lnTo>
                    <a:pt x="2204130" y="0"/>
                  </a:lnTo>
                  <a:lnTo>
                    <a:pt x="2204130" y="3128092"/>
                  </a:lnTo>
                  <a:lnTo>
                    <a:pt x="0" y="3128092"/>
                  </a:lnTo>
                  <a:lnTo>
                    <a:pt x="0" y="0"/>
                  </a:lnTo>
                  <a:close/>
                </a:path>
              </a:pathLst>
            </a:custGeom>
            <a:blipFill>
              <a:blip r:embed="rId15"/>
              <a:stretch>
                <a:fillRect l="-200246" t="-3580" r="-3282"/>
              </a:stretch>
            </a:blipFill>
          </p:spPr>
          <p:txBody>
            <a:bodyPr/>
            <a:lstStyle/>
            <a:p>
              <a:endParaRPr lang="en-US"/>
            </a:p>
          </p:txBody>
        </p:sp>
        <p:sp>
          <p:nvSpPr>
            <p:cNvPr id="17" name="Freeform 17" descr="Image showcasing the location of the batch edit tool in the course content menu.">
              <a:extLst>
                <a:ext uri="{C183D7F6-B498-43B3-948B-1728B52AA6E4}">
                  <adec:decorative xmlns:adec="http://schemas.microsoft.com/office/drawing/2017/decorative" val="1"/>
                </a:ext>
              </a:extLst>
            </p:cNvPr>
            <p:cNvSpPr/>
            <p:nvPr/>
          </p:nvSpPr>
          <p:spPr>
            <a:xfrm>
              <a:off x="3292760" y="4252418"/>
              <a:ext cx="385225" cy="216412"/>
            </a:xfrm>
            <a:custGeom>
              <a:avLst/>
              <a:gdLst/>
              <a:ahLst/>
              <a:cxnLst/>
              <a:rect l="l" t="t" r="r" b="b"/>
              <a:pathLst>
                <a:path w="385225" h="216412">
                  <a:moveTo>
                    <a:pt x="0" y="0"/>
                  </a:moveTo>
                  <a:lnTo>
                    <a:pt x="385224" y="0"/>
                  </a:lnTo>
                  <a:lnTo>
                    <a:pt x="385224" y="216412"/>
                  </a:lnTo>
                  <a:lnTo>
                    <a:pt x="0" y="216412"/>
                  </a:lnTo>
                  <a:lnTo>
                    <a:pt x="0" y="0"/>
                  </a:lnTo>
                  <a:close/>
                </a:path>
              </a:pathLst>
            </a:custGeom>
            <a:blipFill>
              <a:blip r:embed="rId15"/>
              <a:stretch>
                <a:fillRect l="-830657" t="-188567" r="-806036" b="-1208616"/>
              </a:stretch>
            </a:blipFill>
          </p:spPr>
          <p:txBody>
            <a:bodyPr/>
            <a:lstStyle/>
            <a:p>
              <a:endParaRPr lang="en-US"/>
            </a:p>
          </p:txBody>
        </p:sp>
        <p:grpSp>
          <p:nvGrpSpPr>
            <p:cNvPr id="18" name="Group 18" descr="Image showcasing the location of the batch edit tool in the course content menu.">
              <a:extLst>
                <a:ext uri="{C183D7F6-B498-43B3-948B-1728B52AA6E4}">
                  <adec:decorative xmlns:adec="http://schemas.microsoft.com/office/drawing/2017/decorative" val="1"/>
                </a:ext>
              </a:extLst>
            </p:cNvPr>
            <p:cNvGrpSpPr/>
            <p:nvPr/>
          </p:nvGrpSpPr>
          <p:grpSpPr>
            <a:xfrm>
              <a:off x="1627446" y="3877056"/>
              <a:ext cx="4294984" cy="3220200"/>
              <a:chOff x="0" y="-28575"/>
              <a:chExt cx="2138098" cy="1603057"/>
            </a:xfrm>
          </p:grpSpPr>
          <p:sp>
            <p:nvSpPr>
              <p:cNvPr id="19" name="Freeform 19">
                <a:extLst>
                  <a:ext uri="{C183D7F6-B498-43B3-948B-1728B52AA6E4}">
                    <adec:decorative xmlns:adec="http://schemas.microsoft.com/office/drawing/2017/decorative" val="1"/>
                  </a:ext>
                </a:extLst>
              </p:cNvPr>
              <p:cNvSpPr/>
              <p:nvPr/>
            </p:nvSpPr>
            <p:spPr>
              <a:xfrm>
                <a:off x="0" y="0"/>
                <a:ext cx="2138098" cy="1574482"/>
              </a:xfrm>
              <a:custGeom>
                <a:avLst/>
                <a:gdLst/>
                <a:ahLst/>
                <a:cxnLst/>
                <a:rect l="l" t="t" r="r" b="b"/>
                <a:pathLst>
                  <a:path w="2138098" h="1574482">
                    <a:moveTo>
                      <a:pt x="0" y="0"/>
                    </a:moveTo>
                    <a:lnTo>
                      <a:pt x="2138098" y="0"/>
                    </a:lnTo>
                    <a:lnTo>
                      <a:pt x="2138098" y="1574482"/>
                    </a:lnTo>
                    <a:lnTo>
                      <a:pt x="0" y="1574482"/>
                    </a:lnTo>
                    <a:close/>
                  </a:path>
                </a:pathLst>
              </a:custGeom>
              <a:solidFill>
                <a:srgbClr val="000000">
                  <a:alpha val="40000"/>
                </a:srgbClr>
              </a:solidFill>
            </p:spPr>
            <p:txBody>
              <a:bodyPr/>
              <a:lstStyle/>
              <a:p>
                <a:endParaRPr lang="en-US"/>
              </a:p>
            </p:txBody>
          </p:sp>
          <p:sp>
            <p:nvSpPr>
              <p:cNvPr id="20" name="TextBox 20"/>
              <p:cNvSpPr txBox="1"/>
              <p:nvPr/>
            </p:nvSpPr>
            <p:spPr>
              <a:xfrm>
                <a:off x="0" y="-28575"/>
                <a:ext cx="2138098" cy="1603057"/>
              </a:xfrm>
              <a:prstGeom prst="rect">
                <a:avLst/>
              </a:prstGeom>
            </p:spPr>
            <p:txBody>
              <a:bodyPr lIns="28354" tIns="28354" rIns="28354" bIns="28354" rtlCol="0" anchor="ctr"/>
              <a:lstStyle/>
              <a:p>
                <a:pPr algn="ctr">
                  <a:lnSpc>
                    <a:spcPts val="1960"/>
                  </a:lnSpc>
                </a:pPr>
                <a:endParaRPr/>
              </a:p>
            </p:txBody>
          </p:sp>
        </p:grpSp>
        <p:sp>
          <p:nvSpPr>
            <p:cNvPr id="21" name="Freeform 21" descr="Image showcasing the location of the batch edit tool in the course content menu.">
              <a:extLst>
                <a:ext uri="{C183D7F6-B498-43B3-948B-1728B52AA6E4}">
                  <adec:decorative xmlns:adec="http://schemas.microsoft.com/office/drawing/2017/decorative" val="1"/>
                </a:ext>
              </a:extLst>
            </p:cNvPr>
            <p:cNvSpPr/>
            <p:nvPr/>
          </p:nvSpPr>
          <p:spPr>
            <a:xfrm>
              <a:off x="5476997" y="4065327"/>
              <a:ext cx="447993" cy="348439"/>
            </a:xfrm>
            <a:custGeom>
              <a:avLst/>
              <a:gdLst/>
              <a:ahLst/>
              <a:cxnLst/>
              <a:rect l="l" t="t" r="r" b="b"/>
              <a:pathLst>
                <a:path w="447993" h="348439">
                  <a:moveTo>
                    <a:pt x="0" y="0"/>
                  </a:moveTo>
                  <a:lnTo>
                    <a:pt x="447992" y="0"/>
                  </a:lnTo>
                  <a:lnTo>
                    <a:pt x="447992" y="348439"/>
                  </a:lnTo>
                  <a:lnTo>
                    <a:pt x="0" y="348439"/>
                  </a:lnTo>
                  <a:lnTo>
                    <a:pt x="0" y="0"/>
                  </a:lnTo>
                  <a:close/>
                </a:path>
              </a:pathLst>
            </a:custGeom>
            <a:blipFill>
              <a:blip r:embed="rId15"/>
              <a:stretch>
                <a:fillRect l="-1776601" t="-85825" r="-42380" b="-1009082"/>
              </a:stretch>
            </a:blipFill>
          </p:spPr>
          <p:txBody>
            <a:bodyPr/>
            <a:lstStyle/>
            <a:p>
              <a:endParaRPr lang="en-US"/>
            </a:p>
          </p:txBody>
        </p:sp>
        <p:sp>
          <p:nvSpPr>
            <p:cNvPr id="22" name="Freeform 22" descr="Image showcasing the location of the batch edit tool in the course content menu.">
              <a:extLst>
                <a:ext uri="{C183D7F6-B498-43B3-948B-1728B52AA6E4}">
                  <adec:decorative xmlns:adec="http://schemas.microsoft.com/office/drawing/2017/decorative" val="1"/>
                </a:ext>
              </a:extLst>
            </p:cNvPr>
            <p:cNvSpPr/>
            <p:nvPr/>
          </p:nvSpPr>
          <p:spPr>
            <a:xfrm>
              <a:off x="3162368" y="4413766"/>
              <a:ext cx="2762621" cy="2289740"/>
            </a:xfrm>
            <a:custGeom>
              <a:avLst/>
              <a:gdLst/>
              <a:ahLst/>
              <a:cxnLst/>
              <a:rect l="l" t="t" r="r" b="b"/>
              <a:pathLst>
                <a:path w="2762621" h="2289740">
                  <a:moveTo>
                    <a:pt x="0" y="0"/>
                  </a:moveTo>
                  <a:lnTo>
                    <a:pt x="2762621" y="0"/>
                  </a:lnTo>
                  <a:lnTo>
                    <a:pt x="2762621" y="2289740"/>
                  </a:lnTo>
                  <a:lnTo>
                    <a:pt x="0" y="2289740"/>
                  </a:lnTo>
                  <a:lnTo>
                    <a:pt x="0" y="0"/>
                  </a:lnTo>
                  <a:close/>
                </a:path>
              </a:pathLst>
            </a:custGeom>
            <a:blipFill>
              <a:blip r:embed="rId15"/>
              <a:stretch>
                <a:fillRect l="-205368" t="-27376" r="-5818" b="-54457"/>
              </a:stretch>
            </a:blipFill>
          </p:spPr>
          <p:txBody>
            <a:bodyPr/>
            <a:lstStyle/>
            <a:p>
              <a:endParaRPr lang="en-US"/>
            </a:p>
          </p:txBody>
        </p:sp>
        <p:grpSp>
          <p:nvGrpSpPr>
            <p:cNvPr id="23" name="Group 23" descr="Image showcasing the location of the batch edit tool in the course content menu.">
              <a:extLst>
                <a:ext uri="{C183D7F6-B498-43B3-948B-1728B52AA6E4}">
                  <adec:decorative xmlns:adec="http://schemas.microsoft.com/office/drawing/2017/decorative" val="1"/>
                </a:ext>
              </a:extLst>
            </p:cNvPr>
            <p:cNvGrpSpPr/>
            <p:nvPr/>
          </p:nvGrpSpPr>
          <p:grpSpPr>
            <a:xfrm>
              <a:off x="3178913" y="4402147"/>
              <a:ext cx="2746076" cy="496015"/>
              <a:chOff x="0" y="-28575"/>
              <a:chExt cx="1063836" cy="192157"/>
            </a:xfrm>
          </p:grpSpPr>
          <p:sp>
            <p:nvSpPr>
              <p:cNvPr id="24" name="Freeform 24">
                <a:extLst>
                  <a:ext uri="{C183D7F6-B498-43B3-948B-1728B52AA6E4}">
                    <adec:decorative xmlns:adec="http://schemas.microsoft.com/office/drawing/2017/decorative" val="1"/>
                  </a:ext>
                </a:extLst>
              </p:cNvPr>
              <p:cNvSpPr/>
              <p:nvPr/>
            </p:nvSpPr>
            <p:spPr>
              <a:xfrm>
                <a:off x="0" y="0"/>
                <a:ext cx="1063836" cy="163582"/>
              </a:xfrm>
              <a:custGeom>
                <a:avLst/>
                <a:gdLst/>
                <a:ahLst/>
                <a:cxnLst/>
                <a:rect l="l" t="t" r="r" b="b"/>
                <a:pathLst>
                  <a:path w="1063836" h="163582">
                    <a:moveTo>
                      <a:pt x="0" y="0"/>
                    </a:moveTo>
                    <a:lnTo>
                      <a:pt x="1063836" y="0"/>
                    </a:lnTo>
                    <a:lnTo>
                      <a:pt x="1063836" y="163582"/>
                    </a:lnTo>
                    <a:lnTo>
                      <a:pt x="0" y="163582"/>
                    </a:lnTo>
                    <a:close/>
                  </a:path>
                </a:pathLst>
              </a:custGeom>
              <a:solidFill>
                <a:srgbClr val="000000">
                  <a:alpha val="0"/>
                </a:srgbClr>
              </a:solidFill>
              <a:ln w="38100" cap="sq">
                <a:solidFill>
                  <a:srgbClr val="0DAC41"/>
                </a:solidFill>
                <a:prstDash val="solid"/>
                <a:miter/>
              </a:ln>
            </p:spPr>
            <p:txBody>
              <a:bodyPr/>
              <a:lstStyle/>
              <a:p>
                <a:endParaRPr lang="en-US"/>
              </a:p>
            </p:txBody>
          </p:sp>
          <p:sp>
            <p:nvSpPr>
              <p:cNvPr id="25" name="TextBox 25"/>
              <p:cNvSpPr txBox="1"/>
              <p:nvPr/>
            </p:nvSpPr>
            <p:spPr>
              <a:xfrm>
                <a:off x="0" y="-28575"/>
                <a:ext cx="1063836" cy="192157"/>
              </a:xfrm>
              <a:prstGeom prst="rect">
                <a:avLst/>
              </a:prstGeom>
            </p:spPr>
            <p:txBody>
              <a:bodyPr lIns="36435" tIns="36435" rIns="36435" bIns="36435" rtlCol="0" anchor="ctr"/>
              <a:lstStyle/>
              <a:p>
                <a:pPr algn="ctr">
                  <a:lnSpc>
                    <a:spcPts val="1960"/>
                  </a:lnSpc>
                </a:pPr>
                <a:endParaRPr/>
              </a:p>
            </p:txBody>
          </p:sp>
        </p:grpSp>
        <p:sp>
          <p:nvSpPr>
            <p:cNvPr id="26" name="Freeform 26" descr="Image showcasing the location of the batch edit tool in the course content menu.">
              <a:extLst>
                <a:ext uri="{C183D7F6-B498-43B3-948B-1728B52AA6E4}">
                  <adec:decorative xmlns:adec="http://schemas.microsoft.com/office/drawing/2017/decorative" val="1"/>
                </a:ext>
              </a:extLst>
            </p:cNvPr>
            <p:cNvSpPr/>
            <p:nvPr/>
          </p:nvSpPr>
          <p:spPr>
            <a:xfrm>
              <a:off x="5568234" y="4255693"/>
              <a:ext cx="265518" cy="357601"/>
            </a:xfrm>
            <a:custGeom>
              <a:avLst/>
              <a:gdLst/>
              <a:ahLst/>
              <a:cxnLst/>
              <a:rect l="l" t="t" r="r" b="b"/>
              <a:pathLst>
                <a:path w="265518" h="357601">
                  <a:moveTo>
                    <a:pt x="0" y="0"/>
                  </a:moveTo>
                  <a:lnTo>
                    <a:pt x="265518" y="0"/>
                  </a:lnTo>
                  <a:lnTo>
                    <a:pt x="265518" y="357600"/>
                  </a:lnTo>
                  <a:lnTo>
                    <a:pt x="0" y="357600"/>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US"/>
            </a:p>
          </p:txBody>
        </p:sp>
      </p:grpSp>
      <p:sp>
        <p:nvSpPr>
          <p:cNvPr id="46" name="TextBox 46"/>
          <p:cNvSpPr txBox="1"/>
          <p:nvPr/>
        </p:nvSpPr>
        <p:spPr>
          <a:xfrm>
            <a:off x="1642813" y="8197825"/>
            <a:ext cx="2613497" cy="306172"/>
          </a:xfrm>
          <a:prstGeom prst="rect">
            <a:avLst/>
          </a:prstGeom>
        </p:spPr>
        <p:txBody>
          <a:bodyPr lIns="0" tIns="0" rIns="0" bIns="0" rtlCol="0" anchor="t">
            <a:spAutoFit/>
          </a:bodyPr>
          <a:lstStyle/>
          <a:p>
            <a:pPr algn="l">
              <a:lnSpc>
                <a:spcPts val="2599"/>
              </a:lnSpc>
            </a:pPr>
            <a:r>
              <a:rPr lang="en-US" sz="1800" spc="-23" dirty="0">
                <a:solidFill>
                  <a:srgbClr val="091F2C"/>
                </a:solidFill>
                <a:latin typeface="Inter"/>
                <a:ea typeface="Inter"/>
                <a:cs typeface="Inter"/>
                <a:sym typeface="Inter"/>
              </a:rPr>
              <a:t>Select </a:t>
            </a:r>
            <a:r>
              <a:rPr lang="en-US" sz="1800" b="1" spc="-23" dirty="0">
                <a:solidFill>
                  <a:srgbClr val="091F2C"/>
                </a:solidFill>
                <a:latin typeface="Inter Bold"/>
                <a:ea typeface="Inter Bold"/>
                <a:cs typeface="Inter Bold"/>
                <a:sym typeface="Inter Bold"/>
              </a:rPr>
              <a:t>Batch Edit</a:t>
            </a:r>
          </a:p>
        </p:txBody>
      </p:sp>
      <p:sp>
        <p:nvSpPr>
          <p:cNvPr id="27" name="TextBox 27"/>
          <p:cNvSpPr txBox="1"/>
          <p:nvPr/>
        </p:nvSpPr>
        <p:spPr>
          <a:xfrm>
            <a:off x="8181458" y="2974975"/>
            <a:ext cx="8661452" cy="1316627"/>
          </a:xfrm>
          <a:prstGeom prst="rect">
            <a:avLst/>
          </a:prstGeom>
        </p:spPr>
        <p:txBody>
          <a:bodyPr lIns="0" tIns="0" rIns="0" bIns="0" rtlCol="0" anchor="t">
            <a:spAutoFit/>
          </a:bodyPr>
          <a:lstStyle/>
          <a:p>
            <a:pPr algn="l">
              <a:lnSpc>
                <a:spcPts val="2660"/>
              </a:lnSpc>
            </a:pPr>
            <a:r>
              <a:rPr lang="en-US" sz="1842" spc="-23">
                <a:solidFill>
                  <a:srgbClr val="091F2C"/>
                </a:solidFill>
                <a:latin typeface="Inter"/>
                <a:ea typeface="Inter"/>
                <a:cs typeface="Inter"/>
                <a:sym typeface="Inter"/>
              </a:rPr>
              <a:t>On the Batch Edit page, check the box next to the item(s) you want to update. You can select entire containers or expand them to view items inside. After selecting your desired items, use the menu options at the bottom of the page to edit dates, change visibility, or delete items.</a:t>
            </a:r>
          </a:p>
        </p:txBody>
      </p:sp>
      <p:grpSp>
        <p:nvGrpSpPr>
          <p:cNvPr id="70" name="Group 69" descr="A screenshot of the batch edit screen.">
            <a:extLst>
              <a:ext uri="{FF2B5EF4-FFF2-40B4-BE49-F238E27FC236}">
                <a16:creationId xmlns:a16="http://schemas.microsoft.com/office/drawing/2014/main" id="{EB346AF5-9654-9C38-302A-EC6EB31AB60E}"/>
              </a:ext>
            </a:extLst>
          </p:cNvPr>
          <p:cNvGrpSpPr/>
          <p:nvPr/>
        </p:nvGrpSpPr>
        <p:grpSpPr>
          <a:xfrm>
            <a:off x="8162408" y="4301364"/>
            <a:ext cx="6198726" cy="3522982"/>
            <a:chOff x="8162408" y="4301364"/>
            <a:chExt cx="6198726" cy="3522982"/>
          </a:xfrm>
        </p:grpSpPr>
        <p:grpSp>
          <p:nvGrpSpPr>
            <p:cNvPr id="30" name="Group 30" descr="A screenshot of the batch edit screen.">
              <a:extLst>
                <a:ext uri="{C183D7F6-B498-43B3-948B-1728B52AA6E4}">
                  <adec:decorative xmlns:adec="http://schemas.microsoft.com/office/drawing/2017/decorative" val="1"/>
                </a:ext>
              </a:extLst>
            </p:cNvPr>
            <p:cNvGrpSpPr/>
            <p:nvPr/>
          </p:nvGrpSpPr>
          <p:grpSpPr>
            <a:xfrm>
              <a:off x="8213223" y="4351013"/>
              <a:ext cx="6147911" cy="3473333"/>
              <a:chOff x="0" y="0"/>
              <a:chExt cx="1863822" cy="1052988"/>
            </a:xfrm>
          </p:grpSpPr>
          <p:sp>
            <p:nvSpPr>
              <p:cNvPr id="31" name="Freeform 31">
                <a:extLst>
                  <a:ext uri="{C183D7F6-B498-43B3-948B-1728B52AA6E4}">
                    <adec:decorative xmlns:adec="http://schemas.microsoft.com/office/drawing/2017/decorative" val="1"/>
                  </a:ext>
                </a:extLst>
              </p:cNvPr>
              <p:cNvSpPr/>
              <p:nvPr/>
            </p:nvSpPr>
            <p:spPr>
              <a:xfrm>
                <a:off x="0" y="0"/>
                <a:ext cx="1863822" cy="1052988"/>
              </a:xfrm>
              <a:custGeom>
                <a:avLst/>
                <a:gdLst/>
                <a:ahLst/>
                <a:cxnLst/>
                <a:rect l="l" t="t" r="r" b="b"/>
                <a:pathLst>
                  <a:path w="1863822" h="1052988">
                    <a:moveTo>
                      <a:pt x="0" y="0"/>
                    </a:moveTo>
                    <a:lnTo>
                      <a:pt x="1863822" y="0"/>
                    </a:lnTo>
                    <a:lnTo>
                      <a:pt x="1863822" y="1052988"/>
                    </a:lnTo>
                    <a:lnTo>
                      <a:pt x="0" y="1052988"/>
                    </a:lnTo>
                    <a:close/>
                  </a:path>
                </a:pathLst>
              </a:custGeom>
              <a:solidFill>
                <a:srgbClr val="0DAC41"/>
              </a:solidFill>
            </p:spPr>
            <p:txBody>
              <a:bodyPr/>
              <a:lstStyle/>
              <a:p>
                <a:endParaRPr lang="en-US"/>
              </a:p>
            </p:txBody>
          </p:sp>
          <p:sp>
            <p:nvSpPr>
              <p:cNvPr id="32" name="TextBox 32"/>
              <p:cNvSpPr txBox="1"/>
              <p:nvPr/>
            </p:nvSpPr>
            <p:spPr>
              <a:xfrm>
                <a:off x="0" y="-28575"/>
                <a:ext cx="1863822" cy="1081563"/>
              </a:xfrm>
              <a:prstGeom prst="rect">
                <a:avLst/>
              </a:prstGeom>
            </p:spPr>
            <p:txBody>
              <a:bodyPr lIns="44133" tIns="44133" rIns="44133" bIns="44133" rtlCol="0" anchor="ctr"/>
              <a:lstStyle/>
              <a:p>
                <a:pPr algn="ctr">
                  <a:lnSpc>
                    <a:spcPts val="1960"/>
                  </a:lnSpc>
                </a:pPr>
                <a:endParaRPr/>
              </a:p>
            </p:txBody>
          </p:sp>
        </p:grpSp>
        <p:sp>
          <p:nvSpPr>
            <p:cNvPr id="33" name="Freeform 33" descr="A screenshot of the batch edit screen."/>
            <p:cNvSpPr/>
            <p:nvPr/>
          </p:nvSpPr>
          <p:spPr>
            <a:xfrm>
              <a:off x="8276909" y="4400123"/>
              <a:ext cx="6013992" cy="3376774"/>
            </a:xfrm>
            <a:custGeom>
              <a:avLst/>
              <a:gdLst/>
              <a:ahLst/>
              <a:cxnLst/>
              <a:rect l="l" t="t" r="r" b="b"/>
              <a:pathLst>
                <a:path w="6013992" h="3376774">
                  <a:moveTo>
                    <a:pt x="0" y="0"/>
                  </a:moveTo>
                  <a:lnTo>
                    <a:pt x="6013991" y="0"/>
                  </a:lnTo>
                  <a:lnTo>
                    <a:pt x="6013991" y="3376774"/>
                  </a:lnTo>
                  <a:lnTo>
                    <a:pt x="0" y="3376774"/>
                  </a:lnTo>
                  <a:lnTo>
                    <a:pt x="0" y="0"/>
                  </a:lnTo>
                  <a:close/>
                </a:path>
              </a:pathLst>
            </a:custGeom>
            <a:blipFill>
              <a:blip r:embed="rId18"/>
              <a:stretch>
                <a:fillRect l="-6022" r="-44208" b="-29739"/>
              </a:stretch>
            </a:blipFill>
          </p:spPr>
          <p:txBody>
            <a:bodyPr/>
            <a:lstStyle/>
            <a:p>
              <a:endParaRPr lang="en-US"/>
            </a:p>
          </p:txBody>
        </p:sp>
        <p:sp>
          <p:nvSpPr>
            <p:cNvPr id="34" name="Freeform 34" descr="A screenshot of the batch edit screen.">
              <a:extLst>
                <a:ext uri="{C183D7F6-B498-43B3-948B-1728B52AA6E4}">
                  <adec:decorative xmlns:adec="http://schemas.microsoft.com/office/drawing/2017/decorative" val="1"/>
                </a:ext>
              </a:extLst>
            </p:cNvPr>
            <p:cNvSpPr/>
            <p:nvPr/>
          </p:nvSpPr>
          <p:spPr>
            <a:xfrm>
              <a:off x="10108258" y="4673998"/>
              <a:ext cx="666739" cy="2717693"/>
            </a:xfrm>
            <a:custGeom>
              <a:avLst/>
              <a:gdLst/>
              <a:ahLst/>
              <a:cxnLst/>
              <a:rect l="l" t="t" r="r" b="b"/>
              <a:pathLst>
                <a:path w="666739" h="2717693">
                  <a:moveTo>
                    <a:pt x="0" y="0"/>
                  </a:moveTo>
                  <a:lnTo>
                    <a:pt x="666738" y="0"/>
                  </a:lnTo>
                  <a:lnTo>
                    <a:pt x="666738" y="2717693"/>
                  </a:lnTo>
                  <a:lnTo>
                    <a:pt x="0" y="2717693"/>
                  </a:lnTo>
                  <a:lnTo>
                    <a:pt x="0" y="0"/>
                  </a:lnTo>
                  <a:close/>
                </a:path>
              </a:pathLst>
            </a:custGeom>
            <a:blipFill>
              <a:blip r:embed="rId18"/>
              <a:stretch>
                <a:fillRect l="-342112" t="-10196" r="-912975" b="-51006"/>
              </a:stretch>
            </a:blipFill>
          </p:spPr>
          <p:txBody>
            <a:bodyPr/>
            <a:lstStyle/>
            <a:p>
              <a:endParaRPr lang="en-US"/>
            </a:p>
          </p:txBody>
        </p:sp>
        <p:sp>
          <p:nvSpPr>
            <p:cNvPr id="35" name="Freeform 35" descr="A screenshot of the batch edit screen.">
              <a:extLst>
                <a:ext uri="{C183D7F6-B498-43B3-948B-1728B52AA6E4}">
                  <adec:decorative xmlns:adec="http://schemas.microsoft.com/office/drawing/2017/decorative" val="1"/>
                </a:ext>
              </a:extLst>
            </p:cNvPr>
            <p:cNvSpPr/>
            <p:nvPr/>
          </p:nvSpPr>
          <p:spPr>
            <a:xfrm>
              <a:off x="10774996" y="4592201"/>
              <a:ext cx="681314" cy="2782147"/>
            </a:xfrm>
            <a:custGeom>
              <a:avLst/>
              <a:gdLst/>
              <a:ahLst/>
              <a:cxnLst/>
              <a:rect l="l" t="t" r="r" b="b"/>
              <a:pathLst>
                <a:path w="681314" h="2782147">
                  <a:moveTo>
                    <a:pt x="0" y="0"/>
                  </a:moveTo>
                  <a:lnTo>
                    <a:pt x="681314" y="0"/>
                  </a:lnTo>
                  <a:lnTo>
                    <a:pt x="681314" y="2782147"/>
                  </a:lnTo>
                  <a:lnTo>
                    <a:pt x="0" y="2782147"/>
                  </a:lnTo>
                  <a:lnTo>
                    <a:pt x="0" y="0"/>
                  </a:lnTo>
                  <a:close/>
                </a:path>
              </a:pathLst>
            </a:custGeom>
            <a:blipFill>
              <a:blip r:embed="rId18"/>
              <a:stretch>
                <a:fillRect l="-452199" t="-7019" r="-773898" b="-50448"/>
              </a:stretch>
            </a:blipFill>
          </p:spPr>
          <p:txBody>
            <a:bodyPr/>
            <a:lstStyle/>
            <a:p>
              <a:endParaRPr lang="en-US"/>
            </a:p>
          </p:txBody>
        </p:sp>
        <p:sp>
          <p:nvSpPr>
            <p:cNvPr id="36" name="Freeform 36" descr="A screenshot of the batch edit screen.">
              <a:extLst>
                <a:ext uri="{C183D7F6-B498-43B3-948B-1728B52AA6E4}">
                  <adec:decorative xmlns:adec="http://schemas.microsoft.com/office/drawing/2017/decorative" val="1"/>
                </a:ext>
              </a:extLst>
            </p:cNvPr>
            <p:cNvSpPr/>
            <p:nvPr/>
          </p:nvSpPr>
          <p:spPr>
            <a:xfrm>
              <a:off x="11456310" y="4652577"/>
              <a:ext cx="990081" cy="2688846"/>
            </a:xfrm>
            <a:custGeom>
              <a:avLst/>
              <a:gdLst/>
              <a:ahLst/>
              <a:cxnLst/>
              <a:rect l="l" t="t" r="r" b="b"/>
              <a:pathLst>
                <a:path w="990081" h="2688846">
                  <a:moveTo>
                    <a:pt x="0" y="0"/>
                  </a:moveTo>
                  <a:lnTo>
                    <a:pt x="990081" y="0"/>
                  </a:lnTo>
                  <a:lnTo>
                    <a:pt x="990081" y="2688846"/>
                  </a:lnTo>
                  <a:lnTo>
                    <a:pt x="0" y="2688846"/>
                  </a:lnTo>
                  <a:lnTo>
                    <a:pt x="0" y="0"/>
                  </a:lnTo>
                  <a:close/>
                </a:path>
              </a:pathLst>
            </a:custGeom>
            <a:blipFill>
              <a:blip r:embed="rId18"/>
              <a:stretch>
                <a:fillRect l="-510282" t="-9508" r="-302257" b="-53423"/>
              </a:stretch>
            </a:blipFill>
          </p:spPr>
          <p:txBody>
            <a:bodyPr/>
            <a:lstStyle/>
            <a:p>
              <a:endParaRPr lang="en-US"/>
            </a:p>
          </p:txBody>
        </p:sp>
        <p:sp>
          <p:nvSpPr>
            <p:cNvPr id="37" name="Freeform 37" descr="A screenshot of the batch edit screen.">
              <a:extLst>
                <a:ext uri="{C183D7F6-B498-43B3-948B-1728B52AA6E4}">
                  <adec:decorative xmlns:adec="http://schemas.microsoft.com/office/drawing/2017/decorative" val="1"/>
                </a:ext>
              </a:extLst>
            </p:cNvPr>
            <p:cNvSpPr/>
            <p:nvPr/>
          </p:nvSpPr>
          <p:spPr>
            <a:xfrm>
              <a:off x="12395258" y="4652577"/>
              <a:ext cx="781977" cy="2692069"/>
            </a:xfrm>
            <a:custGeom>
              <a:avLst/>
              <a:gdLst/>
              <a:ahLst/>
              <a:cxnLst/>
              <a:rect l="l" t="t" r="r" b="b"/>
              <a:pathLst>
                <a:path w="781977" h="2692069">
                  <a:moveTo>
                    <a:pt x="0" y="0"/>
                  </a:moveTo>
                  <a:lnTo>
                    <a:pt x="781977" y="0"/>
                  </a:lnTo>
                  <a:lnTo>
                    <a:pt x="781977" y="2692069"/>
                  </a:lnTo>
                  <a:lnTo>
                    <a:pt x="0" y="2692069"/>
                  </a:lnTo>
                  <a:lnTo>
                    <a:pt x="0" y="0"/>
                  </a:lnTo>
                  <a:close/>
                </a:path>
              </a:pathLst>
            </a:custGeom>
            <a:blipFill>
              <a:blip r:embed="rId18"/>
              <a:stretch>
                <a:fillRect l="-893747" t="-9377" r="-161643" b="-53359"/>
              </a:stretch>
            </a:blipFill>
          </p:spPr>
          <p:txBody>
            <a:bodyPr/>
            <a:lstStyle/>
            <a:p>
              <a:endParaRPr lang="en-US"/>
            </a:p>
          </p:txBody>
        </p:sp>
        <p:sp>
          <p:nvSpPr>
            <p:cNvPr id="38" name="Freeform 38" descr="A screenshot of the batch edit screen.">
              <a:extLst>
                <a:ext uri="{C183D7F6-B498-43B3-948B-1728B52AA6E4}">
                  <adec:decorative xmlns:adec="http://schemas.microsoft.com/office/drawing/2017/decorative" val="1"/>
                </a:ext>
              </a:extLst>
            </p:cNvPr>
            <p:cNvSpPr/>
            <p:nvPr/>
          </p:nvSpPr>
          <p:spPr>
            <a:xfrm>
              <a:off x="13164385" y="4531825"/>
              <a:ext cx="547889" cy="2812821"/>
            </a:xfrm>
            <a:custGeom>
              <a:avLst/>
              <a:gdLst/>
              <a:ahLst/>
              <a:cxnLst/>
              <a:rect l="l" t="t" r="r" b="b"/>
              <a:pathLst>
                <a:path w="547889" h="2812821">
                  <a:moveTo>
                    <a:pt x="0" y="0"/>
                  </a:moveTo>
                  <a:lnTo>
                    <a:pt x="547889" y="0"/>
                  </a:lnTo>
                  <a:lnTo>
                    <a:pt x="547889" y="2812821"/>
                  </a:lnTo>
                  <a:lnTo>
                    <a:pt x="0" y="2812821"/>
                  </a:lnTo>
                  <a:lnTo>
                    <a:pt x="0" y="0"/>
                  </a:lnTo>
                  <a:close/>
                </a:path>
              </a:pathLst>
            </a:custGeom>
            <a:blipFill>
              <a:blip r:embed="rId18"/>
              <a:stretch>
                <a:fillRect l="-1549036" t="-4682" b="-51068"/>
              </a:stretch>
            </a:blipFill>
          </p:spPr>
          <p:txBody>
            <a:bodyPr/>
            <a:lstStyle/>
            <a:p>
              <a:endParaRPr lang="en-US"/>
            </a:p>
          </p:txBody>
        </p:sp>
        <p:sp>
          <p:nvSpPr>
            <p:cNvPr id="39" name="Freeform 39" descr="A screenshot of the batch edit screen.">
              <a:extLst>
                <a:ext uri="{C183D7F6-B498-43B3-948B-1728B52AA6E4}">
                  <adec:decorative xmlns:adec="http://schemas.microsoft.com/office/drawing/2017/decorative" val="1"/>
                </a:ext>
              </a:extLst>
            </p:cNvPr>
            <p:cNvSpPr/>
            <p:nvPr/>
          </p:nvSpPr>
          <p:spPr>
            <a:xfrm>
              <a:off x="11352018" y="7391691"/>
              <a:ext cx="2938883" cy="385206"/>
            </a:xfrm>
            <a:custGeom>
              <a:avLst/>
              <a:gdLst/>
              <a:ahLst/>
              <a:cxnLst/>
              <a:rect l="l" t="t" r="r" b="b"/>
              <a:pathLst>
                <a:path w="2938883" h="385206">
                  <a:moveTo>
                    <a:pt x="0" y="0"/>
                  </a:moveTo>
                  <a:lnTo>
                    <a:pt x="2938882" y="0"/>
                  </a:lnTo>
                  <a:lnTo>
                    <a:pt x="2938882" y="385206"/>
                  </a:lnTo>
                  <a:lnTo>
                    <a:pt x="0" y="385206"/>
                  </a:lnTo>
                  <a:lnTo>
                    <a:pt x="0" y="0"/>
                  </a:lnTo>
                  <a:close/>
                </a:path>
              </a:pathLst>
            </a:custGeom>
            <a:blipFill>
              <a:blip r:embed="rId18"/>
              <a:stretch>
                <a:fillRect l="-166928" t="-890510" r="-4089" b="-12110"/>
              </a:stretch>
            </a:blipFill>
          </p:spPr>
          <p:txBody>
            <a:bodyPr/>
            <a:lstStyle/>
            <a:p>
              <a:endParaRPr lang="en-US"/>
            </a:p>
          </p:txBody>
        </p:sp>
        <p:grpSp>
          <p:nvGrpSpPr>
            <p:cNvPr id="40" name="Group 40" descr="A screenshot of the batch edit screen.">
              <a:extLst>
                <a:ext uri="{C183D7F6-B498-43B3-948B-1728B52AA6E4}">
                  <adec:decorative xmlns:adec="http://schemas.microsoft.com/office/drawing/2017/decorative" val="1"/>
                </a:ext>
              </a:extLst>
            </p:cNvPr>
            <p:cNvGrpSpPr/>
            <p:nvPr/>
          </p:nvGrpSpPr>
          <p:grpSpPr>
            <a:xfrm>
              <a:off x="8291800" y="4531825"/>
              <a:ext cx="2149827" cy="120752"/>
              <a:chOff x="0" y="0"/>
              <a:chExt cx="839406" cy="47148"/>
            </a:xfrm>
          </p:grpSpPr>
          <p:sp>
            <p:nvSpPr>
              <p:cNvPr id="41" name="Freeform 41">
                <a:extLst>
                  <a:ext uri="{C183D7F6-B498-43B3-948B-1728B52AA6E4}">
                    <adec:decorative xmlns:adec="http://schemas.microsoft.com/office/drawing/2017/decorative" val="1"/>
                  </a:ext>
                </a:extLst>
              </p:cNvPr>
              <p:cNvSpPr/>
              <p:nvPr/>
            </p:nvSpPr>
            <p:spPr>
              <a:xfrm>
                <a:off x="0" y="0"/>
                <a:ext cx="839406" cy="47148"/>
              </a:xfrm>
              <a:custGeom>
                <a:avLst/>
                <a:gdLst/>
                <a:ahLst/>
                <a:cxnLst/>
                <a:rect l="l" t="t" r="r" b="b"/>
                <a:pathLst>
                  <a:path w="839406" h="47148">
                    <a:moveTo>
                      <a:pt x="0" y="0"/>
                    </a:moveTo>
                    <a:lnTo>
                      <a:pt x="839406" y="0"/>
                    </a:lnTo>
                    <a:lnTo>
                      <a:pt x="839406" y="47148"/>
                    </a:lnTo>
                    <a:lnTo>
                      <a:pt x="0" y="47148"/>
                    </a:lnTo>
                    <a:close/>
                  </a:path>
                </a:pathLst>
              </a:custGeom>
              <a:solidFill>
                <a:srgbClr val="FFFFFF"/>
              </a:solidFill>
            </p:spPr>
            <p:txBody>
              <a:bodyPr/>
              <a:lstStyle/>
              <a:p>
                <a:endParaRPr lang="en-US"/>
              </a:p>
            </p:txBody>
          </p:sp>
          <p:sp>
            <p:nvSpPr>
              <p:cNvPr id="42" name="TextBox 42"/>
              <p:cNvSpPr txBox="1"/>
              <p:nvPr/>
            </p:nvSpPr>
            <p:spPr>
              <a:xfrm>
                <a:off x="0" y="-28575"/>
                <a:ext cx="839406" cy="75723"/>
              </a:xfrm>
              <a:prstGeom prst="rect">
                <a:avLst/>
              </a:prstGeom>
            </p:spPr>
            <p:txBody>
              <a:bodyPr lIns="34266" tIns="34266" rIns="34266" bIns="34266" rtlCol="0" anchor="ctr"/>
              <a:lstStyle/>
              <a:p>
                <a:pPr algn="ctr">
                  <a:lnSpc>
                    <a:spcPts val="1960"/>
                  </a:lnSpc>
                </a:pPr>
                <a:endParaRPr/>
              </a:p>
            </p:txBody>
          </p:sp>
        </p:grpSp>
        <p:sp>
          <p:nvSpPr>
            <p:cNvPr id="43" name="Freeform 43" descr="A screenshot of the batch edit screen.">
              <a:extLst>
                <a:ext uri="{C183D7F6-B498-43B3-948B-1728B52AA6E4}">
                  <adec:decorative xmlns:adec="http://schemas.microsoft.com/office/drawing/2017/decorative" val="1"/>
                </a:ext>
              </a:extLst>
            </p:cNvPr>
            <p:cNvSpPr/>
            <p:nvPr/>
          </p:nvSpPr>
          <p:spPr>
            <a:xfrm>
              <a:off x="8162408" y="4301364"/>
              <a:ext cx="271634" cy="263403"/>
            </a:xfrm>
            <a:custGeom>
              <a:avLst/>
              <a:gdLst/>
              <a:ahLst/>
              <a:cxnLst/>
              <a:rect l="l" t="t" r="r" b="b"/>
              <a:pathLst>
                <a:path w="271634" h="263403">
                  <a:moveTo>
                    <a:pt x="0" y="0"/>
                  </a:moveTo>
                  <a:lnTo>
                    <a:pt x="271634" y="0"/>
                  </a:lnTo>
                  <a:lnTo>
                    <a:pt x="271634" y="263403"/>
                  </a:lnTo>
                  <a:lnTo>
                    <a:pt x="0" y="263403"/>
                  </a:lnTo>
                  <a:lnTo>
                    <a:pt x="0" y="0"/>
                  </a:lnTo>
                  <a:close/>
                </a:path>
              </a:pathLst>
            </a:custGeom>
            <a:blipFill>
              <a:blip r:embed="rId18"/>
              <a:stretch>
                <a:fillRect l="-24354" t="-70476" r="-3201770" b="-1492754"/>
              </a:stretch>
            </a:blipFill>
          </p:spPr>
          <p:txBody>
            <a:bodyPr/>
            <a:lstStyle/>
            <a:p>
              <a:endParaRPr lang="en-US"/>
            </a:p>
          </p:txBody>
        </p:sp>
        <p:sp>
          <p:nvSpPr>
            <p:cNvPr id="44" name="Freeform 44" descr="A screenshot of the batch edit screen.">
              <a:extLst>
                <a:ext uri="{C183D7F6-B498-43B3-948B-1728B52AA6E4}">
                  <adec:decorative xmlns:adec="http://schemas.microsoft.com/office/drawing/2017/decorative" val="1"/>
                </a:ext>
              </a:extLst>
            </p:cNvPr>
            <p:cNvSpPr/>
            <p:nvPr/>
          </p:nvSpPr>
          <p:spPr>
            <a:xfrm>
              <a:off x="8291800" y="7391691"/>
              <a:ext cx="3110821" cy="385206"/>
            </a:xfrm>
            <a:custGeom>
              <a:avLst/>
              <a:gdLst/>
              <a:ahLst/>
              <a:cxnLst/>
              <a:rect l="l" t="t" r="r" b="b"/>
              <a:pathLst>
                <a:path w="3110821" h="385206">
                  <a:moveTo>
                    <a:pt x="0" y="0"/>
                  </a:moveTo>
                  <a:lnTo>
                    <a:pt x="3110821" y="0"/>
                  </a:lnTo>
                  <a:lnTo>
                    <a:pt x="3110821" y="385206"/>
                  </a:lnTo>
                  <a:lnTo>
                    <a:pt x="0" y="385206"/>
                  </a:lnTo>
                  <a:lnTo>
                    <a:pt x="0" y="0"/>
                  </a:lnTo>
                  <a:close/>
                </a:path>
              </a:pathLst>
            </a:custGeom>
            <a:blipFill>
              <a:blip r:embed="rId18"/>
              <a:stretch>
                <a:fillRect l="-10578" t="-873579" r="-138839" b="-3115"/>
              </a:stretch>
            </a:blipFill>
          </p:spPr>
          <p:txBody>
            <a:bodyPr/>
            <a:lstStyle/>
            <a:p>
              <a:endParaRPr lang="en-US"/>
            </a:p>
          </p:txBody>
        </p:sp>
        <p:sp>
          <p:nvSpPr>
            <p:cNvPr id="45" name="TextBox 45" descr="A screenshot of the batch edit screen."/>
            <p:cNvSpPr txBox="1"/>
            <p:nvPr/>
          </p:nvSpPr>
          <p:spPr>
            <a:xfrm>
              <a:off x="8510903" y="4442887"/>
              <a:ext cx="1520493" cy="149364"/>
            </a:xfrm>
            <a:prstGeom prst="rect">
              <a:avLst/>
            </a:prstGeom>
          </p:spPr>
          <p:txBody>
            <a:bodyPr lIns="0" tIns="0" rIns="0" bIns="0" rtlCol="0" anchor="t">
              <a:spAutoFit/>
            </a:bodyPr>
            <a:lstStyle/>
            <a:p>
              <a:pPr algn="l">
                <a:lnSpc>
                  <a:spcPts val="1133"/>
                </a:lnSpc>
                <a:spcBef>
                  <a:spcPct val="0"/>
                </a:spcBef>
              </a:pPr>
              <a:r>
                <a:rPr lang="en-US" sz="809" spc="-10">
                  <a:solidFill>
                    <a:srgbClr val="0054BC"/>
                  </a:solidFill>
                  <a:latin typeface="Inter"/>
                  <a:ea typeface="Inter"/>
                  <a:cs typeface="Inter"/>
                  <a:sym typeface="Inter"/>
                </a:rPr>
                <a:t>ENG_201_Literature</a:t>
              </a:r>
            </a:p>
          </p:txBody>
        </p:sp>
      </p:grpSp>
      <p:sp>
        <p:nvSpPr>
          <p:cNvPr id="3" name="TextBox 3"/>
          <p:cNvSpPr txBox="1"/>
          <p:nvPr/>
        </p:nvSpPr>
        <p:spPr>
          <a:xfrm>
            <a:off x="8181458" y="8024140"/>
            <a:ext cx="7527671" cy="653543"/>
          </a:xfrm>
          <a:prstGeom prst="rect">
            <a:avLst/>
          </a:prstGeom>
        </p:spPr>
        <p:txBody>
          <a:bodyPr lIns="0" tIns="0" rIns="0" bIns="0" rtlCol="0" anchor="t">
            <a:spAutoFit/>
          </a:bodyPr>
          <a:lstStyle/>
          <a:p>
            <a:pPr algn="l">
              <a:lnSpc>
                <a:spcPts val="2660"/>
              </a:lnSpc>
            </a:pPr>
            <a:r>
              <a:rPr lang="en-US" sz="1842" spc="-23">
                <a:solidFill>
                  <a:srgbClr val="091F2C"/>
                </a:solidFill>
                <a:latin typeface="Inter"/>
                <a:ea typeface="Inter"/>
                <a:cs typeface="Inter"/>
                <a:sym typeface="Inter"/>
              </a:rPr>
              <a:t>You can also select the calendar icon on an individual item to add, remove, or adjust due dates and release dates for just that item.</a:t>
            </a:r>
          </a:p>
        </p:txBody>
      </p:sp>
      <p:sp>
        <p:nvSpPr>
          <p:cNvPr id="11" name="TextBox 11"/>
          <p:cNvSpPr txBox="1"/>
          <p:nvPr/>
        </p:nvSpPr>
        <p:spPr>
          <a:xfrm>
            <a:off x="5151560" y="9313531"/>
            <a:ext cx="8675364" cy="265821"/>
          </a:xfrm>
          <a:prstGeom prst="rect">
            <a:avLst/>
          </a:prstGeom>
        </p:spPr>
        <p:txBody>
          <a:bodyPr lIns="0" tIns="0" rIns="0" bIns="0" rtlCol="0" anchor="t">
            <a:spAutoFit/>
          </a:bodyPr>
          <a:lstStyle/>
          <a:p>
            <a:pPr algn="l">
              <a:lnSpc>
                <a:spcPts val="2148"/>
              </a:lnSpc>
              <a:spcBef>
                <a:spcPct val="0"/>
              </a:spcBef>
            </a:pPr>
            <a:r>
              <a:rPr lang="en-US" sz="1534" b="1" u="sng" spc="-19">
                <a:solidFill>
                  <a:srgbClr val="0054BC"/>
                </a:solidFill>
                <a:latin typeface="Inter Bold"/>
                <a:ea typeface="Inter Bold"/>
                <a:cs typeface="Inter Bold"/>
                <a:sym typeface="Inter Bold"/>
                <a:hlinkClick r:id="rId19" tooltip="https://help.blackboard.com/Learn/Instructor/Ultra/Course_Content/Ultra_Batch_Edit"/>
              </a:rPr>
              <a:t>Check out this Blackboard Help page</a:t>
            </a:r>
            <a:r>
              <a:rPr lang="en-US" sz="1534" u="sng" spc="-19">
                <a:solidFill>
                  <a:srgbClr val="0054BC"/>
                </a:solidFill>
                <a:latin typeface="Inter"/>
                <a:ea typeface="Inter"/>
                <a:cs typeface="Inter"/>
                <a:sym typeface="Inter"/>
                <a:hlinkClick r:id="rId19" tooltip="https://help.blackboard.com/Learn/Instructor/Ultra/Course_Content/Ultra_Batch_Edit"/>
              </a:rPr>
              <a:t> </a:t>
            </a:r>
            <a:r>
              <a:rPr lang="en-US" sz="1534" spc="-19">
                <a:solidFill>
                  <a:srgbClr val="0054BC"/>
                </a:solidFill>
                <a:latin typeface="Inter"/>
                <a:ea typeface="Inter"/>
                <a:cs typeface="Inter"/>
                <a:sym typeface="Inter"/>
              </a:rPr>
              <a:t>for more information on batch editing course content.</a:t>
            </a:r>
          </a:p>
        </p:txBody>
      </p:sp>
      <p:sp>
        <p:nvSpPr>
          <p:cNvPr id="48" name="AutoShape 48">
            <a:extLst>
              <a:ext uri="{C183D7F6-B498-43B3-948B-1728B52AA6E4}">
                <adec:decorative xmlns:adec="http://schemas.microsoft.com/office/drawing/2017/decorative" val="1"/>
              </a:ext>
            </a:extLst>
          </p:cNvPr>
          <p:cNvSpPr/>
          <p:nvPr/>
        </p:nvSpPr>
        <p:spPr>
          <a:xfrm>
            <a:off x="796902" y="817250"/>
            <a:ext cx="0" cy="988639"/>
          </a:xfrm>
          <a:prstGeom prst="line">
            <a:avLst/>
          </a:prstGeom>
          <a:ln w="38100" cap="flat">
            <a:solidFill>
              <a:srgbClr val="0DAC41"/>
            </a:solidFill>
            <a:prstDash val="solid"/>
            <a:headEnd type="oval" w="lg" len="lg"/>
            <a:tailEnd type="oval" w="lg" len="lg"/>
          </a:ln>
        </p:spPr>
        <p:txBody>
          <a:bodyPr/>
          <a:lstStyle/>
          <a:p>
            <a:endParaRPr lang="en-US"/>
          </a:p>
        </p:txBody>
      </p:sp>
      <p:grpSp>
        <p:nvGrpSpPr>
          <p:cNvPr id="49" name="Group 49">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50" name="Freeform 50">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US">
                <a:solidFill>
                  <a:schemeClr val="bg1"/>
                </a:solidFill>
              </a:endParaRPr>
            </a:p>
          </p:txBody>
        </p:sp>
        <p:sp>
          <p:nvSpPr>
            <p:cNvPr id="51" name="Freeform 51">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txBody>
            <a:bodyPr/>
            <a:lstStyle/>
            <a:p>
              <a:endParaRPr lang="en-US">
                <a:solidFill>
                  <a:schemeClr val="bg1"/>
                </a:solidFill>
              </a:endParaRPr>
            </a:p>
          </p:txBody>
        </p:sp>
        <p:sp>
          <p:nvSpPr>
            <p:cNvPr id="52" name="TextBox 52"/>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24" action="ppaction://hlinksldjump">
                    <a:extLst>
                      <a:ext uri="{A12FA001-AC4F-418D-AE19-62706E023703}">
                        <ahyp:hlinkClr xmlns:ahyp="http://schemas.microsoft.com/office/drawing/2018/hyperlinkcolor" val="tx"/>
                      </a:ext>
                    </a:extLst>
                  </a:hlinkClick>
                </a:rPr>
                <a:t>Step 1</a:t>
              </a:r>
            </a:p>
          </p:txBody>
        </p:sp>
        <p:sp>
          <p:nvSpPr>
            <p:cNvPr id="53" name="Freeform 53">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txBody>
            <a:bodyPr/>
            <a:lstStyle/>
            <a:p>
              <a:endParaRPr lang="en-US">
                <a:solidFill>
                  <a:schemeClr val="bg1"/>
                </a:solidFill>
              </a:endParaRPr>
            </a:p>
          </p:txBody>
        </p:sp>
        <p:sp>
          <p:nvSpPr>
            <p:cNvPr id="54" name="Freeform 54">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txBody>
            <a:bodyPr/>
            <a:lstStyle/>
            <a:p>
              <a:endParaRPr lang="en-US">
                <a:solidFill>
                  <a:schemeClr val="bg1"/>
                </a:solidFill>
              </a:endParaRPr>
            </a:p>
          </p:txBody>
        </p:sp>
        <p:sp>
          <p:nvSpPr>
            <p:cNvPr id="55" name="TextBox 55"/>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9" action="ppaction://hlinksldjump">
                    <a:extLst>
                      <a:ext uri="{A12FA001-AC4F-418D-AE19-62706E023703}">
                        <ahyp:hlinkClr xmlns:ahyp="http://schemas.microsoft.com/office/drawing/2018/hyperlinkcolor" val="tx"/>
                      </a:ext>
                    </a:extLst>
                  </a:hlinkClick>
                </a:rPr>
                <a:t>Step 2</a:t>
              </a:r>
            </a:p>
          </p:txBody>
        </p:sp>
        <p:sp>
          <p:nvSpPr>
            <p:cNvPr id="56" name="Freeform 56">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30">
                <a:extLst>
                  <a:ext uri="{96DAC541-7B7A-43D3-8B79-37D633B846F1}">
                    <asvg:svgBlip xmlns:asvg="http://schemas.microsoft.com/office/drawing/2016/SVG/main" r:embed="rId31"/>
                  </a:ext>
                </a:extLst>
              </a:blip>
              <a:stretch>
                <a:fillRect/>
              </a:stretch>
            </a:blipFill>
          </p:spPr>
          <p:txBody>
            <a:bodyPr/>
            <a:lstStyle/>
            <a:p>
              <a:endParaRPr lang="en-US">
                <a:solidFill>
                  <a:schemeClr val="bg1"/>
                </a:solidFill>
              </a:endParaRPr>
            </a:p>
          </p:txBody>
        </p:sp>
        <p:sp>
          <p:nvSpPr>
            <p:cNvPr id="57" name="Freeform 57">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txBody>
            <a:bodyPr/>
            <a:lstStyle/>
            <a:p>
              <a:endParaRPr lang="en-US">
                <a:solidFill>
                  <a:schemeClr val="bg1"/>
                </a:solidFill>
              </a:endParaRPr>
            </a:p>
          </p:txBody>
        </p:sp>
        <p:sp>
          <p:nvSpPr>
            <p:cNvPr id="58" name="TextBox 58"/>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32" action="ppaction://hlinksldjump">
                    <a:extLst>
                      <a:ext uri="{A12FA001-AC4F-418D-AE19-62706E023703}">
                        <ahyp:hlinkClr xmlns:ahyp="http://schemas.microsoft.com/office/drawing/2018/hyperlinkcolor" val="tx"/>
                      </a:ext>
                    </a:extLst>
                  </a:hlinkClick>
                </a:rPr>
                <a:t>Step 3</a:t>
              </a:r>
            </a:p>
          </p:txBody>
        </p:sp>
        <p:sp>
          <p:nvSpPr>
            <p:cNvPr id="59" name="Freeform 59">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US">
                <a:solidFill>
                  <a:schemeClr val="bg1"/>
                </a:solidFill>
              </a:endParaRPr>
            </a:p>
          </p:txBody>
        </p:sp>
        <p:sp>
          <p:nvSpPr>
            <p:cNvPr id="60" name="Freeform 60">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txBody>
            <a:bodyPr/>
            <a:lstStyle/>
            <a:p>
              <a:endParaRPr lang="en-US">
                <a:solidFill>
                  <a:schemeClr val="bg1"/>
                </a:solidFill>
              </a:endParaRPr>
            </a:p>
          </p:txBody>
        </p:sp>
        <p:sp>
          <p:nvSpPr>
            <p:cNvPr id="61" name="TextBox 61"/>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33" action="ppaction://hlinksldjump">
                    <a:extLst>
                      <a:ext uri="{A12FA001-AC4F-418D-AE19-62706E023703}">
                        <ahyp:hlinkClr xmlns:ahyp="http://schemas.microsoft.com/office/drawing/2018/hyperlinkcolor" val="tx"/>
                      </a:ext>
                    </a:extLst>
                  </a:hlinkClick>
                </a:rPr>
                <a:t>Step 4</a:t>
              </a:r>
            </a:p>
          </p:txBody>
        </p:sp>
        <p:sp>
          <p:nvSpPr>
            <p:cNvPr id="62" name="Freeform 62">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txBody>
            <a:bodyPr/>
            <a:lstStyle/>
            <a:p>
              <a:endParaRPr lang="en-US">
                <a:solidFill>
                  <a:schemeClr val="bg1"/>
                </a:solidFill>
              </a:endParaRPr>
            </a:p>
          </p:txBody>
        </p:sp>
        <p:sp>
          <p:nvSpPr>
            <p:cNvPr id="63" name="Freeform 63">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txBody>
            <a:bodyPr/>
            <a:lstStyle/>
            <a:p>
              <a:endParaRPr lang="en-US">
                <a:solidFill>
                  <a:schemeClr val="bg1"/>
                </a:solidFill>
              </a:endParaRPr>
            </a:p>
          </p:txBody>
        </p:sp>
        <p:sp>
          <p:nvSpPr>
            <p:cNvPr id="64" name="TextBox 64"/>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34" action="ppaction://hlinksldjump">
                    <a:extLst>
                      <a:ext uri="{A12FA001-AC4F-418D-AE19-62706E023703}">
                        <ahyp:hlinkClr xmlns:ahyp="http://schemas.microsoft.com/office/drawing/2018/hyperlinkcolor" val="tx"/>
                      </a:ext>
                    </a:extLst>
                  </a:hlinkClick>
                </a:rPr>
                <a:t>Step 5</a:t>
              </a:r>
            </a:p>
          </p:txBody>
        </p:sp>
      </p:gr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6" name="Group 6">
            <a:extLst>
              <a:ext uri="{C183D7F6-B498-43B3-948B-1728B52AA6E4}">
                <adec:decorative xmlns:adec="http://schemas.microsoft.com/office/drawing/2017/decorative" val="1"/>
              </a:ext>
            </a:extLst>
          </p:cNvPr>
          <p:cNvGrpSpPr/>
          <p:nvPr/>
        </p:nvGrpSpPr>
        <p:grpSpPr>
          <a:xfrm>
            <a:off x="813843" y="1827753"/>
            <a:ext cx="16192500" cy="2283989"/>
            <a:chOff x="0" y="0"/>
            <a:chExt cx="9063565" cy="1335019"/>
          </a:xfrm>
        </p:grpSpPr>
        <p:sp>
          <p:nvSpPr>
            <p:cNvPr id="7" name="Freeform 7">
              <a:extLst>
                <a:ext uri="{C183D7F6-B498-43B3-948B-1728B52AA6E4}">
                  <adec:decorative xmlns:adec="http://schemas.microsoft.com/office/drawing/2017/decorative" val="1"/>
                </a:ext>
              </a:extLst>
            </p:cNvPr>
            <p:cNvSpPr/>
            <p:nvPr/>
          </p:nvSpPr>
          <p:spPr>
            <a:xfrm>
              <a:off x="0" y="0"/>
              <a:ext cx="9063565" cy="1335019"/>
            </a:xfrm>
            <a:custGeom>
              <a:avLst/>
              <a:gdLst/>
              <a:ahLst/>
              <a:cxnLst/>
              <a:rect l="l" t="t" r="r" b="b"/>
              <a:pathLst>
                <a:path w="9063565" h="1335019">
                  <a:moveTo>
                    <a:pt x="0" y="0"/>
                  </a:moveTo>
                  <a:lnTo>
                    <a:pt x="9063565" y="0"/>
                  </a:lnTo>
                  <a:lnTo>
                    <a:pt x="9063565" y="1335019"/>
                  </a:lnTo>
                  <a:lnTo>
                    <a:pt x="0" y="1335019"/>
                  </a:lnTo>
                  <a:close/>
                </a:path>
              </a:pathLst>
            </a:custGeom>
            <a:solidFill>
              <a:srgbClr val="FFFFFF"/>
            </a:solidFill>
            <a:ln cap="sq">
              <a:noFill/>
              <a:prstDash val="solid"/>
              <a:miter/>
            </a:ln>
          </p:spPr>
          <p:txBody>
            <a:bodyPr/>
            <a:lstStyle/>
            <a:p>
              <a:endParaRPr lang="en-US"/>
            </a:p>
          </p:txBody>
        </p:sp>
        <p:sp>
          <p:nvSpPr>
            <p:cNvPr id="8" name="TextBox 8"/>
            <p:cNvSpPr txBox="1"/>
            <p:nvPr/>
          </p:nvSpPr>
          <p:spPr>
            <a:xfrm>
              <a:off x="0" y="-38100"/>
              <a:ext cx="9063565" cy="1373119"/>
            </a:xfrm>
            <a:prstGeom prst="rect">
              <a:avLst/>
            </a:prstGeom>
          </p:spPr>
          <p:txBody>
            <a:bodyPr lIns="22890" tIns="22890" rIns="22890" bIns="22890" rtlCol="0" anchor="ctr"/>
            <a:lstStyle/>
            <a:p>
              <a:pPr marL="0" lvl="0" indent="0" algn="ctr">
                <a:lnSpc>
                  <a:spcPts val="1949"/>
                </a:lnSpc>
                <a:spcBef>
                  <a:spcPct val="0"/>
                </a:spcBef>
              </a:pPr>
              <a:endParaRPr/>
            </a:p>
          </p:txBody>
        </p:sp>
      </p:grpSp>
      <p:sp>
        <p:nvSpPr>
          <p:cNvPr id="10" name="Freeform 10">
            <a:extLst>
              <a:ext uri="{C183D7F6-B498-43B3-948B-1728B52AA6E4}">
                <adec:decorative xmlns:adec="http://schemas.microsoft.com/office/drawing/2017/decorative" val="1"/>
              </a:ext>
            </a:extLst>
          </p:cNvPr>
          <p:cNvSpPr/>
          <p:nvPr/>
        </p:nvSpPr>
        <p:spPr>
          <a:xfrm>
            <a:off x="838200" y="1972116"/>
            <a:ext cx="946681" cy="946681"/>
          </a:xfrm>
          <a:custGeom>
            <a:avLst/>
            <a:gdLst/>
            <a:ahLst/>
            <a:cxnLst/>
            <a:rect l="l" t="t" r="r" b="b"/>
            <a:pathLst>
              <a:path w="946681" h="946681">
                <a:moveTo>
                  <a:pt x="0" y="0"/>
                </a:moveTo>
                <a:lnTo>
                  <a:pt x="946681" y="0"/>
                </a:lnTo>
                <a:lnTo>
                  <a:pt x="946681" y="946681"/>
                </a:lnTo>
                <a:lnTo>
                  <a:pt x="0" y="946681"/>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1" name="Freeform 11">
            <a:extLst>
              <a:ext uri="{C183D7F6-B498-43B3-948B-1728B52AA6E4}">
                <adec:decorative xmlns:adec="http://schemas.microsoft.com/office/drawing/2017/decorative" val="1"/>
              </a:ext>
            </a:extLst>
          </p:cNvPr>
          <p:cNvSpPr/>
          <p:nvPr/>
        </p:nvSpPr>
        <p:spPr>
          <a:xfrm>
            <a:off x="8458200" y="1972116"/>
            <a:ext cx="935577" cy="935577"/>
          </a:xfrm>
          <a:custGeom>
            <a:avLst/>
            <a:gdLst/>
            <a:ahLst/>
            <a:cxnLst/>
            <a:rect l="l" t="t" r="r" b="b"/>
            <a:pathLst>
              <a:path w="935577" h="935577">
                <a:moveTo>
                  <a:pt x="0" y="0"/>
                </a:moveTo>
                <a:lnTo>
                  <a:pt x="935577" y="0"/>
                </a:lnTo>
                <a:lnTo>
                  <a:pt x="935577" y="935578"/>
                </a:lnTo>
                <a:lnTo>
                  <a:pt x="0" y="93557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8" name="TextBox 18"/>
          <p:cNvSpPr txBox="1">
            <a:spLocks noGrp="1"/>
          </p:cNvSpPr>
          <p:nvPr>
            <p:ph type="title" idx="4294967295"/>
          </p:nvPr>
        </p:nvSpPr>
        <p:spPr>
          <a:xfrm>
            <a:off x="713449" y="618754"/>
            <a:ext cx="7340568"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Organizing the Gradebook</a:t>
            </a:r>
          </a:p>
        </p:txBody>
      </p:sp>
      <p:sp>
        <p:nvSpPr>
          <p:cNvPr id="23" name="TextBox 23"/>
          <p:cNvSpPr txBox="1"/>
          <p:nvPr/>
        </p:nvSpPr>
        <p:spPr>
          <a:xfrm>
            <a:off x="1028700" y="1345681"/>
            <a:ext cx="14619566" cy="347599"/>
          </a:xfrm>
          <a:prstGeom prst="rect">
            <a:avLst/>
          </a:prstGeom>
        </p:spPr>
        <p:txBody>
          <a:bodyPr lIns="0" tIns="0" rIns="0" bIns="0" rtlCol="0" anchor="t">
            <a:spAutoFit/>
          </a:bodyPr>
          <a:lstStyle/>
          <a:p>
            <a:pPr algn="l">
              <a:lnSpc>
                <a:spcPts val="2888"/>
              </a:lnSpc>
            </a:pPr>
            <a:r>
              <a:rPr lang="en-US" sz="2000" spc="-26">
                <a:solidFill>
                  <a:srgbClr val="FFFFFF"/>
                </a:solidFill>
                <a:latin typeface="Inter"/>
                <a:ea typeface="Inter"/>
                <a:cs typeface="Inter"/>
                <a:sym typeface="Inter"/>
              </a:rPr>
              <a:t>The order of items in your gradebook is a small detail, but one that also effects your students.</a:t>
            </a:r>
          </a:p>
        </p:txBody>
      </p:sp>
      <p:sp>
        <p:nvSpPr>
          <p:cNvPr id="19" name="TextBox 19"/>
          <p:cNvSpPr txBox="1"/>
          <p:nvPr/>
        </p:nvSpPr>
        <p:spPr>
          <a:xfrm>
            <a:off x="1953864" y="1934016"/>
            <a:ext cx="2322168" cy="306705"/>
          </a:xfrm>
          <a:prstGeom prst="rect">
            <a:avLst/>
          </a:prstGeom>
        </p:spPr>
        <p:txBody>
          <a:bodyPr lIns="0" tIns="0" rIns="0" bIns="0" rtlCol="0" anchor="t">
            <a:spAutoFit/>
          </a:bodyPr>
          <a:lstStyle/>
          <a:p>
            <a:pPr algn="l">
              <a:lnSpc>
                <a:spcPts val="2520"/>
              </a:lnSpc>
            </a:pPr>
            <a:r>
              <a:rPr lang="en-US" sz="1800" b="1" spc="-28">
                <a:solidFill>
                  <a:srgbClr val="0E387C"/>
                </a:solidFill>
                <a:latin typeface="Inter Bold"/>
                <a:ea typeface="Inter Bold"/>
                <a:cs typeface="Inter Bold"/>
                <a:sym typeface="Inter Bold"/>
              </a:rPr>
              <a:t>Explore the views</a:t>
            </a:r>
          </a:p>
        </p:txBody>
      </p:sp>
      <p:sp>
        <p:nvSpPr>
          <p:cNvPr id="20" name="TextBox 20"/>
          <p:cNvSpPr txBox="1"/>
          <p:nvPr/>
        </p:nvSpPr>
        <p:spPr>
          <a:xfrm>
            <a:off x="2018044" y="2326334"/>
            <a:ext cx="6320304" cy="1760188"/>
          </a:xfrm>
          <a:prstGeom prst="rect">
            <a:avLst/>
          </a:prstGeom>
        </p:spPr>
        <p:txBody>
          <a:bodyPr lIns="0" tIns="0" rIns="0" bIns="0" rtlCol="0" anchor="t">
            <a:spAutoFit/>
          </a:bodyPr>
          <a:lstStyle/>
          <a:p>
            <a:pPr algn="just">
              <a:lnSpc>
                <a:spcPts val="2249"/>
              </a:lnSpc>
            </a:pPr>
            <a:r>
              <a:rPr lang="en-US" sz="1799" spc="-23" dirty="0">
                <a:solidFill>
                  <a:srgbClr val="091F2C"/>
                </a:solidFill>
                <a:latin typeface="Inter"/>
                <a:ea typeface="Inter"/>
                <a:cs typeface="Inter"/>
                <a:sym typeface="Inter"/>
              </a:rPr>
              <a:t>Open the gradebook tab in your course. </a:t>
            </a:r>
          </a:p>
          <a:p>
            <a:pPr algn="just">
              <a:lnSpc>
                <a:spcPts val="625"/>
              </a:lnSpc>
            </a:pPr>
            <a:endParaRPr lang="en-US" sz="1799" spc="-23" dirty="0">
              <a:solidFill>
                <a:srgbClr val="091F2C"/>
              </a:solidFill>
              <a:latin typeface="Inter"/>
              <a:ea typeface="Inter"/>
              <a:cs typeface="Inter"/>
              <a:sym typeface="Inter"/>
            </a:endParaRPr>
          </a:p>
          <a:p>
            <a:pPr algn="just">
              <a:lnSpc>
                <a:spcPts val="2249"/>
              </a:lnSpc>
            </a:pPr>
            <a:r>
              <a:rPr lang="en-US" sz="1799" spc="-23" dirty="0">
                <a:solidFill>
                  <a:srgbClr val="091F2C"/>
                </a:solidFill>
                <a:latin typeface="Inter"/>
                <a:ea typeface="Inter"/>
                <a:cs typeface="Inter"/>
                <a:sym typeface="Inter"/>
              </a:rPr>
              <a:t>There are multiple view options. An Overview tab to quickly see what needs graded, the gradable items tab that lists all assignments, a grades tab to see a spreadsheet view of students and assignments, the student view to see grades by student, and the mastery tab if you are utilizing goals. </a:t>
            </a:r>
          </a:p>
        </p:txBody>
      </p:sp>
      <p:sp>
        <p:nvSpPr>
          <p:cNvPr id="21" name="TextBox 21"/>
          <p:cNvSpPr txBox="1"/>
          <p:nvPr/>
        </p:nvSpPr>
        <p:spPr>
          <a:xfrm>
            <a:off x="9554520" y="1934016"/>
            <a:ext cx="3138273" cy="306705"/>
          </a:xfrm>
          <a:prstGeom prst="rect">
            <a:avLst/>
          </a:prstGeom>
        </p:spPr>
        <p:txBody>
          <a:bodyPr lIns="0" tIns="0" rIns="0" bIns="0" rtlCol="0" anchor="t">
            <a:spAutoFit/>
          </a:bodyPr>
          <a:lstStyle/>
          <a:p>
            <a:pPr algn="l">
              <a:lnSpc>
                <a:spcPts val="2520"/>
              </a:lnSpc>
            </a:pPr>
            <a:r>
              <a:rPr lang="en-US" sz="1800" b="1" spc="-28">
                <a:solidFill>
                  <a:srgbClr val="0E387C"/>
                </a:solidFill>
                <a:latin typeface="Inter Bold"/>
                <a:ea typeface="Inter Bold"/>
                <a:cs typeface="Inter Bold"/>
                <a:sym typeface="Inter Bold"/>
              </a:rPr>
              <a:t>Move a gradebook item</a:t>
            </a:r>
          </a:p>
        </p:txBody>
      </p:sp>
      <p:sp>
        <p:nvSpPr>
          <p:cNvPr id="22" name="TextBox 22"/>
          <p:cNvSpPr txBox="1"/>
          <p:nvPr/>
        </p:nvSpPr>
        <p:spPr>
          <a:xfrm>
            <a:off x="9565227" y="2251044"/>
            <a:ext cx="7264007" cy="2067874"/>
          </a:xfrm>
          <a:prstGeom prst="rect">
            <a:avLst/>
          </a:prstGeom>
        </p:spPr>
        <p:txBody>
          <a:bodyPr wrap="square" lIns="0" tIns="0" rIns="0" bIns="0" rtlCol="0" anchor="t">
            <a:spAutoFit/>
          </a:bodyPr>
          <a:lstStyle/>
          <a:p>
            <a:pPr algn="just">
              <a:lnSpc>
                <a:spcPts val="2250"/>
              </a:lnSpc>
            </a:pPr>
            <a:r>
              <a:rPr lang="en-US" spc="-23" dirty="0">
                <a:solidFill>
                  <a:srgbClr val="091F2C"/>
                </a:solidFill>
                <a:latin typeface="Inter"/>
                <a:ea typeface="Inter"/>
                <a:cs typeface="Inter"/>
                <a:sym typeface="Inter"/>
              </a:rPr>
              <a:t>Ensure the list of items on the Gradable Items page is in the order you would like it to be. The default order of items on this page is also the order of items in the Grades view and how students will see their grades. </a:t>
            </a:r>
          </a:p>
          <a:p>
            <a:pPr algn="just">
              <a:lnSpc>
                <a:spcPts val="625"/>
              </a:lnSpc>
            </a:pPr>
            <a:endParaRPr lang="en-US" spc="-23" dirty="0">
              <a:solidFill>
                <a:srgbClr val="091F2C"/>
              </a:solidFill>
              <a:latin typeface="Inter"/>
              <a:ea typeface="Inter"/>
              <a:cs typeface="Inter"/>
              <a:sym typeface="Inter"/>
            </a:endParaRPr>
          </a:p>
          <a:p>
            <a:pPr algn="just">
              <a:lnSpc>
                <a:spcPts val="2125"/>
              </a:lnSpc>
            </a:pPr>
            <a:r>
              <a:rPr lang="en-US" spc="-22" dirty="0">
                <a:solidFill>
                  <a:srgbClr val="091F2C"/>
                </a:solidFill>
                <a:latin typeface="Inter"/>
                <a:ea typeface="Inter"/>
                <a:cs typeface="Inter"/>
                <a:sym typeface="Inter"/>
              </a:rPr>
              <a:t>Select the up/down arrow of an item and drag it to its new location. In an upcoming release they will change this to the six-dot icon.</a:t>
            </a:r>
          </a:p>
          <a:p>
            <a:pPr algn="just">
              <a:lnSpc>
                <a:spcPts val="2250"/>
              </a:lnSpc>
            </a:pPr>
            <a:endParaRPr lang="en-US" spc="-22" dirty="0">
              <a:solidFill>
                <a:srgbClr val="091F2C"/>
              </a:solidFill>
              <a:latin typeface="Inter"/>
              <a:ea typeface="Inter"/>
              <a:cs typeface="Inter"/>
              <a:sym typeface="Inter"/>
            </a:endParaRPr>
          </a:p>
        </p:txBody>
      </p:sp>
      <p:grpSp>
        <p:nvGrpSpPr>
          <p:cNvPr id="43" name="Group 42" descr="A screenshot of the gradebook in Ultra.  Shows multiple tabs for different gradebook views and the location of the up and down arrow icon to be able to move items up and down this list.">
            <a:extLst>
              <a:ext uri="{FF2B5EF4-FFF2-40B4-BE49-F238E27FC236}">
                <a16:creationId xmlns:a16="http://schemas.microsoft.com/office/drawing/2014/main" id="{DD9DB18D-52A5-E2E4-1F77-C788E6ACB066}"/>
              </a:ext>
            </a:extLst>
          </p:cNvPr>
          <p:cNvGrpSpPr/>
          <p:nvPr/>
        </p:nvGrpSpPr>
        <p:grpSpPr>
          <a:xfrm>
            <a:off x="1673910" y="4380677"/>
            <a:ext cx="14940179" cy="5011931"/>
            <a:chOff x="1311715" y="4360150"/>
            <a:chExt cx="14940179" cy="5011931"/>
          </a:xfrm>
        </p:grpSpPr>
        <p:sp>
          <p:nvSpPr>
            <p:cNvPr id="9" name="Freeform 9" descr="A screenshot of the gradebook in Ultra.  Shows multiple tabs for different gradebook views and the location of the up and down arrow icon to be able to move items up and down this list."/>
            <p:cNvSpPr/>
            <p:nvPr/>
          </p:nvSpPr>
          <p:spPr>
            <a:xfrm>
              <a:off x="1311715" y="4360150"/>
              <a:ext cx="14940179" cy="5011931"/>
            </a:xfrm>
            <a:custGeom>
              <a:avLst/>
              <a:gdLst/>
              <a:ahLst/>
              <a:cxnLst/>
              <a:rect l="l" t="t" r="r" b="b"/>
              <a:pathLst>
                <a:path w="14940179" h="5011931">
                  <a:moveTo>
                    <a:pt x="0" y="0"/>
                  </a:moveTo>
                  <a:lnTo>
                    <a:pt x="14940179" y="0"/>
                  </a:lnTo>
                  <a:lnTo>
                    <a:pt x="14940179" y="5011930"/>
                  </a:lnTo>
                  <a:lnTo>
                    <a:pt x="0" y="5011930"/>
                  </a:lnTo>
                  <a:lnTo>
                    <a:pt x="0" y="0"/>
                  </a:lnTo>
                  <a:close/>
                </a:path>
              </a:pathLst>
            </a:custGeom>
            <a:blipFill>
              <a:blip r:embed="rId7"/>
              <a:stretch>
                <a:fillRect t="-15325" b="-21051"/>
              </a:stretch>
            </a:blipFill>
          </p:spPr>
          <p:txBody>
            <a:bodyPr/>
            <a:lstStyle/>
            <a:p>
              <a:endParaRPr lang="en-US"/>
            </a:p>
          </p:txBody>
        </p:sp>
        <p:sp>
          <p:nvSpPr>
            <p:cNvPr id="12" name="Freeform 12" descr="A screenshot of the gradebook in Ultra.  Shows multiple tabs for different gradebook views and the location of the up and down arrow icon to be able to move items up and down this list.">
              <a:extLst>
                <a:ext uri="{C183D7F6-B498-43B3-948B-1728B52AA6E4}">
                  <adec:decorative xmlns:adec="http://schemas.microsoft.com/office/drawing/2017/decorative" val="1"/>
                </a:ext>
              </a:extLst>
            </p:cNvPr>
            <p:cNvSpPr/>
            <p:nvPr/>
          </p:nvSpPr>
          <p:spPr>
            <a:xfrm>
              <a:off x="1604542" y="4645009"/>
              <a:ext cx="996983" cy="996983"/>
            </a:xfrm>
            <a:custGeom>
              <a:avLst/>
              <a:gdLst/>
              <a:ahLst/>
              <a:cxnLst/>
              <a:rect l="l" t="t" r="r" b="b"/>
              <a:pathLst>
                <a:path w="996983" h="996983">
                  <a:moveTo>
                    <a:pt x="0" y="0"/>
                  </a:moveTo>
                  <a:lnTo>
                    <a:pt x="996982" y="0"/>
                  </a:lnTo>
                  <a:lnTo>
                    <a:pt x="996982" y="996982"/>
                  </a:lnTo>
                  <a:lnTo>
                    <a:pt x="0" y="996982"/>
                  </a:lnTo>
                  <a:lnTo>
                    <a:pt x="0" y="0"/>
                  </a:lnTo>
                  <a:close/>
                </a:path>
              </a:pathLst>
            </a:custGeom>
            <a:blipFill>
              <a:blip r:embed="rId3">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3" name="Freeform 13" descr="A screenshot of the gradebook in Ultra.  Shows multiple tabs for different gradebook views and the location of the up and down arrow icon to be able to move items up and down this list.">
              <a:extLst>
                <a:ext uri="{C183D7F6-B498-43B3-948B-1728B52AA6E4}">
                  <adec:decorative xmlns:adec="http://schemas.microsoft.com/office/drawing/2017/decorative" val="1"/>
                </a:ext>
              </a:extLst>
            </p:cNvPr>
            <p:cNvSpPr/>
            <p:nvPr/>
          </p:nvSpPr>
          <p:spPr>
            <a:xfrm>
              <a:off x="14386881" y="5943290"/>
              <a:ext cx="1018074" cy="1018074"/>
            </a:xfrm>
            <a:custGeom>
              <a:avLst/>
              <a:gdLst/>
              <a:ahLst/>
              <a:cxnLst/>
              <a:rect l="l" t="t" r="r" b="b"/>
              <a:pathLst>
                <a:path w="1018074" h="1018074">
                  <a:moveTo>
                    <a:pt x="0" y="0"/>
                  </a:moveTo>
                  <a:lnTo>
                    <a:pt x="1018074" y="0"/>
                  </a:lnTo>
                  <a:lnTo>
                    <a:pt x="1018074" y="1018075"/>
                  </a:lnTo>
                  <a:lnTo>
                    <a:pt x="0" y="1018075"/>
                  </a:lnTo>
                  <a:lnTo>
                    <a:pt x="0" y="0"/>
                  </a:lnTo>
                  <a:close/>
                </a:path>
              </a:pathLst>
            </a:custGeom>
            <a:blipFill>
              <a:blip r:embed="rId5">
                <a:extLst>
                  <a:ext uri="{96DAC541-7B7A-43D3-8B79-37D633B846F1}">
                    <asvg:svgBlip xmlns:asvg="http://schemas.microsoft.com/office/drawing/2016/SVG/main" r:embed="rId9"/>
                  </a:ext>
                </a:extLst>
              </a:blip>
              <a:stretch>
                <a:fillRect/>
              </a:stretch>
            </a:blipFill>
          </p:spPr>
          <p:txBody>
            <a:bodyPr/>
            <a:lstStyle/>
            <a:p>
              <a:endParaRPr lang="en-US"/>
            </a:p>
          </p:txBody>
        </p:sp>
      </p:grpSp>
      <p:sp>
        <p:nvSpPr>
          <p:cNvPr id="17" name="TextBox 17"/>
          <p:cNvSpPr txBox="1"/>
          <p:nvPr/>
        </p:nvSpPr>
        <p:spPr>
          <a:xfrm>
            <a:off x="5635228" y="9626759"/>
            <a:ext cx="8675364" cy="256296"/>
          </a:xfrm>
          <a:prstGeom prst="rect">
            <a:avLst/>
          </a:prstGeom>
        </p:spPr>
        <p:txBody>
          <a:bodyPr lIns="0" tIns="0" rIns="0" bIns="0" rtlCol="0" anchor="t">
            <a:spAutoFit/>
          </a:bodyPr>
          <a:lstStyle/>
          <a:p>
            <a:pPr algn="l">
              <a:lnSpc>
                <a:spcPts val="2148"/>
              </a:lnSpc>
              <a:spcBef>
                <a:spcPct val="0"/>
              </a:spcBef>
            </a:pPr>
            <a:r>
              <a:rPr lang="en-US" sz="1534" b="1" u="sng" spc="-19" dirty="0">
                <a:solidFill>
                  <a:schemeClr val="bg1"/>
                </a:solidFill>
                <a:latin typeface="Inter Bold"/>
                <a:ea typeface="Inter Bold"/>
                <a:cs typeface="Inter Bold"/>
                <a:sym typeface="Inter Bold"/>
                <a:hlinkClick r:id="rId10" tooltip="https://help.blackboard.com/Learn/Instructor/Ultra/Grade/Navigate_Grading">
                  <a:extLst>
                    <a:ext uri="{A12FA001-AC4F-418D-AE19-62706E023703}">
                      <ahyp:hlinkClr xmlns:ahyp="http://schemas.microsoft.com/office/drawing/2018/hyperlinkcolor" val="tx"/>
                    </a:ext>
                  </a:extLst>
                </a:hlinkClick>
              </a:rPr>
              <a:t>Check out this Blackboard Help page</a:t>
            </a:r>
            <a:r>
              <a:rPr lang="en-US" sz="1534" u="sng" spc="-19" dirty="0">
                <a:solidFill>
                  <a:schemeClr val="bg1"/>
                </a:solidFill>
                <a:latin typeface="Inter"/>
                <a:ea typeface="Inter"/>
                <a:cs typeface="Inter"/>
                <a:sym typeface="Inter"/>
                <a:hlinkClick r:id="rId10" tooltip="https://help.blackboard.com/Learn/Instructor/Ultra/Grade/Navigate_Grading">
                  <a:extLst>
                    <a:ext uri="{A12FA001-AC4F-418D-AE19-62706E023703}">
                      <ahyp:hlinkClr xmlns:ahyp="http://schemas.microsoft.com/office/drawing/2018/hyperlinkcolor" val="tx"/>
                    </a:ext>
                  </a:extLst>
                </a:hlinkClick>
              </a:rPr>
              <a:t> </a:t>
            </a:r>
            <a:r>
              <a:rPr lang="en-US" sz="1534" spc="-19" dirty="0">
                <a:solidFill>
                  <a:schemeClr val="bg1"/>
                </a:solidFill>
                <a:latin typeface="Inter"/>
                <a:ea typeface="Inter"/>
                <a:cs typeface="Inter"/>
                <a:sym typeface="Inter"/>
              </a:rPr>
              <a:t>to learn more about the Ultra gradebook.</a:t>
            </a:r>
          </a:p>
        </p:txBody>
      </p:sp>
      <p:grpSp>
        <p:nvGrpSpPr>
          <p:cNvPr id="24" name="Group 24">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25" name="Freeform 25">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solidFill>
                  <a:schemeClr val="bg1"/>
                </a:solidFill>
              </a:endParaRPr>
            </a:p>
          </p:txBody>
        </p:sp>
        <p:sp>
          <p:nvSpPr>
            <p:cNvPr id="26" name="Freeform 26">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solidFill>
                  <a:schemeClr val="bg1"/>
                </a:solidFill>
              </a:endParaRPr>
            </a:p>
          </p:txBody>
        </p:sp>
        <p:sp>
          <p:nvSpPr>
            <p:cNvPr id="27" name="TextBox 27"/>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5" action="ppaction://hlinksldjump">
                    <a:extLst>
                      <a:ext uri="{A12FA001-AC4F-418D-AE19-62706E023703}">
                        <ahyp:hlinkClr xmlns:ahyp="http://schemas.microsoft.com/office/drawing/2018/hyperlinkcolor" val="tx"/>
                      </a:ext>
                    </a:extLst>
                  </a:hlinkClick>
                </a:rPr>
                <a:t>Step 1</a:t>
              </a:r>
            </a:p>
          </p:txBody>
        </p:sp>
        <p:sp>
          <p:nvSpPr>
            <p:cNvPr id="28" name="Freeform 28">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US">
                <a:solidFill>
                  <a:schemeClr val="bg1"/>
                </a:solidFill>
              </a:endParaRPr>
            </a:p>
          </p:txBody>
        </p:sp>
        <p:sp>
          <p:nvSpPr>
            <p:cNvPr id="29" name="Freeform 29">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US">
                <a:solidFill>
                  <a:schemeClr val="bg1"/>
                </a:solidFill>
              </a:endParaRPr>
            </a:p>
          </p:txBody>
        </p:sp>
        <p:sp>
          <p:nvSpPr>
            <p:cNvPr id="30" name="TextBox 30"/>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0" action="ppaction://hlinksldjump">
                    <a:extLst>
                      <a:ext uri="{A12FA001-AC4F-418D-AE19-62706E023703}">
                        <ahyp:hlinkClr xmlns:ahyp="http://schemas.microsoft.com/office/drawing/2018/hyperlinkcolor" val="tx"/>
                      </a:ext>
                    </a:extLst>
                  </a:hlinkClick>
                </a:rPr>
                <a:t>Step 2</a:t>
              </a:r>
            </a:p>
          </p:txBody>
        </p:sp>
        <p:sp>
          <p:nvSpPr>
            <p:cNvPr id="31" name="Freeform 31">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US">
                <a:solidFill>
                  <a:schemeClr val="bg1"/>
                </a:solidFill>
              </a:endParaRPr>
            </a:p>
          </p:txBody>
        </p:sp>
        <p:sp>
          <p:nvSpPr>
            <p:cNvPr id="32" name="Freeform 32">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US">
                <a:solidFill>
                  <a:schemeClr val="bg1"/>
                </a:solidFill>
              </a:endParaRPr>
            </a:p>
          </p:txBody>
        </p:sp>
        <p:sp>
          <p:nvSpPr>
            <p:cNvPr id="33" name="TextBox 33"/>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3" action="ppaction://hlinksldjump">
                    <a:extLst>
                      <a:ext uri="{A12FA001-AC4F-418D-AE19-62706E023703}">
                        <ahyp:hlinkClr xmlns:ahyp="http://schemas.microsoft.com/office/drawing/2018/hyperlinkcolor" val="tx"/>
                      </a:ext>
                    </a:extLst>
                  </a:hlinkClick>
                </a:rPr>
                <a:t>Step 3</a:t>
              </a:r>
            </a:p>
          </p:txBody>
        </p:sp>
        <p:sp>
          <p:nvSpPr>
            <p:cNvPr id="34" name="Freeform 34">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solidFill>
                  <a:schemeClr val="bg1"/>
                </a:solidFill>
              </a:endParaRPr>
            </a:p>
          </p:txBody>
        </p:sp>
        <p:sp>
          <p:nvSpPr>
            <p:cNvPr id="35" name="Freeform 35">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US">
                <a:solidFill>
                  <a:schemeClr val="bg1"/>
                </a:solidFill>
              </a:endParaRPr>
            </a:p>
          </p:txBody>
        </p:sp>
        <p:sp>
          <p:nvSpPr>
            <p:cNvPr id="36" name="TextBox 36"/>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4" action="ppaction://hlinksldjump">
                    <a:extLst>
                      <a:ext uri="{A12FA001-AC4F-418D-AE19-62706E023703}">
                        <ahyp:hlinkClr xmlns:ahyp="http://schemas.microsoft.com/office/drawing/2018/hyperlinkcolor" val="tx"/>
                      </a:ext>
                    </a:extLst>
                  </a:hlinkClick>
                </a:rPr>
                <a:t>Step 4</a:t>
              </a:r>
            </a:p>
          </p:txBody>
        </p:sp>
        <p:sp>
          <p:nvSpPr>
            <p:cNvPr id="37" name="Freeform 37">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US">
                <a:solidFill>
                  <a:schemeClr val="bg1"/>
                </a:solidFill>
              </a:endParaRPr>
            </a:p>
          </p:txBody>
        </p:sp>
        <p:sp>
          <p:nvSpPr>
            <p:cNvPr id="38" name="Freeform 38">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US">
                <a:solidFill>
                  <a:schemeClr val="bg1"/>
                </a:solidFill>
              </a:endParaRPr>
            </a:p>
          </p:txBody>
        </p:sp>
        <p:sp>
          <p:nvSpPr>
            <p:cNvPr id="39" name="TextBox 39"/>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5" action="ppaction://hlinksldjump">
                    <a:extLst>
                      <a:ext uri="{A12FA001-AC4F-418D-AE19-62706E023703}">
                        <ahyp:hlinkClr xmlns:ahyp="http://schemas.microsoft.com/office/drawing/2018/hyperlinkcolor" val="tx"/>
                      </a:ext>
                    </a:extLst>
                  </a:hlinkClick>
                </a:rPr>
                <a:t>Step 5</a:t>
              </a:r>
            </a:p>
          </p:txBody>
        </p:sp>
      </p:grpSp>
      <p:sp>
        <p:nvSpPr>
          <p:cNvPr id="40" name="Freeform 18">
            <a:extLst>
              <a:ext uri="{FF2B5EF4-FFF2-40B4-BE49-F238E27FC236}">
                <a16:creationId xmlns:a16="http://schemas.microsoft.com/office/drawing/2014/main" id="{1FEF6249-6AF7-2B15-8263-3F7761424507}"/>
              </a:ext>
              <a:ext uri="{C183D7F6-B498-43B3-948B-1728B52AA6E4}">
                <adec:decorative xmlns:adec="http://schemas.microsoft.com/office/drawing/2017/decorative" val="1"/>
              </a:ext>
            </a:extLst>
          </p:cNvPr>
          <p:cNvSpPr/>
          <p:nvPr/>
        </p:nvSpPr>
        <p:spPr>
          <a:xfrm rot="2375882">
            <a:off x="4980413" y="9419126"/>
            <a:ext cx="505582" cy="650267"/>
          </a:xfrm>
          <a:custGeom>
            <a:avLst/>
            <a:gdLst/>
            <a:ahLst/>
            <a:cxnLst/>
            <a:rect l="l" t="t" r="r" b="b"/>
            <a:pathLst>
              <a:path w="505582" h="650267">
                <a:moveTo>
                  <a:pt x="0" y="0"/>
                </a:moveTo>
                <a:lnTo>
                  <a:pt x="505583" y="0"/>
                </a:lnTo>
                <a:lnTo>
                  <a:pt x="505583" y="650266"/>
                </a:lnTo>
                <a:lnTo>
                  <a:pt x="0" y="650266"/>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txBody>
          <a:bodyPr/>
          <a:lstStyle/>
          <a:p>
            <a:endParaRPr lang="en-US"/>
          </a:p>
        </p:txBody>
      </p:sp>
      <p:sp>
        <p:nvSpPr>
          <p:cNvPr id="41" name="Freeform 19">
            <a:extLst>
              <a:ext uri="{FF2B5EF4-FFF2-40B4-BE49-F238E27FC236}">
                <a16:creationId xmlns:a16="http://schemas.microsoft.com/office/drawing/2014/main" id="{4DCFA9C1-A518-6F34-D98D-D1498C75EE42}"/>
              </a:ext>
              <a:ext uri="{C183D7F6-B498-43B3-948B-1728B52AA6E4}">
                <adec:decorative xmlns:adec="http://schemas.microsoft.com/office/drawing/2017/decorative" val="1"/>
              </a:ext>
            </a:extLst>
          </p:cNvPr>
          <p:cNvSpPr/>
          <p:nvPr/>
        </p:nvSpPr>
        <p:spPr>
          <a:xfrm>
            <a:off x="5143392" y="9555514"/>
            <a:ext cx="232054" cy="348299"/>
          </a:xfrm>
          <a:custGeom>
            <a:avLst/>
            <a:gdLst/>
            <a:ahLst/>
            <a:cxnLst/>
            <a:rect l="l" t="t" r="r" b="b"/>
            <a:pathLst>
              <a:path w="232054" h="348299">
                <a:moveTo>
                  <a:pt x="0" y="0"/>
                </a:moveTo>
                <a:lnTo>
                  <a:pt x="232054" y="0"/>
                </a:lnTo>
                <a:lnTo>
                  <a:pt x="232054" y="348298"/>
                </a:lnTo>
                <a:lnTo>
                  <a:pt x="0" y="348298"/>
                </a:lnTo>
                <a:lnTo>
                  <a:pt x="0" y="0"/>
                </a:lnTo>
                <a:close/>
              </a:path>
            </a:pathLst>
          </a:custGeom>
          <a:blipFill>
            <a:blip r:embed="rId28">
              <a:extLst>
                <a:ext uri="{96DAC541-7B7A-43D3-8B79-37D633B846F1}">
                  <asvg:svgBlip xmlns:asvg="http://schemas.microsoft.com/office/drawing/2016/SVG/main" r:embed="rId29"/>
                </a:ext>
              </a:extLst>
            </a:blip>
            <a:stretch>
              <a:fillRect/>
            </a:stretch>
          </a:blipFill>
        </p:spPr>
        <p:txBody>
          <a:bodyPr/>
          <a:lstStyle/>
          <a:p>
            <a:endParaRPr lang="en-US"/>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sp>
        <p:nvSpPr>
          <p:cNvPr id="36" name="TextBox 36"/>
          <p:cNvSpPr txBox="1">
            <a:spLocks noGrp="1"/>
          </p:cNvSpPr>
          <p:nvPr>
            <p:ph type="title" idx="4294967295"/>
          </p:nvPr>
        </p:nvSpPr>
        <p:spPr>
          <a:xfrm>
            <a:off x="713449" y="618754"/>
            <a:ext cx="5537003"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Gradebook Settings</a:t>
            </a:r>
          </a:p>
        </p:txBody>
      </p:sp>
      <p:sp>
        <p:nvSpPr>
          <p:cNvPr id="37" name="TextBox 37"/>
          <p:cNvSpPr txBox="1"/>
          <p:nvPr/>
        </p:nvSpPr>
        <p:spPr>
          <a:xfrm>
            <a:off x="713449" y="1310481"/>
            <a:ext cx="7315471" cy="2304926"/>
          </a:xfrm>
          <a:prstGeom prst="rect">
            <a:avLst/>
          </a:prstGeom>
        </p:spPr>
        <p:txBody>
          <a:bodyPr lIns="0" tIns="0" rIns="0" bIns="0" rtlCol="0" anchor="t">
            <a:spAutoFit/>
          </a:bodyPr>
          <a:lstStyle/>
          <a:p>
            <a:pPr algn="just">
              <a:lnSpc>
                <a:spcPts val="2599"/>
              </a:lnSpc>
            </a:pPr>
            <a:r>
              <a:rPr lang="en-US" sz="1800" spc="-23" dirty="0">
                <a:solidFill>
                  <a:schemeClr val="bg1"/>
                </a:solidFill>
                <a:latin typeface="Inter"/>
                <a:ea typeface="Inter"/>
                <a:cs typeface="Inter"/>
                <a:sym typeface="Inter"/>
              </a:rPr>
              <a:t>The gradebook houses several categories of settings. To access the gradebook settings, select</a:t>
            </a:r>
            <a:r>
              <a:rPr lang="en-US" sz="1800" b="1" spc="-23" dirty="0">
                <a:solidFill>
                  <a:schemeClr val="bg1"/>
                </a:solidFill>
                <a:latin typeface="Inter Bold"/>
                <a:ea typeface="Inter Bold"/>
                <a:cs typeface="Inter Bold"/>
                <a:sym typeface="Inter Bold"/>
              </a:rPr>
              <a:t> gradebook</a:t>
            </a:r>
            <a:r>
              <a:rPr lang="en-US" sz="1800" spc="-23" dirty="0">
                <a:solidFill>
                  <a:schemeClr val="bg1"/>
                </a:solidFill>
                <a:latin typeface="Inter"/>
                <a:ea typeface="Inter"/>
                <a:cs typeface="Inter"/>
                <a:sym typeface="Inter"/>
              </a:rPr>
              <a:t> in the top menu on the course content page, then select the</a:t>
            </a:r>
            <a:r>
              <a:rPr lang="en-US" sz="1800" b="1" spc="-23" dirty="0">
                <a:solidFill>
                  <a:schemeClr val="bg1"/>
                </a:solidFill>
                <a:latin typeface="Inter Bold"/>
                <a:ea typeface="Inter Bold"/>
                <a:cs typeface="Inter Bold"/>
                <a:sym typeface="Inter Bold"/>
              </a:rPr>
              <a:t> gear icon</a:t>
            </a:r>
            <a:r>
              <a:rPr lang="en-US" sz="1800" spc="-23" dirty="0">
                <a:solidFill>
                  <a:schemeClr val="bg1"/>
                </a:solidFill>
                <a:latin typeface="Inter"/>
                <a:ea typeface="Inter"/>
                <a:cs typeface="Inter"/>
                <a:sym typeface="Inter"/>
              </a:rPr>
              <a:t> to open the gradebook settings. From here you can view the settings available to you and make adjustments as you see fit. Not sure what each setting is or how to utilize it? Visit the Help Center: </a:t>
            </a:r>
            <a:r>
              <a:rPr lang="en-US" sz="1800" u="sng" spc="-23" dirty="0">
                <a:solidFill>
                  <a:schemeClr val="bg1"/>
                </a:solidFill>
                <a:latin typeface="Inter"/>
                <a:ea typeface="Inter"/>
                <a:cs typeface="Inter"/>
                <a:sym typeface="Inter"/>
                <a:hlinkClick r:id="rId3" tooltip="https://help.blackboard.com/Learn/Instructor/Ultra/Grade/Grade_Columns#ultra_overall">
                  <a:extLst>
                    <a:ext uri="{A12FA001-AC4F-418D-AE19-62706E023703}">
                      <ahyp:hlinkClr xmlns:ahyp="http://schemas.microsoft.com/office/drawing/2018/hyperlinkcolor" val="tx"/>
                    </a:ext>
                  </a:extLst>
                </a:hlinkClick>
              </a:rPr>
              <a:t>Overall Grade Calculation</a:t>
            </a:r>
            <a:r>
              <a:rPr lang="en-US" sz="1800" spc="-23" dirty="0">
                <a:solidFill>
                  <a:schemeClr val="bg1"/>
                </a:solidFill>
                <a:latin typeface="Inter"/>
                <a:ea typeface="Inter"/>
                <a:cs typeface="Inter"/>
                <a:sym typeface="Inter"/>
              </a:rPr>
              <a:t> and </a:t>
            </a:r>
            <a:r>
              <a:rPr lang="en-US" sz="1800" u="sng" spc="-23" dirty="0">
                <a:solidFill>
                  <a:schemeClr val="bg1"/>
                </a:solidFill>
                <a:latin typeface="Inter"/>
                <a:ea typeface="Inter"/>
                <a:cs typeface="Inter"/>
                <a:sym typeface="Inter"/>
                <a:hlinkClick r:id="rId4" tooltip="https://help.blackboard.com/Learn/Instructor/Ultra/Grade/Navigate_Grading">
                  <a:extLst>
                    <a:ext uri="{A12FA001-AC4F-418D-AE19-62706E023703}">
                      <ahyp:hlinkClr xmlns:ahyp="http://schemas.microsoft.com/office/drawing/2018/hyperlinkcolor" val="tx"/>
                    </a:ext>
                  </a:extLst>
                </a:hlinkClick>
              </a:rPr>
              <a:t>Navigate the Gradebook</a:t>
            </a:r>
            <a:r>
              <a:rPr lang="en-US" sz="1800" spc="-23" dirty="0">
                <a:solidFill>
                  <a:schemeClr val="bg1"/>
                </a:solidFill>
                <a:latin typeface="Inter"/>
                <a:ea typeface="Inter"/>
                <a:cs typeface="Inter"/>
                <a:sym typeface="Inter"/>
              </a:rPr>
              <a:t>.</a:t>
            </a:r>
          </a:p>
        </p:txBody>
      </p:sp>
      <p:grpSp>
        <p:nvGrpSpPr>
          <p:cNvPr id="15" name="Group 15">
            <a:extLst>
              <a:ext uri="{C183D7F6-B498-43B3-948B-1728B52AA6E4}">
                <adec:decorative xmlns:adec="http://schemas.microsoft.com/office/drawing/2017/decorative" val="1"/>
              </a:ext>
            </a:extLst>
          </p:cNvPr>
          <p:cNvGrpSpPr/>
          <p:nvPr/>
        </p:nvGrpSpPr>
        <p:grpSpPr>
          <a:xfrm>
            <a:off x="1877059" y="3866917"/>
            <a:ext cx="5474360" cy="5864480"/>
            <a:chOff x="0" y="0"/>
            <a:chExt cx="3199828" cy="3427858"/>
          </a:xfrm>
        </p:grpSpPr>
        <p:sp>
          <p:nvSpPr>
            <p:cNvPr id="16" name="Freeform 16"/>
            <p:cNvSpPr/>
            <p:nvPr/>
          </p:nvSpPr>
          <p:spPr>
            <a:xfrm>
              <a:off x="0" y="0"/>
              <a:ext cx="3199829" cy="3427858"/>
            </a:xfrm>
            <a:custGeom>
              <a:avLst/>
              <a:gdLst/>
              <a:ahLst/>
              <a:cxnLst/>
              <a:rect l="l" t="t" r="r" b="b"/>
              <a:pathLst>
                <a:path w="3199829" h="3427858">
                  <a:moveTo>
                    <a:pt x="0" y="0"/>
                  </a:moveTo>
                  <a:lnTo>
                    <a:pt x="3199829" y="0"/>
                  </a:lnTo>
                  <a:lnTo>
                    <a:pt x="3199829" y="3427858"/>
                  </a:lnTo>
                  <a:lnTo>
                    <a:pt x="0" y="3427858"/>
                  </a:lnTo>
                  <a:close/>
                </a:path>
              </a:pathLst>
            </a:custGeom>
            <a:solidFill>
              <a:srgbClr val="FFFFFF"/>
            </a:solidFill>
            <a:ln cap="sq">
              <a:noFill/>
              <a:prstDash val="solid"/>
              <a:miter/>
            </a:ln>
          </p:spPr>
          <p:txBody>
            <a:bodyPr/>
            <a:lstStyle/>
            <a:p>
              <a:endParaRPr lang="en-US"/>
            </a:p>
          </p:txBody>
        </p:sp>
        <p:sp>
          <p:nvSpPr>
            <p:cNvPr id="17" name="TextBox 17"/>
            <p:cNvSpPr txBox="1"/>
            <p:nvPr/>
          </p:nvSpPr>
          <p:spPr>
            <a:xfrm>
              <a:off x="0" y="-38100"/>
              <a:ext cx="3199828" cy="3465958"/>
            </a:xfrm>
            <a:prstGeom prst="rect">
              <a:avLst/>
            </a:prstGeom>
          </p:spPr>
          <p:txBody>
            <a:bodyPr lIns="22890" tIns="22890" rIns="22890" bIns="22890" rtlCol="0" anchor="ctr"/>
            <a:lstStyle/>
            <a:p>
              <a:pPr marL="0" lvl="0" indent="0" algn="ctr">
                <a:lnSpc>
                  <a:spcPts val="1949"/>
                </a:lnSpc>
                <a:spcBef>
                  <a:spcPct val="0"/>
                </a:spcBef>
              </a:pPr>
              <a:endParaRPr/>
            </a:p>
          </p:txBody>
        </p:sp>
      </p:grpSp>
      <p:grpSp>
        <p:nvGrpSpPr>
          <p:cNvPr id="65" name="Group 64">
            <a:extLst>
              <a:ext uri="{FF2B5EF4-FFF2-40B4-BE49-F238E27FC236}">
                <a16:creationId xmlns:a16="http://schemas.microsoft.com/office/drawing/2014/main" id="{509E68E0-D1CC-9D55-99E2-90775BF5A28A}"/>
              </a:ext>
              <a:ext uri="{C183D7F6-B498-43B3-948B-1728B52AA6E4}">
                <adec:decorative xmlns:adec="http://schemas.microsoft.com/office/drawing/2017/decorative" val="1"/>
              </a:ext>
            </a:extLst>
          </p:cNvPr>
          <p:cNvGrpSpPr/>
          <p:nvPr/>
        </p:nvGrpSpPr>
        <p:grpSpPr>
          <a:xfrm>
            <a:off x="1846299" y="3825989"/>
            <a:ext cx="966708" cy="5776682"/>
            <a:chOff x="1846299" y="3825989"/>
            <a:chExt cx="966708" cy="5776682"/>
          </a:xfrm>
        </p:grpSpPr>
        <p:sp>
          <p:nvSpPr>
            <p:cNvPr id="18" name="Freeform 18"/>
            <p:cNvSpPr/>
            <p:nvPr/>
          </p:nvSpPr>
          <p:spPr>
            <a:xfrm>
              <a:off x="1846299" y="5703744"/>
              <a:ext cx="945244" cy="945244"/>
            </a:xfrm>
            <a:custGeom>
              <a:avLst/>
              <a:gdLst/>
              <a:ahLst/>
              <a:cxnLst/>
              <a:rect l="l" t="t" r="r" b="b"/>
              <a:pathLst>
                <a:path w="1260325" h="1260325">
                  <a:moveTo>
                    <a:pt x="0" y="0"/>
                  </a:moveTo>
                  <a:lnTo>
                    <a:pt x="1260325" y="0"/>
                  </a:lnTo>
                  <a:lnTo>
                    <a:pt x="1260325" y="1260325"/>
                  </a:lnTo>
                  <a:lnTo>
                    <a:pt x="0" y="126032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9" name="Freeform 19"/>
            <p:cNvSpPr/>
            <p:nvPr/>
          </p:nvSpPr>
          <p:spPr>
            <a:xfrm>
              <a:off x="1846299" y="3825989"/>
              <a:ext cx="946681" cy="946681"/>
            </a:xfrm>
            <a:custGeom>
              <a:avLst/>
              <a:gdLst/>
              <a:ahLst/>
              <a:cxnLst/>
              <a:rect l="l" t="t" r="r" b="b"/>
              <a:pathLst>
                <a:path w="1262241" h="1262241">
                  <a:moveTo>
                    <a:pt x="0" y="0"/>
                  </a:moveTo>
                  <a:lnTo>
                    <a:pt x="1262241" y="0"/>
                  </a:lnTo>
                  <a:lnTo>
                    <a:pt x="1262241" y="1262241"/>
                  </a:lnTo>
                  <a:lnTo>
                    <a:pt x="0" y="126224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20" name="Freeform 20"/>
            <p:cNvSpPr/>
            <p:nvPr/>
          </p:nvSpPr>
          <p:spPr>
            <a:xfrm>
              <a:off x="1846299" y="4737036"/>
              <a:ext cx="966708" cy="966708"/>
            </a:xfrm>
            <a:custGeom>
              <a:avLst/>
              <a:gdLst/>
              <a:ahLst/>
              <a:cxnLst/>
              <a:rect l="l" t="t" r="r" b="b"/>
              <a:pathLst>
                <a:path w="1288944" h="1288944">
                  <a:moveTo>
                    <a:pt x="0" y="0"/>
                  </a:moveTo>
                  <a:lnTo>
                    <a:pt x="1288944" y="0"/>
                  </a:lnTo>
                  <a:lnTo>
                    <a:pt x="1288944" y="1288944"/>
                  </a:lnTo>
                  <a:lnTo>
                    <a:pt x="0" y="1288944"/>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21" name="Freeform 21"/>
            <p:cNvSpPr/>
            <p:nvPr/>
          </p:nvSpPr>
          <p:spPr>
            <a:xfrm>
              <a:off x="1846299" y="6676555"/>
              <a:ext cx="944880" cy="944880"/>
            </a:xfrm>
            <a:custGeom>
              <a:avLst/>
              <a:gdLst/>
              <a:ahLst/>
              <a:cxnLst/>
              <a:rect l="l" t="t" r="r" b="b"/>
              <a:pathLst>
                <a:path w="1259840" h="1259840">
                  <a:moveTo>
                    <a:pt x="0" y="0"/>
                  </a:moveTo>
                  <a:lnTo>
                    <a:pt x="1259840" y="0"/>
                  </a:lnTo>
                  <a:lnTo>
                    <a:pt x="1259840" y="1259840"/>
                  </a:lnTo>
                  <a:lnTo>
                    <a:pt x="0" y="125984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22" name="Freeform 22"/>
            <p:cNvSpPr/>
            <p:nvPr/>
          </p:nvSpPr>
          <p:spPr>
            <a:xfrm>
              <a:off x="1846299" y="8657791"/>
              <a:ext cx="944880" cy="944880"/>
            </a:xfrm>
            <a:custGeom>
              <a:avLst/>
              <a:gdLst/>
              <a:ahLst/>
              <a:cxnLst/>
              <a:rect l="l" t="t" r="r" b="b"/>
              <a:pathLst>
                <a:path w="1259840" h="1259840">
                  <a:moveTo>
                    <a:pt x="0" y="0"/>
                  </a:moveTo>
                  <a:lnTo>
                    <a:pt x="1259840" y="0"/>
                  </a:lnTo>
                  <a:lnTo>
                    <a:pt x="1259840" y="1259840"/>
                  </a:lnTo>
                  <a:lnTo>
                    <a:pt x="0" y="1259840"/>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sp>
          <p:nvSpPr>
            <p:cNvPr id="23" name="Freeform 23"/>
            <p:cNvSpPr/>
            <p:nvPr/>
          </p:nvSpPr>
          <p:spPr>
            <a:xfrm>
              <a:off x="1846299" y="7667154"/>
              <a:ext cx="944880" cy="944880"/>
            </a:xfrm>
            <a:custGeom>
              <a:avLst/>
              <a:gdLst/>
              <a:ahLst/>
              <a:cxnLst/>
              <a:rect l="l" t="t" r="r" b="b"/>
              <a:pathLst>
                <a:path w="1259840" h="1259840">
                  <a:moveTo>
                    <a:pt x="0" y="0"/>
                  </a:moveTo>
                  <a:lnTo>
                    <a:pt x="1259840" y="0"/>
                  </a:lnTo>
                  <a:lnTo>
                    <a:pt x="1259840" y="1259840"/>
                  </a:lnTo>
                  <a:lnTo>
                    <a:pt x="0" y="1259840"/>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grpSp>
      <p:sp>
        <p:nvSpPr>
          <p:cNvPr id="24" name="TextBox 24"/>
          <p:cNvSpPr txBox="1"/>
          <p:nvPr/>
        </p:nvSpPr>
        <p:spPr>
          <a:xfrm>
            <a:off x="2901678" y="3972153"/>
            <a:ext cx="1664346" cy="297180"/>
          </a:xfrm>
          <a:prstGeom prst="rect">
            <a:avLst/>
          </a:prstGeom>
        </p:spPr>
        <p:txBody>
          <a:bodyPr lIns="0" tIns="0" rIns="0" bIns="0" rtlCol="0" anchor="t">
            <a:spAutoFit/>
          </a:bodyPr>
          <a:lstStyle/>
          <a:p>
            <a:pPr algn="l">
              <a:lnSpc>
                <a:spcPts val="2519"/>
              </a:lnSpc>
            </a:pPr>
            <a:r>
              <a:rPr lang="en-US" sz="1799" b="1" spc="-28">
                <a:solidFill>
                  <a:srgbClr val="0E387C"/>
                </a:solidFill>
                <a:latin typeface="Inter Bold"/>
                <a:ea typeface="Inter Bold"/>
                <a:cs typeface="Inter Bold"/>
                <a:sym typeface="Inter Bold"/>
              </a:rPr>
              <a:t>Grade Schema</a:t>
            </a:r>
          </a:p>
        </p:txBody>
      </p:sp>
      <p:sp>
        <p:nvSpPr>
          <p:cNvPr id="25" name="TextBox 25"/>
          <p:cNvSpPr txBox="1"/>
          <p:nvPr/>
        </p:nvSpPr>
        <p:spPr>
          <a:xfrm>
            <a:off x="2992668" y="4295416"/>
            <a:ext cx="2813817" cy="262097"/>
          </a:xfrm>
          <a:prstGeom prst="rect">
            <a:avLst/>
          </a:prstGeom>
        </p:spPr>
        <p:txBody>
          <a:bodyPr lIns="0" tIns="0" rIns="0" bIns="0" rtlCol="0" anchor="t">
            <a:spAutoFit/>
          </a:bodyPr>
          <a:lstStyle/>
          <a:p>
            <a:pPr algn="l">
              <a:lnSpc>
                <a:spcPts val="2199"/>
              </a:lnSpc>
            </a:pPr>
            <a:r>
              <a:rPr lang="en-US" sz="1599" spc="-20">
                <a:solidFill>
                  <a:srgbClr val="091F2C"/>
                </a:solidFill>
                <a:latin typeface="Inter"/>
                <a:ea typeface="Inter"/>
                <a:cs typeface="Inter"/>
                <a:sym typeface="Inter"/>
              </a:rPr>
              <a:t>Calculates letter grades.</a:t>
            </a:r>
          </a:p>
        </p:txBody>
      </p:sp>
      <p:sp>
        <p:nvSpPr>
          <p:cNvPr id="26" name="TextBox 26"/>
          <p:cNvSpPr txBox="1"/>
          <p:nvPr/>
        </p:nvSpPr>
        <p:spPr>
          <a:xfrm>
            <a:off x="2901678" y="4846039"/>
            <a:ext cx="2609576" cy="297180"/>
          </a:xfrm>
          <a:prstGeom prst="rect">
            <a:avLst/>
          </a:prstGeom>
        </p:spPr>
        <p:txBody>
          <a:bodyPr lIns="0" tIns="0" rIns="0" bIns="0" rtlCol="0" anchor="t">
            <a:spAutoFit/>
          </a:bodyPr>
          <a:lstStyle/>
          <a:p>
            <a:pPr algn="l">
              <a:lnSpc>
                <a:spcPts val="2519"/>
              </a:lnSpc>
            </a:pPr>
            <a:r>
              <a:rPr lang="en-US" sz="1799" b="1" spc="-28">
                <a:solidFill>
                  <a:srgbClr val="0E387C"/>
                </a:solidFill>
                <a:latin typeface="Inter Bold"/>
                <a:ea typeface="Inter Bold"/>
                <a:cs typeface="Inter Bold"/>
                <a:sym typeface="Inter Bold"/>
              </a:rPr>
              <a:t>Student Performance</a:t>
            </a:r>
          </a:p>
        </p:txBody>
      </p:sp>
      <p:sp>
        <p:nvSpPr>
          <p:cNvPr id="27" name="TextBox 27"/>
          <p:cNvSpPr txBox="1"/>
          <p:nvPr/>
        </p:nvSpPr>
        <p:spPr>
          <a:xfrm>
            <a:off x="2992668" y="5169301"/>
            <a:ext cx="4235343" cy="262097"/>
          </a:xfrm>
          <a:prstGeom prst="rect">
            <a:avLst/>
          </a:prstGeom>
        </p:spPr>
        <p:txBody>
          <a:bodyPr lIns="0" tIns="0" rIns="0" bIns="0" rtlCol="0" anchor="t">
            <a:spAutoFit/>
          </a:bodyPr>
          <a:lstStyle/>
          <a:p>
            <a:pPr algn="l">
              <a:lnSpc>
                <a:spcPts val="2199"/>
              </a:lnSpc>
            </a:pPr>
            <a:r>
              <a:rPr lang="en-US" sz="1599" spc="-20">
                <a:solidFill>
                  <a:srgbClr val="091F2C"/>
                </a:solidFill>
                <a:latin typeface="Inter"/>
                <a:ea typeface="Inter"/>
                <a:cs typeface="Inter"/>
                <a:sym typeface="Inter"/>
              </a:rPr>
              <a:t>Set and manage performance activity alerts.</a:t>
            </a:r>
          </a:p>
        </p:txBody>
      </p:sp>
      <p:sp>
        <p:nvSpPr>
          <p:cNvPr id="28" name="TextBox 28"/>
          <p:cNvSpPr txBox="1"/>
          <p:nvPr/>
        </p:nvSpPr>
        <p:spPr>
          <a:xfrm>
            <a:off x="2901678" y="5630041"/>
            <a:ext cx="2130407" cy="297180"/>
          </a:xfrm>
          <a:prstGeom prst="rect">
            <a:avLst/>
          </a:prstGeom>
        </p:spPr>
        <p:txBody>
          <a:bodyPr lIns="0" tIns="0" rIns="0" bIns="0" rtlCol="0" anchor="t">
            <a:spAutoFit/>
          </a:bodyPr>
          <a:lstStyle/>
          <a:p>
            <a:pPr algn="l">
              <a:lnSpc>
                <a:spcPts val="2519"/>
              </a:lnSpc>
            </a:pPr>
            <a:r>
              <a:rPr lang="en-US" sz="1799" b="1" spc="-28" dirty="0">
                <a:solidFill>
                  <a:srgbClr val="0E387C"/>
                </a:solidFill>
                <a:latin typeface="Inter Bold"/>
                <a:ea typeface="Inter Bold"/>
                <a:cs typeface="Inter Bold"/>
                <a:sym typeface="Inter Bold"/>
              </a:rPr>
              <a:t>Automatic Zeros</a:t>
            </a:r>
          </a:p>
        </p:txBody>
      </p:sp>
      <p:sp>
        <p:nvSpPr>
          <p:cNvPr id="29" name="TextBox 29"/>
          <p:cNvSpPr txBox="1"/>
          <p:nvPr/>
        </p:nvSpPr>
        <p:spPr>
          <a:xfrm>
            <a:off x="2992668" y="5953303"/>
            <a:ext cx="4235343" cy="538322"/>
          </a:xfrm>
          <a:prstGeom prst="rect">
            <a:avLst/>
          </a:prstGeom>
        </p:spPr>
        <p:txBody>
          <a:bodyPr lIns="0" tIns="0" rIns="0" bIns="0" rtlCol="0" anchor="t">
            <a:spAutoFit/>
          </a:bodyPr>
          <a:lstStyle/>
          <a:p>
            <a:pPr algn="l">
              <a:lnSpc>
                <a:spcPts val="2199"/>
              </a:lnSpc>
            </a:pPr>
            <a:r>
              <a:rPr lang="en-US" sz="1599" b="1" spc="-20">
                <a:solidFill>
                  <a:srgbClr val="091F2C"/>
                </a:solidFill>
                <a:latin typeface="Inter Bold"/>
                <a:ea typeface="Inter Bold"/>
                <a:cs typeface="Inter Bold"/>
                <a:sym typeface="Inter Bold"/>
              </a:rPr>
              <a:t>NEW feature not available in Original!</a:t>
            </a:r>
            <a:r>
              <a:rPr lang="en-US" sz="1599" spc="-20">
                <a:solidFill>
                  <a:srgbClr val="091F2C"/>
                </a:solidFill>
                <a:latin typeface="Inter"/>
                <a:ea typeface="Inter"/>
                <a:cs typeface="Inter"/>
                <a:sym typeface="Inter"/>
              </a:rPr>
              <a:t> Support for managing the grading workflow.</a:t>
            </a:r>
          </a:p>
        </p:txBody>
      </p:sp>
      <p:sp>
        <p:nvSpPr>
          <p:cNvPr id="30" name="TextBox 30"/>
          <p:cNvSpPr txBox="1"/>
          <p:nvPr/>
        </p:nvSpPr>
        <p:spPr>
          <a:xfrm>
            <a:off x="2901678" y="6704064"/>
            <a:ext cx="2130407" cy="297180"/>
          </a:xfrm>
          <a:prstGeom prst="rect">
            <a:avLst/>
          </a:prstGeom>
        </p:spPr>
        <p:txBody>
          <a:bodyPr lIns="0" tIns="0" rIns="0" bIns="0" rtlCol="0" anchor="t">
            <a:spAutoFit/>
          </a:bodyPr>
          <a:lstStyle/>
          <a:p>
            <a:pPr algn="l">
              <a:lnSpc>
                <a:spcPts val="2519"/>
              </a:lnSpc>
            </a:pPr>
            <a:r>
              <a:rPr lang="en-US" sz="1799" b="1" spc="-28">
                <a:solidFill>
                  <a:srgbClr val="0E387C"/>
                </a:solidFill>
                <a:latin typeface="Inter Bold"/>
                <a:ea typeface="Inter Bold"/>
                <a:cs typeface="Inter Bold"/>
                <a:sym typeface="Inter Bold"/>
              </a:rPr>
              <a:t>Overall Grade</a:t>
            </a:r>
          </a:p>
        </p:txBody>
      </p:sp>
      <p:sp>
        <p:nvSpPr>
          <p:cNvPr id="31" name="TextBox 31"/>
          <p:cNvSpPr txBox="1"/>
          <p:nvPr/>
        </p:nvSpPr>
        <p:spPr>
          <a:xfrm>
            <a:off x="2992668" y="7027326"/>
            <a:ext cx="4263918" cy="538322"/>
          </a:xfrm>
          <a:prstGeom prst="rect">
            <a:avLst/>
          </a:prstGeom>
        </p:spPr>
        <p:txBody>
          <a:bodyPr lIns="0" tIns="0" rIns="0" bIns="0" rtlCol="0" anchor="t">
            <a:spAutoFit/>
          </a:bodyPr>
          <a:lstStyle/>
          <a:p>
            <a:pPr algn="l">
              <a:lnSpc>
                <a:spcPts val="2199"/>
              </a:lnSpc>
            </a:pPr>
            <a:r>
              <a:rPr lang="en-US" sz="1599" spc="-20">
                <a:solidFill>
                  <a:srgbClr val="091F2C"/>
                </a:solidFill>
                <a:latin typeface="Inter"/>
                <a:ea typeface="Inter"/>
                <a:cs typeface="Inter"/>
                <a:sym typeface="Inter"/>
              </a:rPr>
              <a:t>Customize letter-based grades for special circumstances.</a:t>
            </a:r>
          </a:p>
        </p:txBody>
      </p:sp>
      <p:sp>
        <p:nvSpPr>
          <p:cNvPr id="32" name="TextBox 32"/>
          <p:cNvSpPr txBox="1"/>
          <p:nvPr/>
        </p:nvSpPr>
        <p:spPr>
          <a:xfrm>
            <a:off x="2901678" y="7762550"/>
            <a:ext cx="2130407" cy="297180"/>
          </a:xfrm>
          <a:prstGeom prst="rect">
            <a:avLst/>
          </a:prstGeom>
        </p:spPr>
        <p:txBody>
          <a:bodyPr lIns="0" tIns="0" rIns="0" bIns="0" rtlCol="0" anchor="t">
            <a:spAutoFit/>
          </a:bodyPr>
          <a:lstStyle/>
          <a:p>
            <a:pPr algn="l">
              <a:lnSpc>
                <a:spcPts val="2519"/>
              </a:lnSpc>
            </a:pPr>
            <a:r>
              <a:rPr lang="en-US" sz="1799" b="1" spc="-28">
                <a:solidFill>
                  <a:srgbClr val="0E387C"/>
                </a:solidFill>
                <a:latin typeface="Inter Bold"/>
                <a:ea typeface="Inter Bold"/>
                <a:cs typeface="Inter Bold"/>
                <a:sym typeface="Inter Bold"/>
              </a:rPr>
              <a:t>Grade Categories</a:t>
            </a:r>
          </a:p>
        </p:txBody>
      </p:sp>
      <p:sp>
        <p:nvSpPr>
          <p:cNvPr id="33" name="TextBox 33"/>
          <p:cNvSpPr txBox="1"/>
          <p:nvPr/>
        </p:nvSpPr>
        <p:spPr>
          <a:xfrm>
            <a:off x="2992668" y="8085813"/>
            <a:ext cx="4235343" cy="538322"/>
          </a:xfrm>
          <a:prstGeom prst="rect">
            <a:avLst/>
          </a:prstGeom>
        </p:spPr>
        <p:txBody>
          <a:bodyPr lIns="0" tIns="0" rIns="0" bIns="0" rtlCol="0" anchor="t">
            <a:spAutoFit/>
          </a:bodyPr>
          <a:lstStyle/>
          <a:p>
            <a:pPr algn="l">
              <a:lnSpc>
                <a:spcPts val="2199"/>
              </a:lnSpc>
            </a:pPr>
            <a:r>
              <a:rPr lang="en-US" sz="1599" spc="-20">
                <a:solidFill>
                  <a:srgbClr val="091F2C"/>
                </a:solidFill>
                <a:latin typeface="Inter"/>
                <a:ea typeface="Inter"/>
                <a:cs typeface="Inter"/>
                <a:sym typeface="Inter"/>
              </a:rPr>
              <a:t>Select or create new categories to organize your gradebook.</a:t>
            </a:r>
          </a:p>
        </p:txBody>
      </p:sp>
      <p:sp>
        <p:nvSpPr>
          <p:cNvPr id="34" name="TextBox 34"/>
          <p:cNvSpPr txBox="1"/>
          <p:nvPr/>
        </p:nvSpPr>
        <p:spPr>
          <a:xfrm>
            <a:off x="2901678" y="8884531"/>
            <a:ext cx="2130407" cy="297180"/>
          </a:xfrm>
          <a:prstGeom prst="rect">
            <a:avLst/>
          </a:prstGeom>
        </p:spPr>
        <p:txBody>
          <a:bodyPr lIns="0" tIns="0" rIns="0" bIns="0" rtlCol="0" anchor="t">
            <a:spAutoFit/>
          </a:bodyPr>
          <a:lstStyle/>
          <a:p>
            <a:pPr algn="l">
              <a:lnSpc>
                <a:spcPts val="2519"/>
              </a:lnSpc>
            </a:pPr>
            <a:r>
              <a:rPr lang="en-US" sz="1799" b="1" spc="-28">
                <a:solidFill>
                  <a:srgbClr val="0E387C"/>
                </a:solidFill>
                <a:latin typeface="Inter Bold"/>
                <a:ea typeface="Inter Bold"/>
                <a:cs typeface="Inter Bold"/>
                <a:sym typeface="Inter Bold"/>
              </a:rPr>
              <a:t>Course Rubrics</a:t>
            </a:r>
          </a:p>
        </p:txBody>
      </p:sp>
      <p:sp>
        <p:nvSpPr>
          <p:cNvPr id="35" name="TextBox 35"/>
          <p:cNvSpPr txBox="1"/>
          <p:nvPr/>
        </p:nvSpPr>
        <p:spPr>
          <a:xfrm>
            <a:off x="2992668" y="9207793"/>
            <a:ext cx="3039453" cy="538322"/>
          </a:xfrm>
          <a:prstGeom prst="rect">
            <a:avLst/>
          </a:prstGeom>
        </p:spPr>
        <p:txBody>
          <a:bodyPr lIns="0" tIns="0" rIns="0" bIns="0" rtlCol="0" anchor="t">
            <a:spAutoFit/>
          </a:bodyPr>
          <a:lstStyle/>
          <a:p>
            <a:pPr algn="l">
              <a:lnSpc>
                <a:spcPts val="2199"/>
              </a:lnSpc>
            </a:pPr>
            <a:r>
              <a:rPr lang="en-US" sz="1599" spc="-20">
                <a:solidFill>
                  <a:srgbClr val="091F2C"/>
                </a:solidFill>
                <a:latin typeface="Inter"/>
                <a:ea typeface="Inter"/>
                <a:cs typeface="Inter"/>
                <a:sym typeface="Inter"/>
              </a:rPr>
              <a:t>Create and manage your rubrics.</a:t>
            </a:r>
          </a:p>
        </p:txBody>
      </p:sp>
      <p:grpSp>
        <p:nvGrpSpPr>
          <p:cNvPr id="38" name="Group 38">
            <a:extLst>
              <a:ext uri="{C183D7F6-B498-43B3-948B-1728B52AA6E4}">
                <adec:decorative xmlns:adec="http://schemas.microsoft.com/office/drawing/2017/decorative" val="1"/>
              </a:ext>
            </a:extLst>
          </p:cNvPr>
          <p:cNvGrpSpPr/>
          <p:nvPr/>
        </p:nvGrpSpPr>
        <p:grpSpPr>
          <a:xfrm>
            <a:off x="13483336" y="1151373"/>
            <a:ext cx="3525407" cy="7317739"/>
            <a:chOff x="0" y="0"/>
            <a:chExt cx="928502" cy="1927306"/>
          </a:xfrm>
        </p:grpSpPr>
        <p:sp>
          <p:nvSpPr>
            <p:cNvPr id="39" name="Freeform 39">
              <a:extLst>
                <a:ext uri="{C183D7F6-B498-43B3-948B-1728B52AA6E4}">
                  <adec:decorative xmlns:adec="http://schemas.microsoft.com/office/drawing/2017/decorative" val="1"/>
                </a:ext>
              </a:extLst>
            </p:cNvPr>
            <p:cNvSpPr/>
            <p:nvPr/>
          </p:nvSpPr>
          <p:spPr>
            <a:xfrm>
              <a:off x="0" y="0"/>
              <a:ext cx="928502" cy="1927306"/>
            </a:xfrm>
            <a:custGeom>
              <a:avLst/>
              <a:gdLst/>
              <a:ahLst/>
              <a:cxnLst/>
              <a:rect l="l" t="t" r="r" b="b"/>
              <a:pathLst>
                <a:path w="928502" h="1927306">
                  <a:moveTo>
                    <a:pt x="0" y="0"/>
                  </a:moveTo>
                  <a:lnTo>
                    <a:pt x="928502" y="0"/>
                  </a:lnTo>
                  <a:lnTo>
                    <a:pt x="928502" y="1927306"/>
                  </a:lnTo>
                  <a:lnTo>
                    <a:pt x="0" y="1927306"/>
                  </a:lnTo>
                  <a:close/>
                </a:path>
              </a:pathLst>
            </a:custGeom>
            <a:solidFill>
              <a:srgbClr val="0054BC"/>
            </a:solidFill>
          </p:spPr>
          <p:txBody>
            <a:bodyPr/>
            <a:lstStyle/>
            <a:p>
              <a:endParaRPr lang="en-US"/>
            </a:p>
          </p:txBody>
        </p:sp>
        <p:sp>
          <p:nvSpPr>
            <p:cNvPr id="40" name="TextBox 40"/>
            <p:cNvSpPr txBox="1"/>
            <p:nvPr/>
          </p:nvSpPr>
          <p:spPr>
            <a:xfrm>
              <a:off x="0" y="-28575"/>
              <a:ext cx="928502" cy="1955881"/>
            </a:xfrm>
            <a:prstGeom prst="rect">
              <a:avLst/>
            </a:prstGeom>
          </p:spPr>
          <p:txBody>
            <a:bodyPr lIns="50800" tIns="50800" rIns="50800" bIns="50800" rtlCol="0" anchor="ctr"/>
            <a:lstStyle/>
            <a:p>
              <a:pPr algn="ctr">
                <a:lnSpc>
                  <a:spcPts val="1960"/>
                </a:lnSpc>
              </a:pPr>
              <a:endParaRPr/>
            </a:p>
          </p:txBody>
        </p:sp>
      </p:grpSp>
      <p:grpSp>
        <p:nvGrpSpPr>
          <p:cNvPr id="63" name="Group 62" descr="Screenshot of the gradebook settings available in an Ultra course.  The topics: grade schemas, student performance, and automatic zeros are emphasized.">
            <a:extLst>
              <a:ext uri="{FF2B5EF4-FFF2-40B4-BE49-F238E27FC236}">
                <a16:creationId xmlns:a16="http://schemas.microsoft.com/office/drawing/2014/main" id="{EAC2A986-96FA-A847-3EBF-B98D9429949E}"/>
              </a:ext>
            </a:extLst>
          </p:cNvPr>
          <p:cNvGrpSpPr/>
          <p:nvPr/>
        </p:nvGrpSpPr>
        <p:grpSpPr>
          <a:xfrm>
            <a:off x="8217077" y="615033"/>
            <a:ext cx="4251951" cy="9340723"/>
            <a:chOff x="8217077" y="615033"/>
            <a:chExt cx="4251951" cy="9340723"/>
          </a:xfrm>
        </p:grpSpPr>
        <p:grpSp>
          <p:nvGrpSpPr>
            <p:cNvPr id="3" name="Group 3" descr="Screenshot of the gradebook settings available in an Ultra course.  The topics: grade schemas, student performance, and automatic zeros are pointed out.">
              <a:extLst>
                <a:ext uri="{C183D7F6-B498-43B3-948B-1728B52AA6E4}">
                  <adec:decorative xmlns:adec="http://schemas.microsoft.com/office/drawing/2017/decorative" val="1"/>
                </a:ext>
              </a:extLst>
            </p:cNvPr>
            <p:cNvGrpSpPr/>
            <p:nvPr/>
          </p:nvGrpSpPr>
          <p:grpSpPr>
            <a:xfrm>
              <a:off x="8968027" y="615033"/>
              <a:ext cx="3501001" cy="9340723"/>
              <a:chOff x="0" y="-28575"/>
              <a:chExt cx="922074" cy="2460108"/>
            </a:xfrm>
          </p:grpSpPr>
          <p:sp>
            <p:nvSpPr>
              <p:cNvPr id="4" name="Freeform 4">
                <a:extLst>
                  <a:ext uri="{C183D7F6-B498-43B3-948B-1728B52AA6E4}">
                    <adec:decorative xmlns:adec="http://schemas.microsoft.com/office/drawing/2017/decorative" val="1"/>
                  </a:ext>
                </a:extLst>
              </p:cNvPr>
              <p:cNvSpPr/>
              <p:nvPr/>
            </p:nvSpPr>
            <p:spPr>
              <a:xfrm>
                <a:off x="0" y="0"/>
                <a:ext cx="922074" cy="2431533"/>
              </a:xfrm>
              <a:custGeom>
                <a:avLst/>
                <a:gdLst/>
                <a:ahLst/>
                <a:cxnLst/>
                <a:rect l="l" t="t" r="r" b="b"/>
                <a:pathLst>
                  <a:path w="922074" h="2431533">
                    <a:moveTo>
                      <a:pt x="0" y="0"/>
                    </a:moveTo>
                    <a:lnTo>
                      <a:pt x="922074" y="0"/>
                    </a:lnTo>
                    <a:lnTo>
                      <a:pt x="922074" y="2431533"/>
                    </a:lnTo>
                    <a:lnTo>
                      <a:pt x="0" y="2431533"/>
                    </a:lnTo>
                    <a:close/>
                  </a:path>
                </a:pathLst>
              </a:custGeom>
              <a:solidFill>
                <a:srgbClr val="0054BC"/>
              </a:solidFill>
            </p:spPr>
            <p:txBody>
              <a:bodyPr/>
              <a:lstStyle/>
              <a:p>
                <a:endParaRPr lang="en-US"/>
              </a:p>
            </p:txBody>
          </p:sp>
          <p:sp>
            <p:nvSpPr>
              <p:cNvPr id="5" name="TextBox 5"/>
              <p:cNvSpPr txBox="1"/>
              <p:nvPr/>
            </p:nvSpPr>
            <p:spPr>
              <a:xfrm>
                <a:off x="0" y="-28575"/>
                <a:ext cx="922074" cy="2460108"/>
              </a:xfrm>
              <a:prstGeom prst="rect">
                <a:avLst/>
              </a:prstGeom>
            </p:spPr>
            <p:txBody>
              <a:bodyPr lIns="50800" tIns="50800" rIns="50800" bIns="50800" rtlCol="0" anchor="ctr"/>
              <a:lstStyle/>
              <a:p>
                <a:pPr algn="ctr">
                  <a:lnSpc>
                    <a:spcPts val="1960"/>
                  </a:lnSpc>
                </a:pPr>
                <a:endParaRPr/>
              </a:p>
            </p:txBody>
          </p:sp>
        </p:grpSp>
        <p:sp>
          <p:nvSpPr>
            <p:cNvPr id="6" name="Freeform 6" descr="Screenshot of the gradebook settings available in an Ultra course.  The topics: grade schemas, student performance, and automatic zeros are pointed out."/>
            <p:cNvSpPr/>
            <p:nvPr/>
          </p:nvSpPr>
          <p:spPr>
            <a:xfrm>
              <a:off x="9034958" y="792349"/>
              <a:ext cx="3367460" cy="9108404"/>
            </a:xfrm>
            <a:custGeom>
              <a:avLst/>
              <a:gdLst/>
              <a:ahLst/>
              <a:cxnLst/>
              <a:rect l="l" t="t" r="r" b="b"/>
              <a:pathLst>
                <a:path w="3367460" h="9108404">
                  <a:moveTo>
                    <a:pt x="0" y="0"/>
                  </a:moveTo>
                  <a:lnTo>
                    <a:pt x="3367460" y="0"/>
                  </a:lnTo>
                  <a:lnTo>
                    <a:pt x="3367460" y="9108404"/>
                  </a:lnTo>
                  <a:lnTo>
                    <a:pt x="0" y="9108404"/>
                  </a:lnTo>
                  <a:lnTo>
                    <a:pt x="0" y="0"/>
                  </a:lnTo>
                  <a:close/>
                </a:path>
              </a:pathLst>
            </a:custGeom>
            <a:blipFill>
              <a:blip r:embed="rId17"/>
              <a:stretch>
                <a:fillRect l="-464417" r="-6522"/>
              </a:stretch>
            </a:blipFill>
          </p:spPr>
          <p:txBody>
            <a:bodyPr/>
            <a:lstStyle/>
            <a:p>
              <a:endParaRPr lang="en-US"/>
            </a:p>
          </p:txBody>
        </p:sp>
        <p:grpSp>
          <p:nvGrpSpPr>
            <p:cNvPr id="7" name="Group 7" descr="Screenshot of the gradebook settings available in an Ultra course.  The topics: grade schemas, student performance, and automatic zeros are pointed out.">
              <a:extLst>
                <a:ext uri="{C183D7F6-B498-43B3-948B-1728B52AA6E4}">
                  <adec:decorative xmlns:adec="http://schemas.microsoft.com/office/drawing/2017/decorative" val="1"/>
                </a:ext>
              </a:extLst>
            </p:cNvPr>
            <p:cNvGrpSpPr/>
            <p:nvPr/>
          </p:nvGrpSpPr>
          <p:grpSpPr>
            <a:xfrm>
              <a:off x="9034958" y="899375"/>
              <a:ext cx="3086100" cy="281725"/>
              <a:chOff x="0" y="-28575"/>
              <a:chExt cx="812800" cy="74199"/>
            </a:xfrm>
          </p:grpSpPr>
          <p:sp>
            <p:nvSpPr>
              <p:cNvPr id="8" name="Freeform 8">
                <a:extLst>
                  <a:ext uri="{C183D7F6-B498-43B3-948B-1728B52AA6E4}">
                    <adec:decorative xmlns:adec="http://schemas.microsoft.com/office/drawing/2017/decorative" val="1"/>
                  </a:ext>
                </a:extLst>
              </p:cNvPr>
              <p:cNvSpPr/>
              <p:nvPr/>
            </p:nvSpPr>
            <p:spPr>
              <a:xfrm>
                <a:off x="0" y="0"/>
                <a:ext cx="812800" cy="45624"/>
              </a:xfrm>
              <a:custGeom>
                <a:avLst/>
                <a:gdLst/>
                <a:ahLst/>
                <a:cxnLst/>
                <a:rect l="l" t="t" r="r" b="b"/>
                <a:pathLst>
                  <a:path w="812800" h="45624">
                    <a:moveTo>
                      <a:pt x="0" y="0"/>
                    </a:moveTo>
                    <a:lnTo>
                      <a:pt x="812800" y="0"/>
                    </a:lnTo>
                    <a:lnTo>
                      <a:pt x="812800" y="45624"/>
                    </a:lnTo>
                    <a:lnTo>
                      <a:pt x="0" y="45624"/>
                    </a:lnTo>
                    <a:close/>
                  </a:path>
                </a:pathLst>
              </a:custGeom>
              <a:solidFill>
                <a:srgbClr val="FFFFFF"/>
              </a:solidFill>
            </p:spPr>
            <p:txBody>
              <a:bodyPr/>
              <a:lstStyle/>
              <a:p>
                <a:endParaRPr lang="en-US"/>
              </a:p>
            </p:txBody>
          </p:sp>
          <p:sp>
            <p:nvSpPr>
              <p:cNvPr id="9" name="TextBox 9"/>
              <p:cNvSpPr txBox="1"/>
              <p:nvPr/>
            </p:nvSpPr>
            <p:spPr>
              <a:xfrm>
                <a:off x="0" y="-28575"/>
                <a:ext cx="812800" cy="74199"/>
              </a:xfrm>
              <a:prstGeom prst="rect">
                <a:avLst/>
              </a:prstGeom>
            </p:spPr>
            <p:txBody>
              <a:bodyPr lIns="50800" tIns="50800" rIns="50800" bIns="50800" rtlCol="0" anchor="ctr"/>
              <a:lstStyle/>
              <a:p>
                <a:pPr algn="ctr">
                  <a:lnSpc>
                    <a:spcPts val="1960"/>
                  </a:lnSpc>
                </a:pPr>
                <a:endParaRPr/>
              </a:p>
            </p:txBody>
          </p:sp>
        </p:grpSp>
        <p:sp>
          <p:nvSpPr>
            <p:cNvPr id="10" name="Freeform 10" descr="Screenshot of the gradebook settings available in an Ultra course.  The topics: grade schemas, student performance, and automatic zeros are pointed out.">
              <a:extLst>
                <a:ext uri="{C183D7F6-B498-43B3-948B-1728B52AA6E4}">
                  <adec:decorative xmlns:adec="http://schemas.microsoft.com/office/drawing/2017/decorative" val="1"/>
                </a:ext>
              </a:extLst>
            </p:cNvPr>
            <p:cNvSpPr/>
            <p:nvPr/>
          </p:nvSpPr>
          <p:spPr>
            <a:xfrm>
              <a:off x="8845812" y="694954"/>
              <a:ext cx="378292" cy="353886"/>
            </a:xfrm>
            <a:custGeom>
              <a:avLst/>
              <a:gdLst/>
              <a:ahLst/>
              <a:cxnLst/>
              <a:rect l="l" t="t" r="r" b="b"/>
              <a:pathLst>
                <a:path w="378292" h="353886">
                  <a:moveTo>
                    <a:pt x="0" y="0"/>
                  </a:moveTo>
                  <a:lnTo>
                    <a:pt x="378292" y="0"/>
                  </a:lnTo>
                  <a:lnTo>
                    <a:pt x="378292" y="353886"/>
                  </a:lnTo>
                  <a:lnTo>
                    <a:pt x="0" y="353886"/>
                  </a:lnTo>
                  <a:lnTo>
                    <a:pt x="0" y="0"/>
                  </a:lnTo>
                  <a:close/>
                </a:path>
              </a:pathLst>
            </a:custGeom>
            <a:blipFill>
              <a:blip r:embed="rId17"/>
              <a:stretch>
                <a:fillRect l="-4022801" t="-78785" r="-959565" b="-2395038"/>
              </a:stretch>
            </a:blipFill>
          </p:spPr>
          <p:txBody>
            <a:bodyPr/>
            <a:lstStyle/>
            <a:p>
              <a:endParaRPr lang="en-US"/>
            </a:p>
          </p:txBody>
        </p:sp>
        <p:sp>
          <p:nvSpPr>
            <p:cNvPr id="11" name="Freeform 11" descr="Screenshot of the gradebook settings available in an Ultra course.  The topics: grade schemas, student performance, and automatic zeros are pointed out.">
              <a:extLst>
                <a:ext uri="{C183D7F6-B498-43B3-948B-1728B52AA6E4}">
                  <adec:decorative xmlns:adec="http://schemas.microsoft.com/office/drawing/2017/decorative" val="1"/>
                </a:ext>
              </a:extLst>
            </p:cNvPr>
            <p:cNvSpPr/>
            <p:nvPr/>
          </p:nvSpPr>
          <p:spPr>
            <a:xfrm>
              <a:off x="8235506" y="1613357"/>
              <a:ext cx="871163" cy="871163"/>
            </a:xfrm>
            <a:custGeom>
              <a:avLst/>
              <a:gdLst/>
              <a:ahLst/>
              <a:cxnLst/>
              <a:rect l="l" t="t" r="r" b="b"/>
              <a:pathLst>
                <a:path w="871163" h="871163">
                  <a:moveTo>
                    <a:pt x="0" y="0"/>
                  </a:moveTo>
                  <a:lnTo>
                    <a:pt x="871164" y="0"/>
                  </a:lnTo>
                  <a:lnTo>
                    <a:pt x="871164" y="871163"/>
                  </a:lnTo>
                  <a:lnTo>
                    <a:pt x="0" y="87116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2" name="Freeform 12" descr="Screenshot of the gradebook settings available in an Ultra course.  The topics: grade schemas, student performance, and automatic zeros are pointed out.">
              <a:extLst>
                <a:ext uri="{C183D7F6-B498-43B3-948B-1728B52AA6E4}">
                  <adec:decorative xmlns:adec="http://schemas.microsoft.com/office/drawing/2017/decorative" val="1"/>
                </a:ext>
              </a:extLst>
            </p:cNvPr>
            <p:cNvSpPr/>
            <p:nvPr/>
          </p:nvSpPr>
          <p:spPr>
            <a:xfrm>
              <a:off x="8217077" y="3101048"/>
              <a:ext cx="889593" cy="889593"/>
            </a:xfrm>
            <a:custGeom>
              <a:avLst/>
              <a:gdLst/>
              <a:ahLst/>
              <a:cxnLst/>
              <a:rect l="l" t="t" r="r" b="b"/>
              <a:pathLst>
                <a:path w="889593" h="889593">
                  <a:moveTo>
                    <a:pt x="0" y="0"/>
                  </a:moveTo>
                  <a:lnTo>
                    <a:pt x="889593" y="0"/>
                  </a:lnTo>
                  <a:lnTo>
                    <a:pt x="889593" y="889593"/>
                  </a:lnTo>
                  <a:lnTo>
                    <a:pt x="0" y="88959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13" name="Freeform 13" descr="Screenshot of the gradebook settings available in an Ultra course.  The topics: grade schemas, student performance, and automatic zeros are pointed out.">
              <a:extLst>
                <a:ext uri="{C183D7F6-B498-43B3-948B-1728B52AA6E4}">
                  <adec:decorative xmlns:adec="http://schemas.microsoft.com/office/drawing/2017/decorative" val="1"/>
                </a:ext>
              </a:extLst>
            </p:cNvPr>
            <p:cNvSpPr/>
            <p:nvPr/>
          </p:nvSpPr>
          <p:spPr>
            <a:xfrm>
              <a:off x="8226953" y="8346328"/>
              <a:ext cx="869841" cy="869841"/>
            </a:xfrm>
            <a:custGeom>
              <a:avLst/>
              <a:gdLst/>
              <a:ahLst/>
              <a:cxnLst/>
              <a:rect l="l" t="t" r="r" b="b"/>
              <a:pathLst>
                <a:path w="869841" h="869841">
                  <a:moveTo>
                    <a:pt x="0" y="0"/>
                  </a:moveTo>
                  <a:lnTo>
                    <a:pt x="869841" y="0"/>
                  </a:lnTo>
                  <a:lnTo>
                    <a:pt x="869841" y="869841"/>
                  </a:lnTo>
                  <a:lnTo>
                    <a:pt x="0" y="86984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sp>
        <p:nvSpPr>
          <p:cNvPr id="46" name="TextBox 46"/>
          <p:cNvSpPr txBox="1"/>
          <p:nvPr/>
        </p:nvSpPr>
        <p:spPr>
          <a:xfrm>
            <a:off x="13604408" y="1217471"/>
            <a:ext cx="3244739" cy="681355"/>
          </a:xfrm>
          <a:prstGeom prst="rect">
            <a:avLst/>
          </a:prstGeom>
        </p:spPr>
        <p:txBody>
          <a:bodyPr lIns="0" tIns="0" rIns="0" bIns="0" rtlCol="0" anchor="t">
            <a:spAutoFit/>
          </a:bodyPr>
          <a:lstStyle/>
          <a:p>
            <a:pPr algn="l">
              <a:lnSpc>
                <a:spcPts val="1820"/>
              </a:lnSpc>
              <a:spcBef>
                <a:spcPct val="0"/>
              </a:spcBef>
            </a:pPr>
            <a:r>
              <a:rPr lang="en-US" sz="1300" i="1" spc="-16" dirty="0">
                <a:solidFill>
                  <a:srgbClr val="FFFFFF"/>
                </a:solidFill>
                <a:latin typeface="Inter Italics"/>
                <a:ea typeface="Inter Italics"/>
                <a:cs typeface="Inter Italics"/>
                <a:sym typeface="Inter Italics"/>
              </a:rPr>
              <a:t>*Note: The Gradebook settings pictured below can be found by scrolling down in the Gradebook Settings panel.</a:t>
            </a:r>
          </a:p>
        </p:txBody>
      </p:sp>
      <p:grpSp>
        <p:nvGrpSpPr>
          <p:cNvPr id="64" name="Group 63" descr="Screenshot of the lower section of the gradebook setting panel.  The topics: Overall grade, Grade Categories and Course Rubrics are highlighted.">
            <a:extLst>
              <a:ext uri="{FF2B5EF4-FFF2-40B4-BE49-F238E27FC236}">
                <a16:creationId xmlns:a16="http://schemas.microsoft.com/office/drawing/2014/main" id="{37BB81CD-B3E6-1CE9-FDE6-AB02781C5BA7}"/>
              </a:ext>
            </a:extLst>
          </p:cNvPr>
          <p:cNvGrpSpPr/>
          <p:nvPr/>
        </p:nvGrpSpPr>
        <p:grpSpPr>
          <a:xfrm>
            <a:off x="12659528" y="1776546"/>
            <a:ext cx="4282379" cy="6605001"/>
            <a:chOff x="12659528" y="1776546"/>
            <a:chExt cx="4282379" cy="6605001"/>
          </a:xfrm>
        </p:grpSpPr>
        <p:sp>
          <p:nvSpPr>
            <p:cNvPr id="41" name="Freeform 41" descr="Screenshot of the lower section of the gradebook setting panel.  The topics: Overall grade, Grade Categories and Course Rubrics are highlighted."/>
            <p:cNvSpPr/>
            <p:nvPr/>
          </p:nvSpPr>
          <p:spPr>
            <a:xfrm>
              <a:off x="13550171" y="2041545"/>
              <a:ext cx="3391736" cy="5020004"/>
            </a:xfrm>
            <a:custGeom>
              <a:avLst/>
              <a:gdLst/>
              <a:ahLst/>
              <a:cxnLst/>
              <a:rect l="l" t="t" r="r" b="b"/>
              <a:pathLst>
                <a:path w="3391736" h="5020004">
                  <a:moveTo>
                    <a:pt x="0" y="0"/>
                  </a:moveTo>
                  <a:lnTo>
                    <a:pt x="3391737" y="0"/>
                  </a:lnTo>
                  <a:lnTo>
                    <a:pt x="3391737" y="5020003"/>
                  </a:lnTo>
                  <a:lnTo>
                    <a:pt x="0" y="5020003"/>
                  </a:lnTo>
                  <a:lnTo>
                    <a:pt x="0" y="0"/>
                  </a:lnTo>
                  <a:close/>
                </a:path>
              </a:pathLst>
            </a:custGeom>
            <a:blipFill>
              <a:blip r:embed="rId18"/>
              <a:stretch>
                <a:fillRect b="-55738"/>
              </a:stretch>
            </a:blipFill>
          </p:spPr>
          <p:txBody>
            <a:bodyPr/>
            <a:lstStyle/>
            <a:p>
              <a:endParaRPr lang="en-US"/>
            </a:p>
          </p:txBody>
        </p:sp>
        <p:sp>
          <p:nvSpPr>
            <p:cNvPr id="42" name="Freeform 42" descr="Screenshot of the lower section of the gradebook setting panel.  The topics: Overall grade, Grade Categories and Course Rubrics are highlighted.">
              <a:extLst>
                <a:ext uri="{C183D7F6-B498-43B3-948B-1728B52AA6E4}">
                  <adec:decorative xmlns:adec="http://schemas.microsoft.com/office/drawing/2017/decorative" val="1"/>
                </a:ext>
              </a:extLst>
            </p:cNvPr>
            <p:cNvSpPr/>
            <p:nvPr/>
          </p:nvSpPr>
          <p:spPr>
            <a:xfrm>
              <a:off x="13550171" y="7021225"/>
              <a:ext cx="3391736" cy="1360322"/>
            </a:xfrm>
            <a:custGeom>
              <a:avLst/>
              <a:gdLst/>
              <a:ahLst/>
              <a:cxnLst/>
              <a:rect l="l" t="t" r="r" b="b"/>
              <a:pathLst>
                <a:path w="3391736" h="1360322">
                  <a:moveTo>
                    <a:pt x="0" y="0"/>
                  </a:moveTo>
                  <a:lnTo>
                    <a:pt x="3391737" y="0"/>
                  </a:lnTo>
                  <a:lnTo>
                    <a:pt x="3391737" y="1360322"/>
                  </a:lnTo>
                  <a:lnTo>
                    <a:pt x="0" y="1360322"/>
                  </a:lnTo>
                  <a:lnTo>
                    <a:pt x="0" y="0"/>
                  </a:lnTo>
                  <a:close/>
                </a:path>
              </a:pathLst>
            </a:custGeom>
            <a:blipFill>
              <a:blip r:embed="rId19"/>
              <a:stretch>
                <a:fillRect/>
              </a:stretch>
            </a:blipFill>
          </p:spPr>
          <p:txBody>
            <a:bodyPr/>
            <a:lstStyle/>
            <a:p>
              <a:endParaRPr lang="en-US"/>
            </a:p>
          </p:txBody>
        </p:sp>
        <p:sp>
          <p:nvSpPr>
            <p:cNvPr id="43" name="Freeform 43" descr="Screenshot of the lower section of the gradebook setting panel.  The topics: Overall grade, Grade Categories and Course Rubrics are highlighted.">
              <a:extLst>
                <a:ext uri="{C183D7F6-B498-43B3-948B-1728B52AA6E4}">
                  <adec:decorative xmlns:adec="http://schemas.microsoft.com/office/drawing/2017/decorative" val="1"/>
                </a:ext>
              </a:extLst>
            </p:cNvPr>
            <p:cNvSpPr/>
            <p:nvPr/>
          </p:nvSpPr>
          <p:spPr>
            <a:xfrm>
              <a:off x="12659528" y="1776546"/>
              <a:ext cx="944880" cy="944880"/>
            </a:xfrm>
            <a:custGeom>
              <a:avLst/>
              <a:gdLst/>
              <a:ahLst/>
              <a:cxnLst/>
              <a:rect l="l" t="t" r="r" b="b"/>
              <a:pathLst>
                <a:path w="944880" h="944880">
                  <a:moveTo>
                    <a:pt x="0" y="0"/>
                  </a:moveTo>
                  <a:lnTo>
                    <a:pt x="944880" y="0"/>
                  </a:lnTo>
                  <a:lnTo>
                    <a:pt x="944880" y="944880"/>
                  </a:lnTo>
                  <a:lnTo>
                    <a:pt x="0" y="94488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44" name="Freeform 44" descr="Screenshot of the lower section of the gradebook setting panel.  The topics: Overall grade, Grade Categories and Course Rubrics are highlighted.">
              <a:extLst>
                <a:ext uri="{C183D7F6-B498-43B3-948B-1728B52AA6E4}">
                  <adec:decorative xmlns:adec="http://schemas.microsoft.com/office/drawing/2017/decorative" val="1"/>
                </a:ext>
              </a:extLst>
            </p:cNvPr>
            <p:cNvSpPr/>
            <p:nvPr/>
          </p:nvSpPr>
          <p:spPr>
            <a:xfrm>
              <a:off x="12659528" y="2973154"/>
              <a:ext cx="944880" cy="944880"/>
            </a:xfrm>
            <a:custGeom>
              <a:avLst/>
              <a:gdLst/>
              <a:ahLst/>
              <a:cxnLst/>
              <a:rect l="l" t="t" r="r" b="b"/>
              <a:pathLst>
                <a:path w="944880" h="944880">
                  <a:moveTo>
                    <a:pt x="0" y="0"/>
                  </a:moveTo>
                  <a:lnTo>
                    <a:pt x="944880" y="0"/>
                  </a:lnTo>
                  <a:lnTo>
                    <a:pt x="944880" y="944880"/>
                  </a:lnTo>
                  <a:lnTo>
                    <a:pt x="0" y="944880"/>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a:p>
          </p:txBody>
        </p:sp>
        <p:sp>
          <p:nvSpPr>
            <p:cNvPr id="45" name="Freeform 45" descr="Screenshot of the lower section of the gradebook setting panel.  The topics: Overall grade, Grade Categories and Course Rubrics are highlighted.">
              <a:extLst>
                <a:ext uri="{C183D7F6-B498-43B3-948B-1728B52AA6E4}">
                  <adec:decorative xmlns:adec="http://schemas.microsoft.com/office/drawing/2017/decorative" val="1"/>
                </a:ext>
              </a:extLst>
            </p:cNvPr>
            <p:cNvSpPr/>
            <p:nvPr/>
          </p:nvSpPr>
          <p:spPr>
            <a:xfrm>
              <a:off x="12659528" y="6768599"/>
              <a:ext cx="944880" cy="944880"/>
            </a:xfrm>
            <a:custGeom>
              <a:avLst/>
              <a:gdLst/>
              <a:ahLst/>
              <a:cxnLst/>
              <a:rect l="l" t="t" r="r" b="b"/>
              <a:pathLst>
                <a:path w="944880" h="944880">
                  <a:moveTo>
                    <a:pt x="0" y="0"/>
                  </a:moveTo>
                  <a:lnTo>
                    <a:pt x="944880" y="0"/>
                  </a:lnTo>
                  <a:lnTo>
                    <a:pt x="944880" y="944880"/>
                  </a:lnTo>
                  <a:lnTo>
                    <a:pt x="0" y="944880"/>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US"/>
            </a:p>
          </p:txBody>
        </p:sp>
      </p:grpSp>
      <p:grpSp>
        <p:nvGrpSpPr>
          <p:cNvPr id="47" name="Group 47">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48" name="Freeform 48">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US">
                <a:solidFill>
                  <a:schemeClr val="bg1"/>
                </a:solidFill>
              </a:endParaRPr>
            </a:p>
          </p:txBody>
        </p:sp>
        <p:sp>
          <p:nvSpPr>
            <p:cNvPr id="49" name="Freeform 49">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txBody>
            <a:bodyPr/>
            <a:lstStyle/>
            <a:p>
              <a:endParaRPr lang="en-US">
                <a:solidFill>
                  <a:schemeClr val="bg1"/>
                </a:solidFill>
              </a:endParaRPr>
            </a:p>
          </p:txBody>
        </p:sp>
        <p:sp>
          <p:nvSpPr>
            <p:cNvPr id="50" name="TextBox 50"/>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24" action="ppaction://hlinksldjump">
                    <a:extLst>
                      <a:ext uri="{A12FA001-AC4F-418D-AE19-62706E023703}">
                        <ahyp:hlinkClr xmlns:ahyp="http://schemas.microsoft.com/office/drawing/2018/hyperlinkcolor" val="tx"/>
                      </a:ext>
                    </a:extLst>
                  </a:hlinkClick>
                </a:rPr>
                <a:t>Step 1</a:t>
              </a:r>
            </a:p>
          </p:txBody>
        </p:sp>
        <p:sp>
          <p:nvSpPr>
            <p:cNvPr id="51" name="Freeform 51">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txBody>
            <a:bodyPr/>
            <a:lstStyle/>
            <a:p>
              <a:endParaRPr lang="en-US">
                <a:solidFill>
                  <a:schemeClr val="bg1"/>
                </a:solidFill>
              </a:endParaRPr>
            </a:p>
          </p:txBody>
        </p:sp>
        <p:sp>
          <p:nvSpPr>
            <p:cNvPr id="52" name="Freeform 52">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txBody>
            <a:bodyPr/>
            <a:lstStyle/>
            <a:p>
              <a:endParaRPr lang="en-US">
                <a:solidFill>
                  <a:schemeClr val="bg1"/>
                </a:solidFill>
              </a:endParaRPr>
            </a:p>
          </p:txBody>
        </p:sp>
        <p:sp>
          <p:nvSpPr>
            <p:cNvPr id="53" name="TextBox 53"/>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9" action="ppaction://hlinksldjump">
                    <a:extLst>
                      <a:ext uri="{A12FA001-AC4F-418D-AE19-62706E023703}">
                        <ahyp:hlinkClr xmlns:ahyp="http://schemas.microsoft.com/office/drawing/2018/hyperlinkcolor" val="tx"/>
                      </a:ext>
                    </a:extLst>
                  </a:hlinkClick>
                </a:rPr>
                <a:t>Step 2</a:t>
              </a:r>
            </a:p>
          </p:txBody>
        </p:sp>
        <p:sp>
          <p:nvSpPr>
            <p:cNvPr id="54" name="Freeform 54">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30">
                <a:extLst>
                  <a:ext uri="{96DAC541-7B7A-43D3-8B79-37D633B846F1}">
                    <asvg:svgBlip xmlns:asvg="http://schemas.microsoft.com/office/drawing/2016/SVG/main" r:embed="rId31"/>
                  </a:ext>
                </a:extLst>
              </a:blip>
              <a:stretch>
                <a:fillRect/>
              </a:stretch>
            </a:blipFill>
          </p:spPr>
          <p:txBody>
            <a:bodyPr/>
            <a:lstStyle/>
            <a:p>
              <a:endParaRPr lang="en-US">
                <a:solidFill>
                  <a:schemeClr val="bg1"/>
                </a:solidFill>
              </a:endParaRPr>
            </a:p>
          </p:txBody>
        </p:sp>
        <p:sp>
          <p:nvSpPr>
            <p:cNvPr id="55" name="Freeform 55">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txBody>
            <a:bodyPr/>
            <a:lstStyle/>
            <a:p>
              <a:endParaRPr lang="en-US">
                <a:solidFill>
                  <a:schemeClr val="bg1"/>
                </a:solidFill>
              </a:endParaRPr>
            </a:p>
          </p:txBody>
        </p:sp>
        <p:sp>
          <p:nvSpPr>
            <p:cNvPr id="56" name="TextBox 56"/>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32" action="ppaction://hlinksldjump">
                    <a:extLst>
                      <a:ext uri="{A12FA001-AC4F-418D-AE19-62706E023703}">
                        <ahyp:hlinkClr xmlns:ahyp="http://schemas.microsoft.com/office/drawing/2018/hyperlinkcolor" val="tx"/>
                      </a:ext>
                    </a:extLst>
                  </a:hlinkClick>
                </a:rPr>
                <a:t>Step 3</a:t>
              </a:r>
            </a:p>
          </p:txBody>
        </p:sp>
        <p:sp>
          <p:nvSpPr>
            <p:cNvPr id="57" name="Freeform 57">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endParaRPr lang="en-US">
                <a:solidFill>
                  <a:schemeClr val="bg1"/>
                </a:solidFill>
              </a:endParaRPr>
            </a:p>
          </p:txBody>
        </p:sp>
        <p:sp>
          <p:nvSpPr>
            <p:cNvPr id="58" name="Freeform 58">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txBody>
            <a:bodyPr/>
            <a:lstStyle/>
            <a:p>
              <a:endParaRPr lang="en-US">
                <a:solidFill>
                  <a:schemeClr val="bg1"/>
                </a:solidFill>
              </a:endParaRPr>
            </a:p>
          </p:txBody>
        </p:sp>
        <p:sp>
          <p:nvSpPr>
            <p:cNvPr id="59" name="TextBox 59"/>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33" action="ppaction://hlinksldjump">
                    <a:extLst>
                      <a:ext uri="{A12FA001-AC4F-418D-AE19-62706E023703}">
                        <ahyp:hlinkClr xmlns:ahyp="http://schemas.microsoft.com/office/drawing/2018/hyperlinkcolor" val="tx"/>
                      </a:ext>
                    </a:extLst>
                  </a:hlinkClick>
                </a:rPr>
                <a:t>Step 4</a:t>
              </a:r>
            </a:p>
          </p:txBody>
        </p:sp>
        <p:sp>
          <p:nvSpPr>
            <p:cNvPr id="60" name="Freeform 60">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5">
                <a:extLst>
                  <a:ext uri="{96DAC541-7B7A-43D3-8B79-37D633B846F1}">
                    <asvg:svgBlip xmlns:asvg="http://schemas.microsoft.com/office/drawing/2016/SVG/main" r:embed="rId26"/>
                  </a:ext>
                </a:extLst>
              </a:blip>
              <a:stretch>
                <a:fillRect/>
              </a:stretch>
            </a:blipFill>
          </p:spPr>
          <p:txBody>
            <a:bodyPr/>
            <a:lstStyle/>
            <a:p>
              <a:endParaRPr lang="en-US">
                <a:solidFill>
                  <a:schemeClr val="bg1"/>
                </a:solidFill>
              </a:endParaRPr>
            </a:p>
          </p:txBody>
        </p:sp>
        <p:sp>
          <p:nvSpPr>
            <p:cNvPr id="61" name="Freeform 61">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7">
                <a:extLst>
                  <a:ext uri="{96DAC541-7B7A-43D3-8B79-37D633B846F1}">
                    <asvg:svgBlip xmlns:asvg="http://schemas.microsoft.com/office/drawing/2016/SVG/main" r:embed="rId28"/>
                  </a:ext>
                </a:extLst>
              </a:blip>
              <a:stretch>
                <a:fillRect/>
              </a:stretch>
            </a:blipFill>
          </p:spPr>
          <p:txBody>
            <a:bodyPr/>
            <a:lstStyle/>
            <a:p>
              <a:endParaRPr lang="en-US">
                <a:solidFill>
                  <a:schemeClr val="bg1"/>
                </a:solidFill>
              </a:endParaRPr>
            </a:p>
          </p:txBody>
        </p:sp>
        <p:sp>
          <p:nvSpPr>
            <p:cNvPr id="62" name="TextBox 62"/>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34" action="ppaction://hlinksldjump">
                    <a:extLst>
                      <a:ext uri="{A12FA001-AC4F-418D-AE19-62706E023703}">
                        <ahyp:hlinkClr xmlns:ahyp="http://schemas.microsoft.com/office/drawing/2018/hyperlinkcolor" val="tx"/>
                      </a:ext>
                    </a:extLst>
                  </a:hlinkClick>
                </a:rPr>
                <a:t>Step 5</a:t>
              </a:r>
            </a:p>
          </p:txBody>
        </p:sp>
      </p:gr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0" y="0"/>
            <a:ext cx="18300200" cy="2650469"/>
          </a:xfrm>
          <a:custGeom>
            <a:avLst/>
            <a:gdLst/>
            <a:ahLst/>
            <a:cxnLst/>
            <a:rect l="l" t="t" r="r" b="b"/>
            <a:pathLst>
              <a:path w="18300200" h="12544580">
                <a:moveTo>
                  <a:pt x="0" y="0"/>
                </a:moveTo>
                <a:lnTo>
                  <a:pt x="18300200" y="0"/>
                </a:lnTo>
                <a:lnTo>
                  <a:pt x="18300200" y="12544580"/>
                </a:lnTo>
                <a:lnTo>
                  <a:pt x="0" y="12544580"/>
                </a:lnTo>
                <a:lnTo>
                  <a:pt x="0" y="0"/>
                </a:lnTo>
                <a:close/>
              </a:path>
            </a:pathLst>
          </a:custGeom>
          <a:blipFill>
            <a:blip r:embed="rId3"/>
            <a:stretch>
              <a:fillRect l="-10972" t="-1" r="-10972" b="-373296"/>
            </a:stretch>
          </a:blipFill>
        </p:spPr>
        <p:txBody>
          <a:bodyPr/>
          <a:lstStyle/>
          <a:p>
            <a:endParaRPr lang="en-US"/>
          </a:p>
        </p:txBody>
      </p:sp>
      <p:sp>
        <p:nvSpPr>
          <p:cNvPr id="3" name="AutoShape 3">
            <a:extLst>
              <a:ext uri="{C183D7F6-B498-43B3-948B-1728B52AA6E4}">
                <adec:decorative xmlns:adec="http://schemas.microsoft.com/office/drawing/2017/decorative" val="1"/>
              </a:ext>
            </a:extLst>
          </p:cNvPr>
          <p:cNvSpPr/>
          <p:nvPr/>
        </p:nvSpPr>
        <p:spPr>
          <a:xfrm>
            <a:off x="796902" y="806003"/>
            <a:ext cx="0" cy="988639"/>
          </a:xfrm>
          <a:prstGeom prst="line">
            <a:avLst/>
          </a:prstGeom>
          <a:ln w="38100" cap="flat">
            <a:solidFill>
              <a:srgbClr val="0DAC41"/>
            </a:solidFill>
            <a:prstDash val="solid"/>
            <a:headEnd type="oval" w="lg" len="lg"/>
            <a:tailEnd type="oval" w="lg" len="lg"/>
          </a:ln>
        </p:spPr>
        <p:txBody>
          <a:bodyPr/>
          <a:lstStyle/>
          <a:p>
            <a:endParaRPr lang="en-US"/>
          </a:p>
        </p:txBody>
      </p:sp>
      <p:sp>
        <p:nvSpPr>
          <p:cNvPr id="52" name="TextBox 52"/>
          <p:cNvSpPr txBox="1">
            <a:spLocks noGrp="1"/>
          </p:cNvSpPr>
          <p:nvPr>
            <p:ph type="title" idx="4294967295"/>
          </p:nvPr>
        </p:nvSpPr>
        <p:spPr>
          <a:xfrm>
            <a:off x="1093238" y="618754"/>
            <a:ext cx="10411924"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0" i="0" u="none" strike="noStrike" kern="1200" cap="none" spc="63" normalizeH="0" baseline="0" noProof="0" dirty="0">
                <a:ln>
                  <a:noFill/>
                </a:ln>
                <a:solidFill>
                  <a:srgbClr val="FFFFFF"/>
                </a:solidFill>
                <a:effectLst/>
                <a:uLnTx/>
                <a:uFillTx/>
                <a:latin typeface="Inter"/>
                <a:ea typeface="Inter"/>
                <a:cs typeface="Inter"/>
                <a:sym typeface="Inter"/>
              </a:rPr>
              <a:t>Final Pre-Flight Check: Student Preview</a:t>
            </a:r>
          </a:p>
        </p:txBody>
      </p:sp>
      <p:sp>
        <p:nvSpPr>
          <p:cNvPr id="53" name="TextBox 53"/>
          <p:cNvSpPr txBox="1"/>
          <p:nvPr/>
        </p:nvSpPr>
        <p:spPr>
          <a:xfrm>
            <a:off x="1093238" y="1352988"/>
            <a:ext cx="14627059" cy="885825"/>
          </a:xfrm>
          <a:prstGeom prst="rect">
            <a:avLst/>
          </a:prstGeom>
        </p:spPr>
        <p:txBody>
          <a:bodyPr lIns="0" tIns="0" rIns="0" bIns="0" rtlCol="0" anchor="t">
            <a:spAutoFit/>
          </a:bodyPr>
          <a:lstStyle/>
          <a:p>
            <a:pPr algn="just">
              <a:lnSpc>
                <a:spcPts val="2399"/>
              </a:lnSpc>
            </a:pPr>
            <a:r>
              <a:rPr lang="en-US" sz="1999" spc="-25" dirty="0">
                <a:solidFill>
                  <a:srgbClr val="FFFFFF"/>
                </a:solidFill>
                <a:latin typeface="Inter"/>
                <a:ea typeface="Inter"/>
                <a:cs typeface="Inter"/>
                <a:sym typeface="Inter"/>
              </a:rPr>
              <a:t>It's time for the final checks! To get a true feel for your course, view it from a student's perspective. Student Preview creates a student account, called the Preview User. You'll be logged in as the Preview User and enrolled in the current course. The Student Preview bar will appear at the top of each page. </a:t>
            </a:r>
          </a:p>
        </p:txBody>
      </p:sp>
      <p:sp>
        <p:nvSpPr>
          <p:cNvPr id="7" name="TextBox 7"/>
          <p:cNvSpPr txBox="1"/>
          <p:nvPr/>
        </p:nvSpPr>
        <p:spPr>
          <a:xfrm>
            <a:off x="1016660" y="2972450"/>
            <a:ext cx="7947895" cy="404668"/>
          </a:xfrm>
          <a:prstGeom prst="rect">
            <a:avLst/>
          </a:prstGeom>
        </p:spPr>
        <p:txBody>
          <a:bodyPr lIns="0" tIns="0" rIns="0" bIns="0" rtlCol="0" anchor="t">
            <a:spAutoFit/>
          </a:bodyPr>
          <a:lstStyle/>
          <a:p>
            <a:pPr algn="just">
              <a:lnSpc>
                <a:spcPts val="3335"/>
              </a:lnSpc>
            </a:pPr>
            <a:r>
              <a:rPr lang="en-US" sz="2310" b="1" spc="-30" dirty="0">
                <a:solidFill>
                  <a:srgbClr val="0E387C"/>
                </a:solidFill>
                <a:latin typeface="Inter Bold"/>
                <a:ea typeface="Inter Bold"/>
                <a:cs typeface="Inter Bold"/>
                <a:sym typeface="Inter Bold"/>
              </a:rPr>
              <a:t>What to do in Student Preview mode: </a:t>
            </a:r>
          </a:p>
        </p:txBody>
      </p:sp>
      <p:sp>
        <p:nvSpPr>
          <p:cNvPr id="8" name="TextBox 8"/>
          <p:cNvSpPr txBox="1"/>
          <p:nvPr/>
        </p:nvSpPr>
        <p:spPr>
          <a:xfrm>
            <a:off x="1016660" y="3514487"/>
            <a:ext cx="8369707" cy="5763822"/>
          </a:xfrm>
          <a:prstGeom prst="rect">
            <a:avLst/>
          </a:prstGeom>
        </p:spPr>
        <p:txBody>
          <a:bodyPr lIns="0" tIns="0" rIns="0" bIns="0" rtlCol="0" anchor="t">
            <a:spAutoFit/>
          </a:bodyPr>
          <a:lstStyle/>
          <a:p>
            <a:pPr marL="432422" lvl="1" indent="-216211" algn="l">
              <a:lnSpc>
                <a:spcPts val="2892"/>
              </a:lnSpc>
              <a:buFont typeface="Arial"/>
              <a:buChar char="•"/>
            </a:pPr>
            <a:r>
              <a:rPr lang="en-US" sz="2002" spc="-26" dirty="0">
                <a:solidFill>
                  <a:srgbClr val="000000"/>
                </a:solidFill>
                <a:latin typeface="Inter"/>
                <a:ea typeface="Inter"/>
                <a:cs typeface="Inter"/>
                <a:sym typeface="Inter"/>
              </a:rPr>
              <a:t>Select Student Preview at the top of your course</a:t>
            </a:r>
          </a:p>
          <a:p>
            <a:pPr algn="l">
              <a:lnSpc>
                <a:spcPts val="2747"/>
              </a:lnSpc>
            </a:pPr>
            <a:endParaRPr lang="en-US" sz="2002" spc="-26" dirty="0">
              <a:solidFill>
                <a:srgbClr val="000000"/>
              </a:solidFill>
              <a:latin typeface="Inter"/>
              <a:ea typeface="Inter"/>
              <a:cs typeface="Inter"/>
              <a:sym typeface="Inter"/>
            </a:endParaRPr>
          </a:p>
          <a:p>
            <a:pPr algn="l">
              <a:lnSpc>
                <a:spcPts val="2747"/>
              </a:lnSpc>
            </a:pPr>
            <a:endParaRPr lang="en-US" sz="2002" spc="-26" dirty="0">
              <a:solidFill>
                <a:srgbClr val="000000"/>
              </a:solidFill>
              <a:latin typeface="Inter"/>
              <a:ea typeface="Inter"/>
              <a:cs typeface="Inter"/>
              <a:sym typeface="Inter"/>
            </a:endParaRPr>
          </a:p>
          <a:p>
            <a:pPr algn="l">
              <a:lnSpc>
                <a:spcPts val="2747"/>
              </a:lnSpc>
            </a:pPr>
            <a:endParaRPr lang="en-US" sz="2002" spc="-26" dirty="0">
              <a:solidFill>
                <a:srgbClr val="000000"/>
              </a:solidFill>
              <a:latin typeface="Inter"/>
              <a:ea typeface="Inter"/>
              <a:cs typeface="Inter"/>
              <a:sym typeface="Inter"/>
            </a:endParaRPr>
          </a:p>
          <a:p>
            <a:pPr algn="l">
              <a:lnSpc>
                <a:spcPts val="2747"/>
              </a:lnSpc>
            </a:pPr>
            <a:endParaRPr lang="en-US" sz="2002" spc="-26" dirty="0">
              <a:solidFill>
                <a:srgbClr val="000000"/>
              </a:solidFill>
              <a:latin typeface="Inter"/>
              <a:ea typeface="Inter"/>
              <a:cs typeface="Inter"/>
              <a:sym typeface="Inter"/>
            </a:endParaRPr>
          </a:p>
          <a:p>
            <a:pPr algn="l">
              <a:lnSpc>
                <a:spcPts val="2747"/>
              </a:lnSpc>
            </a:pPr>
            <a:endParaRPr lang="en-US" sz="2002" spc="-26" dirty="0">
              <a:solidFill>
                <a:srgbClr val="000000"/>
              </a:solidFill>
              <a:latin typeface="Inter"/>
              <a:ea typeface="Inter"/>
              <a:cs typeface="Inter"/>
              <a:sym typeface="Inter"/>
            </a:endParaRPr>
          </a:p>
          <a:p>
            <a:pPr algn="l">
              <a:lnSpc>
                <a:spcPts val="2747"/>
              </a:lnSpc>
            </a:pPr>
            <a:endParaRPr lang="en-US" sz="2002" spc="-26" dirty="0">
              <a:solidFill>
                <a:srgbClr val="000000"/>
              </a:solidFill>
              <a:latin typeface="Inter"/>
              <a:ea typeface="Inter"/>
              <a:cs typeface="Inter"/>
              <a:sym typeface="Inter"/>
            </a:endParaRPr>
          </a:p>
          <a:p>
            <a:pPr marL="432422" lvl="1" indent="-216211" algn="l">
              <a:lnSpc>
                <a:spcPts val="2892"/>
              </a:lnSpc>
              <a:buFont typeface="Arial"/>
              <a:buChar char="•"/>
            </a:pPr>
            <a:r>
              <a:rPr lang="en-US" sz="2002" spc="-26" dirty="0">
                <a:solidFill>
                  <a:srgbClr val="000000"/>
                </a:solidFill>
                <a:latin typeface="Inter"/>
                <a:ea typeface="Inter"/>
                <a:cs typeface="Inter"/>
                <a:sym typeface="Inter"/>
              </a:rPr>
              <a:t>Take your course from start to finish.</a:t>
            </a:r>
          </a:p>
          <a:p>
            <a:pPr marL="432422" lvl="1" indent="-216211" algn="l">
              <a:lnSpc>
                <a:spcPts val="2892"/>
              </a:lnSpc>
              <a:buFont typeface="Arial"/>
              <a:buChar char="•"/>
            </a:pPr>
            <a:r>
              <a:rPr lang="en-US" sz="2002" spc="-26" dirty="0">
                <a:solidFill>
                  <a:srgbClr val="000000"/>
                </a:solidFill>
                <a:latin typeface="Inter"/>
                <a:ea typeface="Inter"/>
                <a:cs typeface="Inter"/>
                <a:sym typeface="Inter"/>
              </a:rPr>
              <a:t>Open all assignments and select links to test them.</a:t>
            </a:r>
          </a:p>
          <a:p>
            <a:pPr marL="432422" lvl="1" indent="-216211" algn="l">
              <a:lnSpc>
                <a:spcPts val="2892"/>
              </a:lnSpc>
              <a:buFont typeface="Arial"/>
              <a:buChar char="•"/>
            </a:pPr>
            <a:r>
              <a:rPr lang="en-US" sz="2002" spc="-26" dirty="0">
                <a:solidFill>
                  <a:srgbClr val="000000"/>
                </a:solidFill>
                <a:latin typeface="Inter"/>
                <a:ea typeface="Inter"/>
                <a:cs typeface="Inter"/>
                <a:sym typeface="Inter"/>
              </a:rPr>
              <a:t>Submit a few assignments to understand the grading workflow and how your settings work.</a:t>
            </a:r>
          </a:p>
          <a:p>
            <a:pPr marL="432422" lvl="1" indent="-216211" algn="l">
              <a:lnSpc>
                <a:spcPts val="2892"/>
              </a:lnSpc>
              <a:buFont typeface="Arial"/>
              <a:buChar char="•"/>
            </a:pPr>
            <a:r>
              <a:rPr lang="en-US" sz="2002" spc="-26" dirty="0">
                <a:solidFill>
                  <a:srgbClr val="000000"/>
                </a:solidFill>
                <a:latin typeface="Inter"/>
                <a:ea typeface="Inter"/>
                <a:cs typeface="Inter"/>
                <a:sym typeface="Inter"/>
              </a:rPr>
              <a:t>Select “Exit” to return to the Instructor View.</a:t>
            </a:r>
          </a:p>
          <a:p>
            <a:pPr marL="432422" lvl="1" indent="-216211" algn="l">
              <a:lnSpc>
                <a:spcPts val="2892"/>
              </a:lnSpc>
              <a:buFont typeface="Arial"/>
              <a:buChar char="•"/>
            </a:pPr>
            <a:r>
              <a:rPr lang="en-US" sz="2002" spc="-26" dirty="0">
                <a:solidFill>
                  <a:srgbClr val="000000"/>
                </a:solidFill>
                <a:latin typeface="Inter"/>
                <a:ea typeface="Inter"/>
                <a:cs typeface="Inter"/>
                <a:sym typeface="Inter"/>
              </a:rPr>
              <a:t>Upon exiting Student Preview, you can choose to save or delete the preview student and data. </a:t>
            </a:r>
            <a:r>
              <a:rPr lang="en-US" sz="2002" i="1" spc="-26" dirty="0">
                <a:solidFill>
                  <a:srgbClr val="000000"/>
                </a:solidFill>
                <a:latin typeface="Inter Italics"/>
                <a:ea typeface="Inter Italics"/>
                <a:cs typeface="Inter Italics"/>
                <a:sym typeface="Inter Italics"/>
              </a:rPr>
              <a:t>For this exercise, we recommend saving the preview student and data until your final check, then deleting it.</a:t>
            </a:r>
          </a:p>
        </p:txBody>
      </p:sp>
      <p:grpSp>
        <p:nvGrpSpPr>
          <p:cNvPr id="74" name="Group 73" descr="Screenshot of the upper portion of an Ultra course, the student preview button is highlighted for emphasis.">
            <a:extLst>
              <a:ext uri="{FF2B5EF4-FFF2-40B4-BE49-F238E27FC236}">
                <a16:creationId xmlns:a16="http://schemas.microsoft.com/office/drawing/2014/main" id="{E206C02F-3B09-70AE-90F4-51CCE19F8411}"/>
              </a:ext>
            </a:extLst>
          </p:cNvPr>
          <p:cNvGrpSpPr/>
          <p:nvPr/>
        </p:nvGrpSpPr>
        <p:grpSpPr>
          <a:xfrm>
            <a:off x="1507127" y="3935316"/>
            <a:ext cx="7323540" cy="1786285"/>
            <a:chOff x="1507127" y="3935316"/>
            <a:chExt cx="7323540" cy="1786285"/>
          </a:xfrm>
        </p:grpSpPr>
        <p:grpSp>
          <p:nvGrpSpPr>
            <p:cNvPr id="9" name="Group 9" descr="Screenshot of the upper portion of an Ultra course, the student preview button is highlighted for emphasis.">
              <a:extLst>
                <a:ext uri="{C183D7F6-B498-43B3-948B-1728B52AA6E4}">
                  <adec:decorative xmlns:adec="http://schemas.microsoft.com/office/drawing/2017/decorative" val="1"/>
                </a:ext>
              </a:extLst>
            </p:cNvPr>
            <p:cNvGrpSpPr/>
            <p:nvPr/>
          </p:nvGrpSpPr>
          <p:grpSpPr>
            <a:xfrm>
              <a:off x="1528952" y="4100064"/>
              <a:ext cx="6295152" cy="1621537"/>
              <a:chOff x="0" y="0"/>
              <a:chExt cx="1854120" cy="477593"/>
            </a:xfrm>
          </p:grpSpPr>
          <p:sp>
            <p:nvSpPr>
              <p:cNvPr id="10" name="Freeform 10">
                <a:extLst>
                  <a:ext uri="{C183D7F6-B498-43B3-948B-1728B52AA6E4}">
                    <adec:decorative xmlns:adec="http://schemas.microsoft.com/office/drawing/2017/decorative" val="1"/>
                  </a:ext>
                </a:extLst>
              </p:cNvPr>
              <p:cNvSpPr/>
              <p:nvPr/>
            </p:nvSpPr>
            <p:spPr>
              <a:xfrm>
                <a:off x="0" y="0"/>
                <a:ext cx="1854120" cy="477593"/>
              </a:xfrm>
              <a:custGeom>
                <a:avLst/>
                <a:gdLst/>
                <a:ahLst/>
                <a:cxnLst/>
                <a:rect l="l" t="t" r="r" b="b"/>
                <a:pathLst>
                  <a:path w="1854120" h="477593">
                    <a:moveTo>
                      <a:pt x="0" y="0"/>
                    </a:moveTo>
                    <a:lnTo>
                      <a:pt x="1854120" y="0"/>
                    </a:lnTo>
                    <a:lnTo>
                      <a:pt x="1854120" y="477593"/>
                    </a:lnTo>
                    <a:lnTo>
                      <a:pt x="0" y="477593"/>
                    </a:lnTo>
                    <a:close/>
                  </a:path>
                </a:pathLst>
              </a:custGeom>
              <a:solidFill>
                <a:srgbClr val="0054BC"/>
              </a:solidFill>
            </p:spPr>
            <p:txBody>
              <a:bodyPr/>
              <a:lstStyle/>
              <a:p>
                <a:endParaRPr lang="en-US"/>
              </a:p>
            </p:txBody>
          </p:sp>
          <p:sp>
            <p:nvSpPr>
              <p:cNvPr id="11" name="TextBox 11"/>
              <p:cNvSpPr txBox="1"/>
              <p:nvPr/>
            </p:nvSpPr>
            <p:spPr>
              <a:xfrm>
                <a:off x="0" y="-28575"/>
                <a:ext cx="1854120" cy="506168"/>
              </a:xfrm>
              <a:prstGeom prst="rect">
                <a:avLst/>
              </a:prstGeom>
            </p:spPr>
            <p:txBody>
              <a:bodyPr lIns="45426" tIns="45426" rIns="45426" bIns="45426" rtlCol="0" anchor="ctr"/>
              <a:lstStyle/>
              <a:p>
                <a:pPr algn="ctr">
                  <a:lnSpc>
                    <a:spcPts val="1959"/>
                  </a:lnSpc>
                </a:pPr>
                <a:endParaRPr/>
              </a:p>
            </p:txBody>
          </p:sp>
        </p:grpSp>
        <p:sp>
          <p:nvSpPr>
            <p:cNvPr id="12" name="Freeform 12" descr="Screenshot of the upper portion of an Ultra course, the student preview button is highlighted for emphasis."/>
            <p:cNvSpPr/>
            <p:nvPr/>
          </p:nvSpPr>
          <p:spPr>
            <a:xfrm>
              <a:off x="1574898" y="4163573"/>
              <a:ext cx="6191330" cy="1476738"/>
            </a:xfrm>
            <a:custGeom>
              <a:avLst/>
              <a:gdLst/>
              <a:ahLst/>
              <a:cxnLst/>
              <a:rect l="l" t="t" r="r" b="b"/>
              <a:pathLst>
                <a:path w="6191330" h="1476738">
                  <a:moveTo>
                    <a:pt x="0" y="0"/>
                  </a:moveTo>
                  <a:lnTo>
                    <a:pt x="6191331" y="0"/>
                  </a:lnTo>
                  <a:lnTo>
                    <a:pt x="6191331" y="1476738"/>
                  </a:lnTo>
                  <a:lnTo>
                    <a:pt x="0" y="1476738"/>
                  </a:lnTo>
                  <a:lnTo>
                    <a:pt x="0" y="0"/>
                  </a:lnTo>
                  <a:close/>
                </a:path>
              </a:pathLst>
            </a:custGeom>
            <a:blipFill>
              <a:blip r:embed="rId4"/>
              <a:stretch>
                <a:fillRect l="-3075" r="-86435"/>
              </a:stretch>
            </a:blipFill>
          </p:spPr>
          <p:txBody>
            <a:bodyPr/>
            <a:lstStyle/>
            <a:p>
              <a:endParaRPr lang="en-US"/>
            </a:p>
          </p:txBody>
        </p:sp>
        <p:sp>
          <p:nvSpPr>
            <p:cNvPr id="13" name="Freeform 13" descr="Screenshot of the upper portion of an Ultra course, the student preview button is highlighted for emphasis.">
              <a:extLst>
                <a:ext uri="{C183D7F6-B498-43B3-948B-1728B52AA6E4}">
                  <adec:decorative xmlns:adec="http://schemas.microsoft.com/office/drawing/2017/decorative" val="1"/>
                </a:ext>
              </a:extLst>
            </p:cNvPr>
            <p:cNvSpPr/>
            <p:nvPr/>
          </p:nvSpPr>
          <p:spPr>
            <a:xfrm>
              <a:off x="6476125" y="4163573"/>
              <a:ext cx="1290103" cy="1476738"/>
            </a:xfrm>
            <a:custGeom>
              <a:avLst/>
              <a:gdLst/>
              <a:ahLst/>
              <a:cxnLst/>
              <a:rect l="l" t="t" r="r" b="b"/>
              <a:pathLst>
                <a:path w="1290103" h="1476738">
                  <a:moveTo>
                    <a:pt x="0" y="0"/>
                  </a:moveTo>
                  <a:lnTo>
                    <a:pt x="1290104" y="0"/>
                  </a:lnTo>
                  <a:lnTo>
                    <a:pt x="1290104" y="1476738"/>
                  </a:lnTo>
                  <a:lnTo>
                    <a:pt x="0" y="1476738"/>
                  </a:lnTo>
                  <a:lnTo>
                    <a:pt x="0" y="0"/>
                  </a:lnTo>
                  <a:close/>
                </a:path>
              </a:pathLst>
            </a:custGeom>
            <a:blipFill>
              <a:blip r:embed="rId4"/>
              <a:stretch>
                <a:fillRect l="-809480"/>
              </a:stretch>
            </a:blipFill>
          </p:spPr>
          <p:txBody>
            <a:bodyPr/>
            <a:lstStyle/>
            <a:p>
              <a:endParaRPr lang="en-US"/>
            </a:p>
          </p:txBody>
        </p:sp>
        <p:grpSp>
          <p:nvGrpSpPr>
            <p:cNvPr id="14" name="Group 14" descr="Screenshot of the upper portion of an Ultra course, the student preview button is highlighted for emphasis.">
              <a:extLst>
                <a:ext uri="{C183D7F6-B498-43B3-948B-1728B52AA6E4}">
                  <adec:decorative xmlns:adec="http://schemas.microsoft.com/office/drawing/2017/decorative" val="1"/>
                </a:ext>
              </a:extLst>
            </p:cNvPr>
            <p:cNvGrpSpPr/>
            <p:nvPr/>
          </p:nvGrpSpPr>
          <p:grpSpPr>
            <a:xfrm>
              <a:off x="1574898" y="4349416"/>
              <a:ext cx="4091303" cy="332309"/>
              <a:chOff x="0" y="0"/>
              <a:chExt cx="1539913" cy="125077"/>
            </a:xfrm>
          </p:grpSpPr>
          <p:sp>
            <p:nvSpPr>
              <p:cNvPr id="15" name="Freeform 15">
                <a:extLst>
                  <a:ext uri="{C183D7F6-B498-43B3-948B-1728B52AA6E4}">
                    <adec:decorative xmlns:adec="http://schemas.microsoft.com/office/drawing/2017/decorative" val="1"/>
                  </a:ext>
                </a:extLst>
              </p:cNvPr>
              <p:cNvSpPr/>
              <p:nvPr/>
            </p:nvSpPr>
            <p:spPr>
              <a:xfrm>
                <a:off x="0" y="0"/>
                <a:ext cx="1539913" cy="125077"/>
              </a:xfrm>
              <a:custGeom>
                <a:avLst/>
                <a:gdLst/>
                <a:ahLst/>
                <a:cxnLst/>
                <a:rect l="l" t="t" r="r" b="b"/>
                <a:pathLst>
                  <a:path w="1539913" h="125077">
                    <a:moveTo>
                      <a:pt x="0" y="0"/>
                    </a:moveTo>
                    <a:lnTo>
                      <a:pt x="1539913" y="0"/>
                    </a:lnTo>
                    <a:lnTo>
                      <a:pt x="1539913" y="125077"/>
                    </a:lnTo>
                    <a:lnTo>
                      <a:pt x="0" y="125077"/>
                    </a:lnTo>
                    <a:close/>
                  </a:path>
                </a:pathLst>
              </a:custGeom>
              <a:solidFill>
                <a:srgbClr val="FFFFFF"/>
              </a:solidFill>
            </p:spPr>
            <p:txBody>
              <a:bodyPr/>
              <a:lstStyle/>
              <a:p>
                <a:endParaRPr lang="en-US"/>
              </a:p>
            </p:txBody>
          </p:sp>
          <p:sp>
            <p:nvSpPr>
              <p:cNvPr id="16" name="TextBox 16"/>
              <p:cNvSpPr txBox="1"/>
              <p:nvPr/>
            </p:nvSpPr>
            <p:spPr>
              <a:xfrm>
                <a:off x="0" y="-28575"/>
                <a:ext cx="1539913" cy="153652"/>
              </a:xfrm>
              <a:prstGeom prst="rect">
                <a:avLst/>
              </a:prstGeom>
            </p:spPr>
            <p:txBody>
              <a:bodyPr lIns="35547" tIns="35547" rIns="35547" bIns="35547" rtlCol="0" anchor="ctr"/>
              <a:lstStyle/>
              <a:p>
                <a:pPr algn="ctr">
                  <a:lnSpc>
                    <a:spcPts val="1960"/>
                  </a:lnSpc>
                </a:pPr>
                <a:endParaRPr/>
              </a:p>
            </p:txBody>
          </p:sp>
        </p:grpSp>
        <p:grpSp>
          <p:nvGrpSpPr>
            <p:cNvPr id="17" name="Group 17" descr="Screenshot of the upper portion of an Ultra course, the student preview button is highlighted for emphasis.">
              <a:extLst>
                <a:ext uri="{C183D7F6-B498-43B3-948B-1728B52AA6E4}">
                  <adec:decorative xmlns:adec="http://schemas.microsoft.com/office/drawing/2017/decorative" val="1"/>
                </a:ext>
              </a:extLst>
            </p:cNvPr>
            <p:cNvGrpSpPr/>
            <p:nvPr/>
          </p:nvGrpSpPr>
          <p:grpSpPr>
            <a:xfrm>
              <a:off x="1705002" y="4270378"/>
              <a:ext cx="2159480" cy="135749"/>
              <a:chOff x="0" y="0"/>
              <a:chExt cx="812800" cy="51094"/>
            </a:xfrm>
          </p:grpSpPr>
          <p:sp>
            <p:nvSpPr>
              <p:cNvPr id="18" name="Freeform 18">
                <a:extLst>
                  <a:ext uri="{C183D7F6-B498-43B3-948B-1728B52AA6E4}">
                    <adec:decorative xmlns:adec="http://schemas.microsoft.com/office/drawing/2017/decorative" val="1"/>
                  </a:ext>
                </a:extLst>
              </p:cNvPr>
              <p:cNvSpPr/>
              <p:nvPr/>
            </p:nvSpPr>
            <p:spPr>
              <a:xfrm>
                <a:off x="0" y="0"/>
                <a:ext cx="812800" cy="51094"/>
              </a:xfrm>
              <a:custGeom>
                <a:avLst/>
                <a:gdLst/>
                <a:ahLst/>
                <a:cxnLst/>
                <a:rect l="l" t="t" r="r" b="b"/>
                <a:pathLst>
                  <a:path w="812800" h="51094">
                    <a:moveTo>
                      <a:pt x="0" y="0"/>
                    </a:moveTo>
                    <a:lnTo>
                      <a:pt x="812800" y="0"/>
                    </a:lnTo>
                    <a:lnTo>
                      <a:pt x="812800" y="51094"/>
                    </a:lnTo>
                    <a:lnTo>
                      <a:pt x="0" y="51094"/>
                    </a:lnTo>
                    <a:close/>
                  </a:path>
                </a:pathLst>
              </a:custGeom>
              <a:solidFill>
                <a:srgbClr val="FFFFFF"/>
              </a:solidFill>
            </p:spPr>
            <p:txBody>
              <a:bodyPr/>
              <a:lstStyle/>
              <a:p>
                <a:endParaRPr lang="en-US"/>
              </a:p>
            </p:txBody>
          </p:sp>
          <p:sp>
            <p:nvSpPr>
              <p:cNvPr id="19" name="TextBox 19"/>
              <p:cNvSpPr txBox="1"/>
              <p:nvPr/>
            </p:nvSpPr>
            <p:spPr>
              <a:xfrm>
                <a:off x="0" y="-28575"/>
                <a:ext cx="812800" cy="79669"/>
              </a:xfrm>
              <a:prstGeom prst="rect">
                <a:avLst/>
              </a:prstGeom>
            </p:spPr>
            <p:txBody>
              <a:bodyPr lIns="35547" tIns="35547" rIns="35547" bIns="35547" rtlCol="0" anchor="ctr"/>
              <a:lstStyle/>
              <a:p>
                <a:pPr algn="ctr">
                  <a:lnSpc>
                    <a:spcPts val="1960"/>
                  </a:lnSpc>
                </a:pPr>
                <a:endParaRPr/>
              </a:p>
            </p:txBody>
          </p:sp>
        </p:grpSp>
        <p:sp>
          <p:nvSpPr>
            <p:cNvPr id="20" name="TextBox 20" descr="Screenshot of the upper portion of an Ultra course, the student preview button is highlighted for emphasis."/>
            <p:cNvSpPr txBox="1"/>
            <p:nvPr/>
          </p:nvSpPr>
          <p:spPr>
            <a:xfrm>
              <a:off x="1806989" y="4463745"/>
              <a:ext cx="2590609" cy="288412"/>
            </a:xfrm>
            <a:prstGeom prst="rect">
              <a:avLst/>
            </a:prstGeom>
          </p:spPr>
          <p:txBody>
            <a:bodyPr wrap="square" lIns="0" tIns="0" rIns="0" bIns="0" rtlCol="0" anchor="t">
              <a:spAutoFit/>
            </a:bodyPr>
            <a:lstStyle/>
            <a:p>
              <a:pPr algn="ctr">
                <a:lnSpc>
                  <a:spcPts val="2351"/>
                </a:lnSpc>
                <a:spcBef>
                  <a:spcPct val="0"/>
                </a:spcBef>
              </a:pPr>
              <a:r>
                <a:rPr lang="en-US" sz="1679" spc="-21" dirty="0">
                  <a:solidFill>
                    <a:srgbClr val="0054BC"/>
                  </a:solidFill>
                  <a:latin typeface="Georgia Pro"/>
                  <a:ea typeface="Georgia Pro"/>
                  <a:cs typeface="Georgia Pro"/>
                  <a:sym typeface="Georgia Pro"/>
                </a:rPr>
                <a:t>World Literature 101</a:t>
              </a:r>
            </a:p>
          </p:txBody>
        </p:sp>
        <p:sp>
          <p:nvSpPr>
            <p:cNvPr id="21" name="TextBox 21" descr="Screenshot of the upper portion of an Ultra course, the student preview button is highlighted for emphasis."/>
            <p:cNvSpPr txBox="1"/>
            <p:nvPr/>
          </p:nvSpPr>
          <p:spPr>
            <a:xfrm>
              <a:off x="1806990" y="4218445"/>
              <a:ext cx="706731" cy="144353"/>
            </a:xfrm>
            <a:prstGeom prst="rect">
              <a:avLst/>
            </a:prstGeom>
          </p:spPr>
          <p:txBody>
            <a:bodyPr lIns="0" tIns="0" rIns="0" bIns="0" rtlCol="0" anchor="t">
              <a:spAutoFit/>
            </a:bodyPr>
            <a:lstStyle/>
            <a:p>
              <a:pPr algn="ctr">
                <a:lnSpc>
                  <a:spcPts val="1175"/>
                </a:lnSpc>
                <a:spcBef>
                  <a:spcPct val="0"/>
                </a:spcBef>
              </a:pPr>
              <a:r>
                <a:rPr lang="en-US" sz="839" spc="-10">
                  <a:solidFill>
                    <a:srgbClr val="0054BC"/>
                  </a:solidFill>
                  <a:latin typeface="Inter"/>
                  <a:ea typeface="Inter"/>
                  <a:cs typeface="Inter"/>
                  <a:sym typeface="Inter"/>
                </a:rPr>
                <a:t>LIT_101_FA25</a:t>
              </a:r>
            </a:p>
          </p:txBody>
        </p:sp>
        <p:grpSp>
          <p:nvGrpSpPr>
            <p:cNvPr id="22" name="Group 22" descr="Screenshot of the upper portion of an Ultra course, the student preview button is highlighted for emphasis.">
              <a:extLst>
                <a:ext uri="{C183D7F6-B498-43B3-948B-1728B52AA6E4}">
                  <adec:decorative xmlns:adec="http://schemas.microsoft.com/office/drawing/2017/decorative" val="1"/>
                </a:ext>
              </a:extLst>
            </p:cNvPr>
            <p:cNvGrpSpPr/>
            <p:nvPr/>
          </p:nvGrpSpPr>
          <p:grpSpPr>
            <a:xfrm>
              <a:off x="1582869" y="4160611"/>
              <a:ext cx="6187610" cy="1476374"/>
              <a:chOff x="0" y="0"/>
              <a:chExt cx="1822445" cy="434838"/>
            </a:xfrm>
          </p:grpSpPr>
          <p:sp>
            <p:nvSpPr>
              <p:cNvPr id="23" name="Freeform 23">
                <a:extLst>
                  <a:ext uri="{C183D7F6-B498-43B3-948B-1728B52AA6E4}">
                    <adec:decorative xmlns:adec="http://schemas.microsoft.com/office/drawing/2017/decorative" val="1"/>
                  </a:ext>
                </a:extLst>
              </p:cNvPr>
              <p:cNvSpPr/>
              <p:nvPr/>
            </p:nvSpPr>
            <p:spPr>
              <a:xfrm>
                <a:off x="0" y="0"/>
                <a:ext cx="1822445" cy="434838"/>
              </a:xfrm>
              <a:custGeom>
                <a:avLst/>
                <a:gdLst/>
                <a:ahLst/>
                <a:cxnLst/>
                <a:rect l="l" t="t" r="r" b="b"/>
                <a:pathLst>
                  <a:path w="1822445" h="434838">
                    <a:moveTo>
                      <a:pt x="0" y="0"/>
                    </a:moveTo>
                    <a:lnTo>
                      <a:pt x="1822445" y="0"/>
                    </a:lnTo>
                    <a:lnTo>
                      <a:pt x="1822445" y="434838"/>
                    </a:lnTo>
                    <a:lnTo>
                      <a:pt x="0" y="434838"/>
                    </a:lnTo>
                    <a:close/>
                  </a:path>
                </a:pathLst>
              </a:custGeom>
              <a:solidFill>
                <a:srgbClr val="000000">
                  <a:alpha val="19608"/>
                </a:srgbClr>
              </a:solidFill>
              <a:ln cap="sq">
                <a:noFill/>
                <a:prstDash val="solid"/>
                <a:miter/>
              </a:ln>
            </p:spPr>
            <p:txBody>
              <a:bodyPr/>
              <a:lstStyle/>
              <a:p>
                <a:endParaRPr lang="en-US"/>
              </a:p>
            </p:txBody>
          </p:sp>
          <p:sp>
            <p:nvSpPr>
              <p:cNvPr id="24" name="TextBox 24"/>
              <p:cNvSpPr txBox="1"/>
              <p:nvPr/>
            </p:nvSpPr>
            <p:spPr>
              <a:xfrm>
                <a:off x="0" y="-28575"/>
                <a:ext cx="1822445" cy="463413"/>
              </a:xfrm>
              <a:prstGeom prst="rect">
                <a:avLst/>
              </a:prstGeom>
            </p:spPr>
            <p:txBody>
              <a:bodyPr lIns="45426" tIns="45426" rIns="45426" bIns="45426" rtlCol="0" anchor="ctr"/>
              <a:lstStyle/>
              <a:p>
                <a:pPr marL="0" lvl="0" indent="0" algn="ctr">
                  <a:lnSpc>
                    <a:spcPts val="1959"/>
                  </a:lnSpc>
                  <a:spcBef>
                    <a:spcPct val="0"/>
                  </a:spcBef>
                </a:pPr>
                <a:endParaRPr/>
              </a:p>
            </p:txBody>
          </p:sp>
        </p:grpSp>
        <p:sp>
          <p:nvSpPr>
            <p:cNvPr id="25" name="Freeform 25" descr="Screenshot of the upper portion of an Ultra course, the student preview button is highlighted for emphasis.">
              <a:extLst>
                <a:ext uri="{C183D7F6-B498-43B3-948B-1728B52AA6E4}">
                  <adec:decorative xmlns:adec="http://schemas.microsoft.com/office/drawing/2017/decorative" val="1"/>
                </a:ext>
              </a:extLst>
            </p:cNvPr>
            <p:cNvSpPr/>
            <p:nvPr/>
          </p:nvSpPr>
          <p:spPr>
            <a:xfrm>
              <a:off x="1507127" y="4091547"/>
              <a:ext cx="255087" cy="246705"/>
            </a:xfrm>
            <a:custGeom>
              <a:avLst/>
              <a:gdLst/>
              <a:ahLst/>
              <a:cxnLst/>
              <a:rect l="l" t="t" r="r" b="b"/>
              <a:pathLst>
                <a:path w="255087" h="246705">
                  <a:moveTo>
                    <a:pt x="0" y="0"/>
                  </a:moveTo>
                  <a:lnTo>
                    <a:pt x="255087" y="0"/>
                  </a:lnTo>
                  <a:lnTo>
                    <a:pt x="255087" y="246705"/>
                  </a:lnTo>
                  <a:lnTo>
                    <a:pt x="0" y="246705"/>
                  </a:lnTo>
                  <a:lnTo>
                    <a:pt x="0" y="0"/>
                  </a:lnTo>
                  <a:close/>
                </a:path>
              </a:pathLst>
            </a:custGeom>
            <a:blipFill>
              <a:blip r:embed="rId4"/>
              <a:stretch>
                <a:fillRect t="-91894" r="-5009693" b="-473057"/>
              </a:stretch>
            </a:blipFill>
          </p:spPr>
          <p:txBody>
            <a:bodyPr/>
            <a:lstStyle/>
            <a:p>
              <a:endParaRPr lang="en-US"/>
            </a:p>
          </p:txBody>
        </p:sp>
        <p:grpSp>
          <p:nvGrpSpPr>
            <p:cNvPr id="26" name="Group 26" descr="Screenshot of the upper portion of an Ultra course, the student preview button is highlighted for emphasis.">
              <a:extLst>
                <a:ext uri="{C183D7F6-B498-43B3-948B-1728B52AA6E4}">
                  <adec:decorative xmlns:adec="http://schemas.microsoft.com/office/drawing/2017/decorative" val="1"/>
                </a:ext>
              </a:extLst>
            </p:cNvPr>
            <p:cNvGrpSpPr/>
            <p:nvPr/>
          </p:nvGrpSpPr>
          <p:grpSpPr>
            <a:xfrm>
              <a:off x="5918259" y="3935316"/>
              <a:ext cx="2912408" cy="828200"/>
              <a:chOff x="0" y="0"/>
              <a:chExt cx="857795" cy="243931"/>
            </a:xfrm>
          </p:grpSpPr>
          <p:sp>
            <p:nvSpPr>
              <p:cNvPr id="27" name="Freeform 27">
                <a:extLst>
                  <a:ext uri="{C183D7F6-B498-43B3-948B-1728B52AA6E4}">
                    <adec:decorative xmlns:adec="http://schemas.microsoft.com/office/drawing/2017/decorative" val="1"/>
                  </a:ext>
                </a:extLst>
              </p:cNvPr>
              <p:cNvSpPr/>
              <p:nvPr/>
            </p:nvSpPr>
            <p:spPr>
              <a:xfrm>
                <a:off x="0" y="0"/>
                <a:ext cx="857795" cy="243931"/>
              </a:xfrm>
              <a:custGeom>
                <a:avLst/>
                <a:gdLst/>
                <a:ahLst/>
                <a:cxnLst/>
                <a:rect l="l" t="t" r="r" b="b"/>
                <a:pathLst>
                  <a:path w="857795" h="243931">
                    <a:moveTo>
                      <a:pt x="0" y="0"/>
                    </a:moveTo>
                    <a:lnTo>
                      <a:pt x="857795" y="0"/>
                    </a:lnTo>
                    <a:lnTo>
                      <a:pt x="857795" y="243931"/>
                    </a:lnTo>
                    <a:lnTo>
                      <a:pt x="0" y="243931"/>
                    </a:lnTo>
                    <a:close/>
                  </a:path>
                </a:pathLst>
              </a:custGeom>
              <a:solidFill>
                <a:srgbClr val="0054BC"/>
              </a:solidFill>
            </p:spPr>
            <p:txBody>
              <a:bodyPr/>
              <a:lstStyle/>
              <a:p>
                <a:endParaRPr lang="en-US"/>
              </a:p>
            </p:txBody>
          </p:sp>
          <p:sp>
            <p:nvSpPr>
              <p:cNvPr id="28" name="TextBox 28"/>
              <p:cNvSpPr txBox="1"/>
              <p:nvPr/>
            </p:nvSpPr>
            <p:spPr>
              <a:xfrm>
                <a:off x="0" y="-28575"/>
                <a:ext cx="857795" cy="272506"/>
              </a:xfrm>
              <a:prstGeom prst="rect">
                <a:avLst/>
              </a:prstGeom>
            </p:spPr>
            <p:txBody>
              <a:bodyPr lIns="45426" tIns="45426" rIns="45426" bIns="45426" rtlCol="0" anchor="ctr"/>
              <a:lstStyle/>
              <a:p>
                <a:pPr algn="ctr">
                  <a:lnSpc>
                    <a:spcPts val="1959"/>
                  </a:lnSpc>
                </a:pPr>
                <a:endParaRPr/>
              </a:p>
            </p:txBody>
          </p:sp>
        </p:grpSp>
        <p:sp>
          <p:nvSpPr>
            <p:cNvPr id="29" name="Freeform 29" descr="Screenshot of the upper portion of an Ultra course, the student preview button is highlighted for emphasis.">
              <a:extLst>
                <a:ext uri="{C183D7F6-B498-43B3-948B-1728B52AA6E4}">
                  <adec:decorative xmlns:adec="http://schemas.microsoft.com/office/drawing/2017/decorative" val="1"/>
                </a:ext>
              </a:extLst>
            </p:cNvPr>
            <p:cNvSpPr/>
            <p:nvPr/>
          </p:nvSpPr>
          <p:spPr>
            <a:xfrm>
              <a:off x="5938618" y="3964538"/>
              <a:ext cx="2871690" cy="769756"/>
            </a:xfrm>
            <a:custGeom>
              <a:avLst/>
              <a:gdLst/>
              <a:ahLst/>
              <a:cxnLst/>
              <a:rect l="l" t="t" r="r" b="b"/>
              <a:pathLst>
                <a:path w="2871690" h="769756">
                  <a:moveTo>
                    <a:pt x="0" y="0"/>
                  </a:moveTo>
                  <a:lnTo>
                    <a:pt x="2871690" y="0"/>
                  </a:lnTo>
                  <a:lnTo>
                    <a:pt x="2871690" y="769756"/>
                  </a:lnTo>
                  <a:lnTo>
                    <a:pt x="0" y="769756"/>
                  </a:lnTo>
                  <a:lnTo>
                    <a:pt x="0" y="0"/>
                  </a:lnTo>
                  <a:close/>
                </a:path>
              </a:pathLst>
            </a:custGeom>
            <a:blipFill>
              <a:blip r:embed="rId4"/>
              <a:stretch>
                <a:fillRect l="-924789" t="-214237" b="-166938"/>
              </a:stretch>
            </a:blipFill>
          </p:spPr>
          <p:txBody>
            <a:bodyPr/>
            <a:lstStyle/>
            <a:p>
              <a:endParaRPr lang="en-US"/>
            </a:p>
          </p:txBody>
        </p:sp>
        <p:sp>
          <p:nvSpPr>
            <p:cNvPr id="30" name="AutoShape 30" descr="Screenshot of the upper portion of an Ultra course, the student preview button is highlighted for emphasis.">
              <a:extLst>
                <a:ext uri="{C183D7F6-B498-43B3-948B-1728B52AA6E4}">
                  <adec:decorative xmlns:adec="http://schemas.microsoft.com/office/drawing/2017/decorative" val="1"/>
                </a:ext>
              </a:extLst>
            </p:cNvPr>
            <p:cNvSpPr/>
            <p:nvPr/>
          </p:nvSpPr>
          <p:spPr>
            <a:xfrm>
              <a:off x="5076412" y="4752347"/>
              <a:ext cx="1758473" cy="434838"/>
            </a:xfrm>
            <a:prstGeom prst="arc">
              <a:avLst/>
            </a:prstGeom>
            <a:ln w="38100" cap="flat">
              <a:solidFill>
                <a:srgbClr val="0054BC">
                  <a:alpha val="49804"/>
                </a:srgbClr>
              </a:solidFill>
              <a:prstDash val="solid"/>
              <a:headEnd type="none" w="sm" len="sm"/>
              <a:tailEnd type="none" w="sm" len="sm"/>
            </a:ln>
          </p:spPr>
          <p:txBody>
            <a:bodyPr/>
            <a:lstStyle/>
            <a:p>
              <a:endParaRPr lang="en-US"/>
            </a:p>
          </p:txBody>
        </p:sp>
      </p:grpSp>
      <p:sp>
        <p:nvSpPr>
          <p:cNvPr id="31" name="AutoShape 31">
            <a:extLst>
              <a:ext uri="{C183D7F6-B498-43B3-948B-1728B52AA6E4}">
                <adec:decorative xmlns:adec="http://schemas.microsoft.com/office/drawing/2017/decorative" val="1"/>
              </a:ext>
            </a:extLst>
          </p:cNvPr>
          <p:cNvSpPr/>
          <p:nvPr/>
        </p:nvSpPr>
        <p:spPr>
          <a:xfrm flipH="1">
            <a:off x="6834884" y="4752346"/>
            <a:ext cx="3977965" cy="398367"/>
          </a:xfrm>
          <a:prstGeom prst="arc">
            <a:avLst/>
          </a:prstGeom>
          <a:ln w="38100" cap="flat">
            <a:solidFill>
              <a:srgbClr val="0054BC">
                <a:alpha val="49804"/>
              </a:srgbClr>
            </a:solidFill>
            <a:prstDash val="solid"/>
            <a:headEnd type="none" w="sm" len="sm"/>
            <a:tailEnd type="none" w="sm" len="sm"/>
          </a:ln>
        </p:spPr>
        <p:txBody>
          <a:bodyPr/>
          <a:lstStyle/>
          <a:p>
            <a:endParaRPr lang="en-US"/>
          </a:p>
        </p:txBody>
      </p:sp>
      <p:grpSp>
        <p:nvGrpSpPr>
          <p:cNvPr id="32" name="Group 32">
            <a:extLst>
              <a:ext uri="{C183D7F6-B498-43B3-948B-1728B52AA6E4}">
                <adec:decorative xmlns:adec="http://schemas.microsoft.com/office/drawing/2017/decorative" val="1"/>
              </a:ext>
            </a:extLst>
          </p:cNvPr>
          <p:cNvGrpSpPr/>
          <p:nvPr/>
        </p:nvGrpSpPr>
        <p:grpSpPr>
          <a:xfrm>
            <a:off x="10188569" y="3162690"/>
            <a:ext cx="7070731" cy="5667425"/>
            <a:chOff x="0" y="0"/>
            <a:chExt cx="1862250" cy="1492655"/>
          </a:xfrm>
        </p:grpSpPr>
        <p:sp>
          <p:nvSpPr>
            <p:cNvPr id="33" name="Freeform 33">
              <a:extLst>
                <a:ext uri="{C183D7F6-B498-43B3-948B-1728B52AA6E4}">
                  <adec:decorative xmlns:adec="http://schemas.microsoft.com/office/drawing/2017/decorative" val="1"/>
                </a:ext>
              </a:extLst>
            </p:cNvPr>
            <p:cNvSpPr/>
            <p:nvPr/>
          </p:nvSpPr>
          <p:spPr>
            <a:xfrm>
              <a:off x="0" y="0"/>
              <a:ext cx="1862250" cy="1492655"/>
            </a:xfrm>
            <a:custGeom>
              <a:avLst/>
              <a:gdLst/>
              <a:ahLst/>
              <a:cxnLst/>
              <a:rect l="l" t="t" r="r" b="b"/>
              <a:pathLst>
                <a:path w="1862250" h="1492655">
                  <a:moveTo>
                    <a:pt x="38322" y="0"/>
                  </a:moveTo>
                  <a:lnTo>
                    <a:pt x="1823928" y="0"/>
                  </a:lnTo>
                  <a:cubicBezTo>
                    <a:pt x="1834092" y="0"/>
                    <a:pt x="1843839" y="4038"/>
                    <a:pt x="1851026" y="11224"/>
                  </a:cubicBezTo>
                  <a:cubicBezTo>
                    <a:pt x="1858213" y="18411"/>
                    <a:pt x="1862250" y="28159"/>
                    <a:pt x="1862250" y="38322"/>
                  </a:cubicBezTo>
                  <a:lnTo>
                    <a:pt x="1862250" y="1454333"/>
                  </a:lnTo>
                  <a:cubicBezTo>
                    <a:pt x="1862250" y="1475498"/>
                    <a:pt x="1845093" y="1492655"/>
                    <a:pt x="1823928" y="1492655"/>
                  </a:cubicBezTo>
                  <a:lnTo>
                    <a:pt x="38322" y="1492655"/>
                  </a:lnTo>
                  <a:cubicBezTo>
                    <a:pt x="17158" y="1492655"/>
                    <a:pt x="0" y="1475498"/>
                    <a:pt x="0" y="1454333"/>
                  </a:cubicBezTo>
                  <a:lnTo>
                    <a:pt x="0" y="38322"/>
                  </a:lnTo>
                  <a:cubicBezTo>
                    <a:pt x="0" y="17158"/>
                    <a:pt x="17158" y="0"/>
                    <a:pt x="38322" y="0"/>
                  </a:cubicBezTo>
                  <a:close/>
                </a:path>
              </a:pathLst>
            </a:custGeom>
            <a:solidFill>
              <a:srgbClr val="0E387C"/>
            </a:solidFill>
          </p:spPr>
          <p:txBody>
            <a:bodyPr/>
            <a:lstStyle/>
            <a:p>
              <a:endParaRPr lang="en-US"/>
            </a:p>
          </p:txBody>
        </p:sp>
        <p:sp>
          <p:nvSpPr>
            <p:cNvPr id="34" name="TextBox 34"/>
            <p:cNvSpPr txBox="1"/>
            <p:nvPr/>
          </p:nvSpPr>
          <p:spPr>
            <a:xfrm>
              <a:off x="0" y="-28575"/>
              <a:ext cx="1862250" cy="1521230"/>
            </a:xfrm>
            <a:prstGeom prst="rect">
              <a:avLst/>
            </a:prstGeom>
          </p:spPr>
          <p:txBody>
            <a:bodyPr lIns="50800" tIns="50800" rIns="50800" bIns="50800" rtlCol="0" anchor="ctr"/>
            <a:lstStyle/>
            <a:p>
              <a:pPr algn="ctr">
                <a:lnSpc>
                  <a:spcPts val="1960"/>
                </a:lnSpc>
              </a:pPr>
              <a:endParaRPr/>
            </a:p>
          </p:txBody>
        </p:sp>
      </p:grpSp>
      <p:grpSp>
        <p:nvGrpSpPr>
          <p:cNvPr id="35" name="Group 35">
            <a:extLst>
              <a:ext uri="{C183D7F6-B498-43B3-948B-1728B52AA6E4}">
                <adec:decorative xmlns:adec="http://schemas.microsoft.com/office/drawing/2017/decorative" val="1"/>
              </a:ext>
            </a:extLst>
          </p:cNvPr>
          <p:cNvGrpSpPr/>
          <p:nvPr/>
        </p:nvGrpSpPr>
        <p:grpSpPr>
          <a:xfrm>
            <a:off x="10387416" y="3374794"/>
            <a:ext cx="6624938" cy="5143310"/>
            <a:chOff x="0" y="0"/>
            <a:chExt cx="1744840" cy="1354617"/>
          </a:xfrm>
        </p:grpSpPr>
        <p:sp>
          <p:nvSpPr>
            <p:cNvPr id="36" name="Freeform 36">
              <a:extLst>
                <a:ext uri="{C183D7F6-B498-43B3-948B-1728B52AA6E4}">
                  <adec:decorative xmlns:adec="http://schemas.microsoft.com/office/drawing/2017/decorative" val="1"/>
                </a:ext>
              </a:extLst>
            </p:cNvPr>
            <p:cNvSpPr/>
            <p:nvPr/>
          </p:nvSpPr>
          <p:spPr>
            <a:xfrm>
              <a:off x="0" y="0"/>
              <a:ext cx="1744840" cy="1354617"/>
            </a:xfrm>
            <a:custGeom>
              <a:avLst/>
              <a:gdLst/>
              <a:ahLst/>
              <a:cxnLst/>
              <a:rect l="l" t="t" r="r" b="b"/>
              <a:pathLst>
                <a:path w="1744840" h="1354617">
                  <a:moveTo>
                    <a:pt x="40901" y="0"/>
                  </a:moveTo>
                  <a:lnTo>
                    <a:pt x="1703939" y="0"/>
                  </a:lnTo>
                  <a:cubicBezTo>
                    <a:pt x="1726528" y="0"/>
                    <a:pt x="1744840" y="18312"/>
                    <a:pt x="1744840" y="40901"/>
                  </a:cubicBezTo>
                  <a:lnTo>
                    <a:pt x="1744840" y="1313715"/>
                  </a:lnTo>
                  <a:cubicBezTo>
                    <a:pt x="1744840" y="1324563"/>
                    <a:pt x="1740530" y="1334966"/>
                    <a:pt x="1732860" y="1342637"/>
                  </a:cubicBezTo>
                  <a:cubicBezTo>
                    <a:pt x="1725189" y="1350307"/>
                    <a:pt x="1714786" y="1354617"/>
                    <a:pt x="1703939" y="1354617"/>
                  </a:cubicBezTo>
                  <a:lnTo>
                    <a:pt x="40901" y="1354617"/>
                  </a:lnTo>
                  <a:cubicBezTo>
                    <a:pt x="18312" y="1354617"/>
                    <a:pt x="0" y="1336304"/>
                    <a:pt x="0" y="1313715"/>
                  </a:cubicBezTo>
                  <a:lnTo>
                    <a:pt x="0" y="40901"/>
                  </a:lnTo>
                  <a:cubicBezTo>
                    <a:pt x="0" y="18312"/>
                    <a:pt x="18312" y="0"/>
                    <a:pt x="40901" y="0"/>
                  </a:cubicBezTo>
                  <a:close/>
                </a:path>
              </a:pathLst>
            </a:custGeom>
            <a:solidFill>
              <a:srgbClr val="FFFFFF"/>
            </a:solidFill>
          </p:spPr>
          <p:txBody>
            <a:bodyPr/>
            <a:lstStyle/>
            <a:p>
              <a:endParaRPr lang="en-US"/>
            </a:p>
          </p:txBody>
        </p:sp>
        <p:sp>
          <p:nvSpPr>
            <p:cNvPr id="37" name="TextBox 37"/>
            <p:cNvSpPr txBox="1"/>
            <p:nvPr/>
          </p:nvSpPr>
          <p:spPr>
            <a:xfrm>
              <a:off x="0" y="-28575"/>
              <a:ext cx="1744840" cy="1383192"/>
            </a:xfrm>
            <a:prstGeom prst="rect">
              <a:avLst/>
            </a:prstGeom>
          </p:spPr>
          <p:txBody>
            <a:bodyPr lIns="50800" tIns="50800" rIns="50800" bIns="50800" rtlCol="0" anchor="ctr"/>
            <a:lstStyle/>
            <a:p>
              <a:pPr algn="ctr">
                <a:lnSpc>
                  <a:spcPts val="1960"/>
                </a:lnSpc>
              </a:pPr>
              <a:endParaRPr/>
            </a:p>
          </p:txBody>
        </p:sp>
      </p:grpSp>
      <p:sp>
        <p:nvSpPr>
          <p:cNvPr id="51" name="TextBox 51"/>
          <p:cNvSpPr txBox="1"/>
          <p:nvPr/>
        </p:nvSpPr>
        <p:spPr>
          <a:xfrm>
            <a:off x="11161574" y="3647447"/>
            <a:ext cx="5586602" cy="402936"/>
          </a:xfrm>
          <a:prstGeom prst="rect">
            <a:avLst/>
          </a:prstGeom>
        </p:spPr>
        <p:txBody>
          <a:bodyPr lIns="0" tIns="0" rIns="0" bIns="0" rtlCol="0" anchor="t">
            <a:spAutoFit/>
          </a:bodyPr>
          <a:lstStyle/>
          <a:p>
            <a:pPr algn="l">
              <a:lnSpc>
                <a:spcPts val="3334"/>
              </a:lnSpc>
            </a:pPr>
            <a:r>
              <a:rPr lang="en-US" sz="2309" b="1" spc="-30" dirty="0">
                <a:solidFill>
                  <a:srgbClr val="0DAC41"/>
                </a:solidFill>
                <a:latin typeface="Inter Bold"/>
                <a:ea typeface="Inter Bold"/>
                <a:cs typeface="Inter Bold"/>
                <a:sym typeface="Inter Bold"/>
              </a:rPr>
              <a:t>Pre-Flight Student Preview Checklist:</a:t>
            </a:r>
          </a:p>
        </p:txBody>
      </p:sp>
      <p:sp>
        <p:nvSpPr>
          <p:cNvPr id="39" name="TextBox 39"/>
          <p:cNvSpPr txBox="1"/>
          <p:nvPr/>
        </p:nvSpPr>
        <p:spPr>
          <a:xfrm>
            <a:off x="11059796" y="4221112"/>
            <a:ext cx="4802509" cy="335881"/>
          </a:xfrm>
          <a:prstGeom prst="rect">
            <a:avLst/>
          </a:prstGeom>
        </p:spPr>
        <p:txBody>
          <a:bodyPr lIns="0" tIns="0" rIns="0" bIns="0" rtlCol="0" anchor="t">
            <a:spAutoFit/>
          </a:bodyPr>
          <a:lstStyle/>
          <a:p>
            <a:pPr algn="l">
              <a:lnSpc>
                <a:spcPts val="2743"/>
              </a:lnSpc>
            </a:pPr>
            <a:r>
              <a:rPr lang="en-US" sz="1900" spc="-24">
                <a:solidFill>
                  <a:srgbClr val="000000"/>
                </a:solidFill>
                <a:latin typeface="Inter"/>
                <a:ea typeface="Inter"/>
                <a:cs typeface="Inter"/>
                <a:sym typeface="Inter"/>
              </a:rPr>
              <a:t>Do the start-of-course items make sense?</a:t>
            </a:r>
          </a:p>
        </p:txBody>
      </p:sp>
      <p:sp>
        <p:nvSpPr>
          <p:cNvPr id="41" name="TextBox 41"/>
          <p:cNvSpPr txBox="1"/>
          <p:nvPr/>
        </p:nvSpPr>
        <p:spPr>
          <a:xfrm>
            <a:off x="11059796" y="4807488"/>
            <a:ext cx="4552845" cy="571500"/>
          </a:xfrm>
          <a:prstGeom prst="rect">
            <a:avLst/>
          </a:prstGeom>
        </p:spPr>
        <p:txBody>
          <a:bodyPr lIns="0" tIns="0" rIns="0" bIns="0" rtlCol="0" anchor="t">
            <a:spAutoFit/>
          </a:bodyPr>
          <a:lstStyle/>
          <a:p>
            <a:pPr algn="l">
              <a:lnSpc>
                <a:spcPts val="2280"/>
              </a:lnSpc>
            </a:pPr>
            <a:r>
              <a:rPr lang="en-US" sz="1900" spc="-24">
                <a:solidFill>
                  <a:srgbClr val="000000"/>
                </a:solidFill>
                <a:latin typeface="Inter"/>
                <a:ea typeface="Inter"/>
                <a:cs typeface="Inter"/>
                <a:sym typeface="Inter"/>
              </a:rPr>
              <a:t>Do any of your directions need to be rewritten to match Ultra?</a:t>
            </a:r>
          </a:p>
        </p:txBody>
      </p:sp>
      <p:sp>
        <p:nvSpPr>
          <p:cNvPr id="43" name="TextBox 43"/>
          <p:cNvSpPr txBox="1"/>
          <p:nvPr/>
        </p:nvSpPr>
        <p:spPr>
          <a:xfrm>
            <a:off x="11059796" y="5483763"/>
            <a:ext cx="4552845" cy="614892"/>
          </a:xfrm>
          <a:prstGeom prst="rect">
            <a:avLst/>
          </a:prstGeom>
        </p:spPr>
        <p:txBody>
          <a:bodyPr lIns="0" tIns="0" rIns="0" bIns="0" rtlCol="0" anchor="t">
            <a:spAutoFit/>
          </a:bodyPr>
          <a:lstStyle/>
          <a:p>
            <a:pPr algn="l">
              <a:lnSpc>
                <a:spcPts val="240"/>
              </a:lnSpc>
            </a:pPr>
            <a:endParaRPr/>
          </a:p>
          <a:p>
            <a:pPr algn="l">
              <a:lnSpc>
                <a:spcPts val="2280"/>
              </a:lnSpc>
            </a:pPr>
            <a:r>
              <a:rPr lang="en-US" sz="1900" spc="-24">
                <a:solidFill>
                  <a:srgbClr val="000000"/>
                </a:solidFill>
                <a:latin typeface="Inter"/>
                <a:ea typeface="Inter"/>
                <a:cs typeface="Inter"/>
                <a:sym typeface="Inter"/>
              </a:rPr>
              <a:t>Are there instances where there is too much or too little information on a page?</a:t>
            </a:r>
          </a:p>
        </p:txBody>
      </p:sp>
      <p:sp>
        <p:nvSpPr>
          <p:cNvPr id="45" name="TextBox 45"/>
          <p:cNvSpPr txBox="1"/>
          <p:nvPr/>
        </p:nvSpPr>
        <p:spPr>
          <a:xfrm>
            <a:off x="11059796" y="6289105"/>
            <a:ext cx="4552845" cy="614892"/>
          </a:xfrm>
          <a:prstGeom prst="rect">
            <a:avLst/>
          </a:prstGeom>
        </p:spPr>
        <p:txBody>
          <a:bodyPr lIns="0" tIns="0" rIns="0" bIns="0" rtlCol="0" anchor="t">
            <a:spAutoFit/>
          </a:bodyPr>
          <a:lstStyle/>
          <a:p>
            <a:pPr algn="l">
              <a:lnSpc>
                <a:spcPts val="240"/>
              </a:lnSpc>
            </a:pPr>
            <a:endParaRPr/>
          </a:p>
          <a:p>
            <a:pPr algn="l">
              <a:lnSpc>
                <a:spcPts val="2280"/>
              </a:lnSpc>
            </a:pPr>
            <a:r>
              <a:rPr lang="en-US" sz="1900" spc="-24">
                <a:solidFill>
                  <a:srgbClr val="000000"/>
                </a:solidFill>
                <a:latin typeface="Inter"/>
                <a:ea typeface="Inter"/>
                <a:cs typeface="Inter"/>
                <a:sym typeface="Inter"/>
              </a:rPr>
              <a:t>Are your directions clear and placed where students will read them?</a:t>
            </a:r>
          </a:p>
        </p:txBody>
      </p:sp>
      <p:sp>
        <p:nvSpPr>
          <p:cNvPr id="47" name="TextBox 47"/>
          <p:cNvSpPr txBox="1"/>
          <p:nvPr/>
        </p:nvSpPr>
        <p:spPr>
          <a:xfrm>
            <a:off x="11059796" y="7023691"/>
            <a:ext cx="4552845" cy="360105"/>
          </a:xfrm>
          <a:prstGeom prst="rect">
            <a:avLst/>
          </a:prstGeom>
        </p:spPr>
        <p:txBody>
          <a:bodyPr lIns="0" tIns="0" rIns="0" bIns="0" rtlCol="0" anchor="t">
            <a:spAutoFit/>
          </a:bodyPr>
          <a:lstStyle/>
          <a:p>
            <a:pPr algn="l">
              <a:lnSpc>
                <a:spcPts val="288"/>
              </a:lnSpc>
            </a:pPr>
            <a:endParaRPr/>
          </a:p>
          <a:p>
            <a:pPr algn="l">
              <a:lnSpc>
                <a:spcPts val="2743"/>
              </a:lnSpc>
            </a:pPr>
            <a:r>
              <a:rPr lang="en-US" sz="1900" spc="-24">
                <a:solidFill>
                  <a:srgbClr val="000000"/>
                </a:solidFill>
                <a:latin typeface="Inter"/>
                <a:ea typeface="Inter"/>
                <a:cs typeface="Inter"/>
                <a:sym typeface="Inter"/>
              </a:rPr>
              <a:t>Does the order of items make sense?</a:t>
            </a:r>
          </a:p>
        </p:txBody>
      </p:sp>
      <p:grpSp>
        <p:nvGrpSpPr>
          <p:cNvPr id="73" name="Group 72">
            <a:extLst>
              <a:ext uri="{FF2B5EF4-FFF2-40B4-BE49-F238E27FC236}">
                <a16:creationId xmlns:a16="http://schemas.microsoft.com/office/drawing/2014/main" id="{029DE5C4-98FA-FB31-9718-52E0FFC5BFED}"/>
              </a:ext>
              <a:ext uri="{C183D7F6-B498-43B3-948B-1728B52AA6E4}">
                <adec:decorative xmlns:adec="http://schemas.microsoft.com/office/drawing/2017/decorative" val="1"/>
              </a:ext>
            </a:extLst>
          </p:cNvPr>
          <p:cNvGrpSpPr/>
          <p:nvPr/>
        </p:nvGrpSpPr>
        <p:grpSpPr>
          <a:xfrm>
            <a:off x="10521934" y="4254746"/>
            <a:ext cx="366085" cy="3713310"/>
            <a:chOff x="10521934" y="4254746"/>
            <a:chExt cx="366085" cy="3713310"/>
          </a:xfrm>
        </p:grpSpPr>
        <p:sp>
          <p:nvSpPr>
            <p:cNvPr id="38" name="Freeform 38">
              <a:extLst>
                <a:ext uri="{C183D7F6-B498-43B3-948B-1728B52AA6E4}">
                  <adec:decorative xmlns:adec="http://schemas.microsoft.com/office/drawing/2017/decorative" val="1"/>
                </a:ext>
              </a:extLst>
            </p:cNvPr>
            <p:cNvSpPr/>
            <p:nvPr/>
          </p:nvSpPr>
          <p:spPr>
            <a:xfrm>
              <a:off x="10521934" y="4254746"/>
              <a:ext cx="366085" cy="316206"/>
            </a:xfrm>
            <a:custGeom>
              <a:avLst/>
              <a:gdLst/>
              <a:ahLst/>
              <a:cxnLst/>
              <a:rect l="l" t="t" r="r" b="b"/>
              <a:pathLst>
                <a:path w="366085" h="316206">
                  <a:moveTo>
                    <a:pt x="0" y="0"/>
                  </a:moveTo>
                  <a:lnTo>
                    <a:pt x="366086" y="0"/>
                  </a:lnTo>
                  <a:lnTo>
                    <a:pt x="366086" y="316206"/>
                  </a:lnTo>
                  <a:lnTo>
                    <a:pt x="0" y="3162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0" name="Freeform 40">
              <a:extLst>
                <a:ext uri="{C183D7F6-B498-43B3-948B-1728B52AA6E4}">
                  <adec:decorative xmlns:adec="http://schemas.microsoft.com/office/drawing/2017/decorative" val="1"/>
                </a:ext>
              </a:extLst>
            </p:cNvPr>
            <p:cNvSpPr/>
            <p:nvPr/>
          </p:nvSpPr>
          <p:spPr>
            <a:xfrm>
              <a:off x="10521934" y="4817013"/>
              <a:ext cx="366085" cy="316206"/>
            </a:xfrm>
            <a:custGeom>
              <a:avLst/>
              <a:gdLst/>
              <a:ahLst/>
              <a:cxnLst/>
              <a:rect l="l" t="t" r="r" b="b"/>
              <a:pathLst>
                <a:path w="366085" h="316206">
                  <a:moveTo>
                    <a:pt x="0" y="0"/>
                  </a:moveTo>
                  <a:lnTo>
                    <a:pt x="366086" y="0"/>
                  </a:lnTo>
                  <a:lnTo>
                    <a:pt x="366086" y="316206"/>
                  </a:lnTo>
                  <a:lnTo>
                    <a:pt x="0" y="3162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2" name="Freeform 42">
              <a:extLst>
                <a:ext uri="{C183D7F6-B498-43B3-948B-1728B52AA6E4}">
                  <adec:decorative xmlns:adec="http://schemas.microsoft.com/office/drawing/2017/decorative" val="1"/>
                </a:ext>
              </a:extLst>
            </p:cNvPr>
            <p:cNvSpPr/>
            <p:nvPr/>
          </p:nvSpPr>
          <p:spPr>
            <a:xfrm>
              <a:off x="10521934" y="5563498"/>
              <a:ext cx="366085" cy="316206"/>
            </a:xfrm>
            <a:custGeom>
              <a:avLst/>
              <a:gdLst/>
              <a:ahLst/>
              <a:cxnLst/>
              <a:rect l="l" t="t" r="r" b="b"/>
              <a:pathLst>
                <a:path w="366085" h="316206">
                  <a:moveTo>
                    <a:pt x="0" y="0"/>
                  </a:moveTo>
                  <a:lnTo>
                    <a:pt x="366086" y="0"/>
                  </a:lnTo>
                  <a:lnTo>
                    <a:pt x="366086" y="316206"/>
                  </a:lnTo>
                  <a:lnTo>
                    <a:pt x="0" y="3162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4" name="Freeform 44">
              <a:extLst>
                <a:ext uri="{C183D7F6-B498-43B3-948B-1728B52AA6E4}">
                  <adec:decorative xmlns:adec="http://schemas.microsoft.com/office/drawing/2017/decorative" val="1"/>
                </a:ext>
              </a:extLst>
            </p:cNvPr>
            <p:cNvSpPr/>
            <p:nvPr/>
          </p:nvSpPr>
          <p:spPr>
            <a:xfrm>
              <a:off x="10521934" y="6338594"/>
              <a:ext cx="366085" cy="316206"/>
            </a:xfrm>
            <a:custGeom>
              <a:avLst/>
              <a:gdLst/>
              <a:ahLst/>
              <a:cxnLst/>
              <a:rect l="l" t="t" r="r" b="b"/>
              <a:pathLst>
                <a:path w="366085" h="316206">
                  <a:moveTo>
                    <a:pt x="0" y="0"/>
                  </a:moveTo>
                  <a:lnTo>
                    <a:pt x="366086" y="0"/>
                  </a:lnTo>
                  <a:lnTo>
                    <a:pt x="366086" y="316206"/>
                  </a:lnTo>
                  <a:lnTo>
                    <a:pt x="0" y="3162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6" name="Freeform 46">
              <a:extLst>
                <a:ext uri="{C183D7F6-B498-43B3-948B-1728B52AA6E4}">
                  <adec:decorative xmlns:adec="http://schemas.microsoft.com/office/drawing/2017/decorative" val="1"/>
                </a:ext>
              </a:extLst>
            </p:cNvPr>
            <p:cNvSpPr/>
            <p:nvPr/>
          </p:nvSpPr>
          <p:spPr>
            <a:xfrm>
              <a:off x="10521934" y="7097518"/>
              <a:ext cx="366085" cy="316206"/>
            </a:xfrm>
            <a:custGeom>
              <a:avLst/>
              <a:gdLst/>
              <a:ahLst/>
              <a:cxnLst/>
              <a:rect l="l" t="t" r="r" b="b"/>
              <a:pathLst>
                <a:path w="366085" h="316206">
                  <a:moveTo>
                    <a:pt x="0" y="0"/>
                  </a:moveTo>
                  <a:lnTo>
                    <a:pt x="366086" y="0"/>
                  </a:lnTo>
                  <a:lnTo>
                    <a:pt x="366086" y="316207"/>
                  </a:lnTo>
                  <a:lnTo>
                    <a:pt x="0" y="31620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48" name="Freeform 48">
              <a:extLst>
                <a:ext uri="{C183D7F6-B498-43B3-948B-1728B52AA6E4}">
                  <adec:decorative xmlns:adec="http://schemas.microsoft.com/office/drawing/2017/decorative" val="1"/>
                </a:ext>
              </a:extLst>
            </p:cNvPr>
            <p:cNvSpPr/>
            <p:nvPr/>
          </p:nvSpPr>
          <p:spPr>
            <a:xfrm>
              <a:off x="10521934" y="7651850"/>
              <a:ext cx="366085" cy="316206"/>
            </a:xfrm>
            <a:custGeom>
              <a:avLst/>
              <a:gdLst/>
              <a:ahLst/>
              <a:cxnLst/>
              <a:rect l="l" t="t" r="r" b="b"/>
              <a:pathLst>
                <a:path w="366085" h="316206">
                  <a:moveTo>
                    <a:pt x="0" y="0"/>
                  </a:moveTo>
                  <a:lnTo>
                    <a:pt x="366086" y="0"/>
                  </a:lnTo>
                  <a:lnTo>
                    <a:pt x="366086" y="316206"/>
                  </a:lnTo>
                  <a:lnTo>
                    <a:pt x="0" y="31620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sp>
        <p:nvSpPr>
          <p:cNvPr id="49" name="TextBox 49"/>
          <p:cNvSpPr txBox="1"/>
          <p:nvPr/>
        </p:nvSpPr>
        <p:spPr>
          <a:xfrm>
            <a:off x="11059796" y="7604225"/>
            <a:ext cx="4802509" cy="335881"/>
          </a:xfrm>
          <a:prstGeom prst="rect">
            <a:avLst/>
          </a:prstGeom>
        </p:spPr>
        <p:txBody>
          <a:bodyPr lIns="0" tIns="0" rIns="0" bIns="0" rtlCol="0" anchor="t">
            <a:spAutoFit/>
          </a:bodyPr>
          <a:lstStyle/>
          <a:p>
            <a:pPr algn="l">
              <a:lnSpc>
                <a:spcPts val="2743"/>
              </a:lnSpc>
            </a:pPr>
            <a:r>
              <a:rPr lang="en-US" sz="1900" spc="-24">
                <a:solidFill>
                  <a:srgbClr val="000000"/>
                </a:solidFill>
                <a:latin typeface="Inter"/>
                <a:ea typeface="Inter"/>
                <a:cs typeface="Inter"/>
                <a:sym typeface="Inter"/>
              </a:rPr>
              <a:t>Is it clear when a section begins and ends?</a:t>
            </a:r>
          </a:p>
        </p:txBody>
      </p:sp>
      <p:sp>
        <p:nvSpPr>
          <p:cNvPr id="50" name="Freeform 50">
            <a:extLst>
              <a:ext uri="{C183D7F6-B498-43B3-948B-1728B52AA6E4}">
                <adec:decorative xmlns:adec="http://schemas.microsoft.com/office/drawing/2017/decorative" val="1"/>
              </a:ext>
            </a:extLst>
          </p:cNvPr>
          <p:cNvSpPr/>
          <p:nvPr/>
        </p:nvSpPr>
        <p:spPr>
          <a:xfrm>
            <a:off x="10415991" y="3473833"/>
            <a:ext cx="850141" cy="680113"/>
          </a:xfrm>
          <a:custGeom>
            <a:avLst/>
            <a:gdLst/>
            <a:ahLst/>
            <a:cxnLst/>
            <a:rect l="l" t="t" r="r" b="b"/>
            <a:pathLst>
              <a:path w="850141" h="680113">
                <a:moveTo>
                  <a:pt x="0" y="0"/>
                </a:moveTo>
                <a:lnTo>
                  <a:pt x="850141" y="0"/>
                </a:lnTo>
                <a:lnTo>
                  <a:pt x="850141" y="680112"/>
                </a:lnTo>
                <a:lnTo>
                  <a:pt x="0" y="68011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54" name="Freeform 54">
            <a:extLst>
              <a:ext uri="{C183D7F6-B498-43B3-948B-1728B52AA6E4}">
                <adec:decorative xmlns:adec="http://schemas.microsoft.com/office/drawing/2017/decorative" val="1"/>
              </a:ext>
            </a:extLst>
          </p:cNvPr>
          <p:cNvSpPr/>
          <p:nvPr/>
        </p:nvSpPr>
        <p:spPr>
          <a:xfrm rot="2375882">
            <a:off x="4980413" y="9458602"/>
            <a:ext cx="505582" cy="650267"/>
          </a:xfrm>
          <a:custGeom>
            <a:avLst/>
            <a:gdLst/>
            <a:ahLst/>
            <a:cxnLst/>
            <a:rect l="l" t="t" r="r" b="b"/>
            <a:pathLst>
              <a:path w="505582" h="650267">
                <a:moveTo>
                  <a:pt x="0" y="0"/>
                </a:moveTo>
                <a:lnTo>
                  <a:pt x="505582" y="0"/>
                </a:lnTo>
                <a:lnTo>
                  <a:pt x="505582" y="650267"/>
                </a:lnTo>
                <a:lnTo>
                  <a:pt x="0" y="65026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55" name="Freeform 55">
            <a:extLst>
              <a:ext uri="{C183D7F6-B498-43B3-948B-1728B52AA6E4}">
                <adec:decorative xmlns:adec="http://schemas.microsoft.com/office/drawing/2017/decorative" val="1"/>
              </a:ext>
            </a:extLst>
          </p:cNvPr>
          <p:cNvSpPr/>
          <p:nvPr/>
        </p:nvSpPr>
        <p:spPr>
          <a:xfrm>
            <a:off x="5143392" y="9594990"/>
            <a:ext cx="232054" cy="348299"/>
          </a:xfrm>
          <a:custGeom>
            <a:avLst/>
            <a:gdLst/>
            <a:ahLst/>
            <a:cxnLst/>
            <a:rect l="l" t="t" r="r" b="b"/>
            <a:pathLst>
              <a:path w="232054" h="348299">
                <a:moveTo>
                  <a:pt x="0" y="0"/>
                </a:moveTo>
                <a:lnTo>
                  <a:pt x="232053" y="0"/>
                </a:lnTo>
                <a:lnTo>
                  <a:pt x="232053" y="348298"/>
                </a:lnTo>
                <a:lnTo>
                  <a:pt x="0" y="34829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56" name="TextBox 56"/>
          <p:cNvSpPr txBox="1"/>
          <p:nvPr/>
        </p:nvSpPr>
        <p:spPr>
          <a:xfrm>
            <a:off x="5635228" y="9617234"/>
            <a:ext cx="8675364" cy="265821"/>
          </a:xfrm>
          <a:prstGeom prst="rect">
            <a:avLst/>
          </a:prstGeom>
        </p:spPr>
        <p:txBody>
          <a:bodyPr lIns="0" tIns="0" rIns="0" bIns="0" rtlCol="0" anchor="t">
            <a:spAutoFit/>
          </a:bodyPr>
          <a:lstStyle/>
          <a:p>
            <a:pPr algn="l">
              <a:lnSpc>
                <a:spcPts val="2148"/>
              </a:lnSpc>
              <a:spcBef>
                <a:spcPct val="0"/>
              </a:spcBef>
            </a:pPr>
            <a:r>
              <a:rPr lang="en-US" sz="1534" b="1" u="sng" spc="-19">
                <a:solidFill>
                  <a:srgbClr val="0054BC"/>
                </a:solidFill>
                <a:latin typeface="Inter Bold"/>
                <a:ea typeface="Inter Bold"/>
                <a:cs typeface="Inter Bold"/>
                <a:sym typeface="Inter Bold"/>
                <a:hlinkClick r:id="rId13" tooltip="https://help.blackboard.com/Learn/Instructor/Ultra/Courses/Student_Preview"/>
              </a:rPr>
              <a:t>Check out this Blackboard Help page</a:t>
            </a:r>
            <a:r>
              <a:rPr lang="en-US" sz="1534" spc="-19">
                <a:solidFill>
                  <a:srgbClr val="0054BC"/>
                </a:solidFill>
                <a:latin typeface="Inter"/>
                <a:ea typeface="Inter"/>
                <a:cs typeface="Inter"/>
                <a:sym typeface="Inter"/>
              </a:rPr>
              <a:t> to learn more about Student Preview mode.</a:t>
            </a:r>
          </a:p>
        </p:txBody>
      </p:sp>
      <p:grpSp>
        <p:nvGrpSpPr>
          <p:cNvPr id="57" name="Group 57">
            <a:extLst>
              <a:ext uri="{C183D7F6-B498-43B3-948B-1728B52AA6E4}">
                <adec:decorative xmlns:adec="http://schemas.microsoft.com/office/drawing/2017/decorative" val="1"/>
              </a:ext>
            </a:extLst>
          </p:cNvPr>
          <p:cNvGrpSpPr/>
          <p:nvPr/>
        </p:nvGrpSpPr>
        <p:grpSpPr>
          <a:xfrm>
            <a:off x="9731629" y="262025"/>
            <a:ext cx="8403457" cy="307067"/>
            <a:chOff x="0" y="0"/>
            <a:chExt cx="11204605" cy="409419"/>
          </a:xfrm>
        </p:grpSpPr>
        <p:sp>
          <p:nvSpPr>
            <p:cNvPr id="58" name="Freeform 58">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solidFill>
                  <a:schemeClr val="bg1"/>
                </a:solidFill>
              </a:endParaRPr>
            </a:p>
          </p:txBody>
        </p:sp>
        <p:sp>
          <p:nvSpPr>
            <p:cNvPr id="59" name="Freeform 59">
              <a:extLst>
                <a:ext uri="{C183D7F6-B498-43B3-948B-1728B52AA6E4}">
                  <adec:decorative xmlns:adec="http://schemas.microsoft.com/office/drawing/2017/decorative" val="1"/>
                </a:ext>
              </a:extLst>
            </p:cNvPr>
            <p:cNvSpPr/>
            <p:nvPr/>
          </p:nvSpPr>
          <p:spPr>
            <a:xfrm>
              <a:off x="0" y="42210"/>
              <a:ext cx="2118511"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US">
                <a:solidFill>
                  <a:schemeClr val="bg1"/>
                </a:solidFill>
              </a:endParaRPr>
            </a:p>
          </p:txBody>
        </p:sp>
        <p:sp>
          <p:nvSpPr>
            <p:cNvPr id="60" name="TextBox 60"/>
            <p:cNvSpPr txBox="1"/>
            <p:nvPr/>
          </p:nvSpPr>
          <p:spPr>
            <a:xfrm>
              <a:off x="70535" y="209432"/>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18" action="ppaction://hlinksldjump">
                    <a:extLst>
                      <a:ext uri="{A12FA001-AC4F-418D-AE19-62706E023703}">
                        <ahyp:hlinkClr xmlns:ahyp="http://schemas.microsoft.com/office/drawing/2018/hyperlinkcolor" val="tx"/>
                      </a:ext>
                    </a:extLst>
                  </a:hlinkClick>
                </a:rPr>
                <a:t>Step 1</a:t>
              </a:r>
            </a:p>
          </p:txBody>
        </p:sp>
        <p:sp>
          <p:nvSpPr>
            <p:cNvPr id="61" name="Freeform 61">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txBody>
            <a:bodyPr/>
            <a:lstStyle/>
            <a:p>
              <a:endParaRPr lang="en-US">
                <a:solidFill>
                  <a:schemeClr val="bg1"/>
                </a:solidFill>
              </a:endParaRPr>
            </a:p>
          </p:txBody>
        </p:sp>
        <p:sp>
          <p:nvSpPr>
            <p:cNvPr id="62" name="Freeform 62">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US">
                <a:solidFill>
                  <a:schemeClr val="bg1"/>
                </a:solidFill>
              </a:endParaRPr>
            </a:p>
          </p:txBody>
        </p:sp>
        <p:sp>
          <p:nvSpPr>
            <p:cNvPr id="63" name="TextBox 63"/>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3" action="ppaction://hlinksldjump">
                    <a:extLst>
                      <a:ext uri="{A12FA001-AC4F-418D-AE19-62706E023703}">
                        <ahyp:hlinkClr xmlns:ahyp="http://schemas.microsoft.com/office/drawing/2018/hyperlinkcolor" val="tx"/>
                      </a:ext>
                    </a:extLst>
                  </a:hlinkClick>
                </a:rPr>
                <a:t>Step 2</a:t>
              </a:r>
            </a:p>
          </p:txBody>
        </p:sp>
        <p:sp>
          <p:nvSpPr>
            <p:cNvPr id="64" name="Freeform 64">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txBody>
            <a:bodyPr/>
            <a:lstStyle/>
            <a:p>
              <a:endParaRPr lang="en-US">
                <a:solidFill>
                  <a:schemeClr val="bg1"/>
                </a:solidFill>
              </a:endParaRPr>
            </a:p>
          </p:txBody>
        </p:sp>
        <p:sp>
          <p:nvSpPr>
            <p:cNvPr id="65" name="Freeform 65">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US">
                <a:solidFill>
                  <a:schemeClr val="bg1"/>
                </a:solidFill>
              </a:endParaRPr>
            </a:p>
          </p:txBody>
        </p:sp>
        <p:sp>
          <p:nvSpPr>
            <p:cNvPr id="66" name="TextBox 66"/>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6" action="ppaction://hlinksldjump">
                    <a:extLst>
                      <a:ext uri="{A12FA001-AC4F-418D-AE19-62706E023703}">
                        <ahyp:hlinkClr xmlns:ahyp="http://schemas.microsoft.com/office/drawing/2018/hyperlinkcolor" val="tx"/>
                      </a:ext>
                    </a:extLst>
                  </a:hlinkClick>
                </a:rPr>
                <a:t>Step 3</a:t>
              </a:r>
            </a:p>
          </p:txBody>
        </p:sp>
        <p:sp>
          <p:nvSpPr>
            <p:cNvPr id="67" name="Freeform 67">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solidFill>
                  <a:schemeClr val="bg1"/>
                </a:solidFill>
              </a:endParaRPr>
            </a:p>
          </p:txBody>
        </p:sp>
        <p:sp>
          <p:nvSpPr>
            <p:cNvPr id="68" name="Freeform 68">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US">
                <a:solidFill>
                  <a:schemeClr val="bg1"/>
                </a:solidFill>
              </a:endParaRPr>
            </a:p>
          </p:txBody>
        </p:sp>
        <p:sp>
          <p:nvSpPr>
            <p:cNvPr id="69" name="TextBox 69"/>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7" action="ppaction://hlinksldjump">
                    <a:extLst>
                      <a:ext uri="{A12FA001-AC4F-418D-AE19-62706E023703}">
                        <ahyp:hlinkClr xmlns:ahyp="http://schemas.microsoft.com/office/drawing/2018/hyperlinkcolor" val="tx"/>
                      </a:ext>
                    </a:extLst>
                  </a:hlinkClick>
                </a:rPr>
                <a:t>Step 4</a:t>
              </a:r>
            </a:p>
          </p:txBody>
        </p:sp>
        <p:sp>
          <p:nvSpPr>
            <p:cNvPr id="70" name="Freeform 70">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9">
                <a:extLst>
                  <a:ext uri="{96DAC541-7B7A-43D3-8B79-37D633B846F1}">
                    <asvg:svgBlip xmlns:asvg="http://schemas.microsoft.com/office/drawing/2016/SVG/main" r:embed="rId20"/>
                  </a:ext>
                </a:extLst>
              </a:blip>
              <a:stretch>
                <a:fillRect/>
              </a:stretch>
            </a:blipFill>
          </p:spPr>
          <p:txBody>
            <a:bodyPr/>
            <a:lstStyle/>
            <a:p>
              <a:endParaRPr lang="en-US">
                <a:solidFill>
                  <a:schemeClr val="bg1"/>
                </a:solidFill>
              </a:endParaRPr>
            </a:p>
          </p:txBody>
        </p:sp>
        <p:sp>
          <p:nvSpPr>
            <p:cNvPr id="71" name="Freeform 71">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US">
                <a:solidFill>
                  <a:schemeClr val="bg1"/>
                </a:solidFill>
              </a:endParaRPr>
            </a:p>
          </p:txBody>
        </p:sp>
        <p:sp>
          <p:nvSpPr>
            <p:cNvPr id="72" name="TextBox 72"/>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8" action="ppaction://hlinksldjump">
                    <a:extLst>
                      <a:ext uri="{A12FA001-AC4F-418D-AE19-62706E023703}">
                        <ahyp:hlinkClr xmlns:ahyp="http://schemas.microsoft.com/office/drawing/2018/hyperlinkcolor" val="tx"/>
                      </a:ext>
                    </a:extLst>
                  </a:hlinkClick>
                </a:rPr>
                <a:t>Step 5</a:t>
              </a:r>
            </a:p>
          </p:txBody>
        </p:sp>
      </p:gr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1" y="0"/>
            <a:ext cx="18288000" cy="2967394"/>
          </a:xfrm>
          <a:custGeom>
            <a:avLst/>
            <a:gdLst/>
            <a:ahLst/>
            <a:cxnLst/>
            <a:rect l="l" t="t" r="r" b="b"/>
            <a:pathLst>
              <a:path w="21184715" h="14521882">
                <a:moveTo>
                  <a:pt x="0" y="0"/>
                </a:moveTo>
                <a:lnTo>
                  <a:pt x="21184715" y="0"/>
                </a:lnTo>
                <a:lnTo>
                  <a:pt x="21184715" y="14521882"/>
                </a:lnTo>
                <a:lnTo>
                  <a:pt x="0" y="14521882"/>
                </a:lnTo>
                <a:lnTo>
                  <a:pt x="0" y="0"/>
                </a:lnTo>
                <a:close/>
              </a:path>
            </a:pathLst>
          </a:custGeom>
          <a:blipFill>
            <a:blip r:embed="rId2"/>
            <a:stretch>
              <a:fillRect l="-12709" t="4" r="-28550" b="-389381"/>
            </a:stretch>
          </a:blipFill>
        </p:spPr>
        <p:txBody>
          <a:bodyPr/>
          <a:lstStyle/>
          <a:p>
            <a:endParaRPr lang="en-US"/>
          </a:p>
        </p:txBody>
      </p:sp>
      <p:grpSp>
        <p:nvGrpSpPr>
          <p:cNvPr id="93" name="Group 92">
            <a:extLst>
              <a:ext uri="{FF2B5EF4-FFF2-40B4-BE49-F238E27FC236}">
                <a16:creationId xmlns:a16="http://schemas.microsoft.com/office/drawing/2014/main" id="{8A7913B0-43CE-9742-58E3-7A9C419ACEEE}"/>
              </a:ext>
              <a:ext uri="{C183D7F6-B498-43B3-948B-1728B52AA6E4}">
                <adec:decorative xmlns:adec="http://schemas.microsoft.com/office/drawing/2017/decorative" val="1"/>
              </a:ext>
            </a:extLst>
          </p:cNvPr>
          <p:cNvGrpSpPr/>
          <p:nvPr/>
        </p:nvGrpSpPr>
        <p:grpSpPr>
          <a:xfrm>
            <a:off x="1031085" y="3195224"/>
            <a:ext cx="16226711" cy="6327676"/>
            <a:chOff x="1031085" y="3195224"/>
            <a:chExt cx="16226711" cy="6327676"/>
          </a:xfrm>
        </p:grpSpPr>
        <p:grpSp>
          <p:nvGrpSpPr>
            <p:cNvPr id="3" name="Group 3">
              <a:extLst>
                <a:ext uri="{C183D7F6-B498-43B3-948B-1728B52AA6E4}">
                  <adec:decorative xmlns:adec="http://schemas.microsoft.com/office/drawing/2017/decorative" val="1"/>
                </a:ext>
              </a:extLst>
            </p:cNvPr>
            <p:cNvGrpSpPr/>
            <p:nvPr/>
          </p:nvGrpSpPr>
          <p:grpSpPr>
            <a:xfrm>
              <a:off x="6419413" y="3975630"/>
              <a:ext cx="5459058" cy="5547270"/>
              <a:chOff x="0" y="-28575"/>
              <a:chExt cx="1437777" cy="1461009"/>
            </a:xfrm>
            <a:effectLst>
              <a:outerShdw blurRad="50800" dist="38100" dir="2700000" algn="tl" rotWithShape="0">
                <a:prstClr val="black">
                  <a:alpha val="40000"/>
                </a:prstClr>
              </a:outerShdw>
            </a:effectLst>
          </p:grpSpPr>
          <p:sp>
            <p:nvSpPr>
              <p:cNvPr id="4" name="Freeform 4">
                <a:extLst>
                  <a:ext uri="{C183D7F6-B498-43B3-948B-1728B52AA6E4}">
                    <adec:decorative xmlns:adec="http://schemas.microsoft.com/office/drawing/2017/decorative" val="1"/>
                  </a:ext>
                </a:extLst>
              </p:cNvPr>
              <p:cNvSpPr/>
              <p:nvPr/>
            </p:nvSpPr>
            <p:spPr>
              <a:xfrm>
                <a:off x="0" y="0"/>
                <a:ext cx="1437776" cy="1432434"/>
              </a:xfrm>
              <a:custGeom>
                <a:avLst/>
                <a:gdLst/>
                <a:ahLst/>
                <a:cxnLst/>
                <a:rect l="l" t="t" r="r" b="b"/>
                <a:pathLst>
                  <a:path w="1437776" h="1432434">
                    <a:moveTo>
                      <a:pt x="72327" y="0"/>
                    </a:moveTo>
                    <a:lnTo>
                      <a:pt x="1365449" y="0"/>
                    </a:lnTo>
                    <a:cubicBezTo>
                      <a:pt x="1384632" y="0"/>
                      <a:pt x="1403028" y="7620"/>
                      <a:pt x="1416592" y="21184"/>
                    </a:cubicBezTo>
                    <a:cubicBezTo>
                      <a:pt x="1430156" y="34748"/>
                      <a:pt x="1437776" y="53145"/>
                      <a:pt x="1437776" y="72327"/>
                    </a:cubicBezTo>
                    <a:lnTo>
                      <a:pt x="1437776" y="1360107"/>
                    </a:lnTo>
                    <a:cubicBezTo>
                      <a:pt x="1437776" y="1379290"/>
                      <a:pt x="1430156" y="1397686"/>
                      <a:pt x="1416592" y="1411250"/>
                    </a:cubicBezTo>
                    <a:cubicBezTo>
                      <a:pt x="1403028" y="1424814"/>
                      <a:pt x="1384632" y="1432434"/>
                      <a:pt x="1365449" y="1432434"/>
                    </a:cubicBezTo>
                    <a:lnTo>
                      <a:pt x="72327" y="1432434"/>
                    </a:lnTo>
                    <a:cubicBezTo>
                      <a:pt x="32382" y="1432434"/>
                      <a:pt x="0" y="1400052"/>
                      <a:pt x="0" y="1360107"/>
                    </a:cubicBezTo>
                    <a:lnTo>
                      <a:pt x="0" y="72327"/>
                    </a:lnTo>
                    <a:cubicBezTo>
                      <a:pt x="0" y="53145"/>
                      <a:pt x="7620" y="34748"/>
                      <a:pt x="21184" y="21184"/>
                    </a:cubicBezTo>
                    <a:cubicBezTo>
                      <a:pt x="34748" y="7620"/>
                      <a:pt x="53145" y="0"/>
                      <a:pt x="72327" y="0"/>
                    </a:cubicBezTo>
                    <a:close/>
                  </a:path>
                </a:pathLst>
              </a:custGeom>
              <a:solidFill>
                <a:srgbClr val="F0F0F0"/>
              </a:solidFill>
            </p:spPr>
            <p:txBody>
              <a:bodyPr/>
              <a:lstStyle/>
              <a:p>
                <a:endParaRPr lang="en-US"/>
              </a:p>
            </p:txBody>
          </p:sp>
          <p:sp>
            <p:nvSpPr>
              <p:cNvPr id="5" name="TextBox 5"/>
              <p:cNvSpPr txBox="1"/>
              <p:nvPr/>
            </p:nvSpPr>
            <p:spPr>
              <a:xfrm>
                <a:off x="0" y="-28575"/>
                <a:ext cx="1437777" cy="1461009"/>
              </a:xfrm>
              <a:prstGeom prst="rect">
                <a:avLst/>
              </a:prstGeom>
            </p:spPr>
            <p:txBody>
              <a:bodyPr lIns="50800" tIns="50800" rIns="50800" bIns="50800" rtlCol="0" anchor="ctr"/>
              <a:lstStyle/>
              <a:p>
                <a:pPr algn="ctr">
                  <a:lnSpc>
                    <a:spcPts val="1960"/>
                  </a:lnSpc>
                </a:pPr>
                <a:endParaRPr/>
              </a:p>
            </p:txBody>
          </p:sp>
        </p:grpSp>
        <p:grpSp>
          <p:nvGrpSpPr>
            <p:cNvPr id="6" name="Group 6">
              <a:extLst>
                <a:ext uri="{C183D7F6-B498-43B3-948B-1728B52AA6E4}">
                  <adec:decorative xmlns:adec="http://schemas.microsoft.com/office/drawing/2017/decorative" val="1"/>
                </a:ext>
              </a:extLst>
            </p:cNvPr>
            <p:cNvGrpSpPr/>
            <p:nvPr/>
          </p:nvGrpSpPr>
          <p:grpSpPr>
            <a:xfrm>
              <a:off x="6693639" y="5195509"/>
              <a:ext cx="4939025" cy="4119941"/>
              <a:chOff x="0" y="-28575"/>
              <a:chExt cx="1300813" cy="1085087"/>
            </a:xfrm>
          </p:grpSpPr>
          <p:sp>
            <p:nvSpPr>
              <p:cNvPr id="7" name="Freeform 7">
                <a:extLst>
                  <a:ext uri="{C183D7F6-B498-43B3-948B-1728B52AA6E4}">
                    <adec:decorative xmlns:adec="http://schemas.microsoft.com/office/drawing/2017/decorative" val="1"/>
                  </a:ext>
                </a:extLst>
              </p:cNvPr>
              <p:cNvSpPr/>
              <p:nvPr/>
            </p:nvSpPr>
            <p:spPr>
              <a:xfrm>
                <a:off x="0" y="0"/>
                <a:ext cx="1300813" cy="1056512"/>
              </a:xfrm>
              <a:custGeom>
                <a:avLst/>
                <a:gdLst/>
                <a:ahLst/>
                <a:cxnLst/>
                <a:rect l="l" t="t" r="r" b="b"/>
                <a:pathLst>
                  <a:path w="1300813" h="1056512">
                    <a:moveTo>
                      <a:pt x="79942" y="0"/>
                    </a:moveTo>
                    <a:lnTo>
                      <a:pt x="1220871" y="0"/>
                    </a:lnTo>
                    <a:cubicBezTo>
                      <a:pt x="1265022" y="0"/>
                      <a:pt x="1300813" y="35791"/>
                      <a:pt x="1300813" y="79942"/>
                    </a:cubicBezTo>
                    <a:lnTo>
                      <a:pt x="1300813" y="976570"/>
                    </a:lnTo>
                    <a:cubicBezTo>
                      <a:pt x="1300813" y="997772"/>
                      <a:pt x="1292391" y="1018105"/>
                      <a:pt x="1277398" y="1033098"/>
                    </a:cubicBezTo>
                    <a:cubicBezTo>
                      <a:pt x="1262406" y="1048090"/>
                      <a:pt x="1242073" y="1056512"/>
                      <a:pt x="1220871" y="1056512"/>
                    </a:cubicBezTo>
                    <a:lnTo>
                      <a:pt x="79942" y="1056512"/>
                    </a:lnTo>
                    <a:cubicBezTo>
                      <a:pt x="35791" y="1056512"/>
                      <a:pt x="0" y="1020721"/>
                      <a:pt x="0" y="976570"/>
                    </a:cubicBezTo>
                    <a:lnTo>
                      <a:pt x="0" y="79942"/>
                    </a:lnTo>
                    <a:cubicBezTo>
                      <a:pt x="0" y="58740"/>
                      <a:pt x="8422" y="38407"/>
                      <a:pt x="23415" y="23415"/>
                    </a:cubicBezTo>
                    <a:cubicBezTo>
                      <a:pt x="38407" y="8422"/>
                      <a:pt x="58740" y="0"/>
                      <a:pt x="79942" y="0"/>
                    </a:cubicBezTo>
                    <a:close/>
                  </a:path>
                </a:pathLst>
              </a:custGeom>
              <a:solidFill>
                <a:srgbClr val="FFFFFF"/>
              </a:solidFill>
            </p:spPr>
            <p:txBody>
              <a:bodyPr/>
              <a:lstStyle/>
              <a:p>
                <a:endParaRPr lang="en-US"/>
              </a:p>
            </p:txBody>
          </p:sp>
          <p:sp>
            <p:nvSpPr>
              <p:cNvPr id="8" name="TextBox 8"/>
              <p:cNvSpPr txBox="1"/>
              <p:nvPr/>
            </p:nvSpPr>
            <p:spPr>
              <a:xfrm>
                <a:off x="0" y="-28575"/>
                <a:ext cx="1300813" cy="1085087"/>
              </a:xfrm>
              <a:prstGeom prst="rect">
                <a:avLst/>
              </a:prstGeom>
            </p:spPr>
            <p:txBody>
              <a:bodyPr lIns="50800" tIns="50800" rIns="50800" bIns="50800" rtlCol="0" anchor="ctr"/>
              <a:lstStyle/>
              <a:p>
                <a:pPr algn="ctr">
                  <a:lnSpc>
                    <a:spcPts val="1960"/>
                  </a:lnSpc>
                </a:pPr>
                <a:endParaRPr/>
              </a:p>
            </p:txBody>
          </p:sp>
        </p:grpSp>
        <p:grpSp>
          <p:nvGrpSpPr>
            <p:cNvPr id="9" name="Group 9">
              <a:extLst>
                <a:ext uri="{C183D7F6-B498-43B3-948B-1728B52AA6E4}">
                  <adec:decorative xmlns:adec="http://schemas.microsoft.com/office/drawing/2017/decorative" val="1"/>
                </a:ext>
              </a:extLst>
            </p:cNvPr>
            <p:cNvGrpSpPr/>
            <p:nvPr/>
          </p:nvGrpSpPr>
          <p:grpSpPr>
            <a:xfrm>
              <a:off x="8413650" y="3195224"/>
              <a:ext cx="1378268" cy="1378268"/>
              <a:chOff x="0" y="0"/>
              <a:chExt cx="812800" cy="812800"/>
            </a:xfrm>
            <a:effectLst>
              <a:outerShdw blurRad="50800" dist="38100" dir="2700000" algn="tl" rotWithShape="0">
                <a:prstClr val="black">
                  <a:alpha val="40000"/>
                </a:prstClr>
              </a:outerShdw>
            </a:effectLst>
          </p:grpSpPr>
          <p:sp>
            <p:nvSpPr>
              <p:cNvPr id="10" name="Freeform 10">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11" name="TextBox 11"/>
              <p:cNvSpPr txBox="1"/>
              <p:nvPr/>
            </p:nvSpPr>
            <p:spPr>
              <a:xfrm>
                <a:off x="76200" y="47625"/>
                <a:ext cx="660400" cy="688975"/>
              </a:xfrm>
              <a:prstGeom prst="rect">
                <a:avLst/>
              </a:prstGeom>
            </p:spPr>
            <p:txBody>
              <a:bodyPr lIns="22688" tIns="22688" rIns="22688" bIns="22688" rtlCol="0" anchor="ctr"/>
              <a:lstStyle/>
              <a:p>
                <a:pPr algn="ctr">
                  <a:lnSpc>
                    <a:spcPts val="1960"/>
                  </a:lnSpc>
                </a:pPr>
                <a:endParaRPr/>
              </a:p>
            </p:txBody>
          </p:sp>
        </p:grpSp>
        <p:grpSp>
          <p:nvGrpSpPr>
            <p:cNvPr id="26" name="Group 26">
              <a:extLst>
                <a:ext uri="{C183D7F6-B498-43B3-948B-1728B52AA6E4}">
                  <adec:decorative xmlns:adec="http://schemas.microsoft.com/office/drawing/2017/decorative" val="1"/>
                </a:ext>
              </a:extLst>
            </p:cNvPr>
            <p:cNvGrpSpPr/>
            <p:nvPr/>
          </p:nvGrpSpPr>
          <p:grpSpPr>
            <a:xfrm>
              <a:off x="1031085" y="4084126"/>
              <a:ext cx="4748993" cy="5438774"/>
              <a:chOff x="0" y="0"/>
              <a:chExt cx="1250763" cy="1432434"/>
            </a:xfrm>
            <a:effectLst>
              <a:outerShdw blurRad="50800" dist="38100" dir="2700000" algn="tl" rotWithShape="0">
                <a:prstClr val="black">
                  <a:alpha val="40000"/>
                </a:prstClr>
              </a:outerShdw>
            </a:effectLst>
          </p:grpSpPr>
          <p:sp>
            <p:nvSpPr>
              <p:cNvPr id="27" name="Freeform 27">
                <a:extLst>
                  <a:ext uri="{C183D7F6-B498-43B3-948B-1728B52AA6E4}">
                    <adec:decorative xmlns:adec="http://schemas.microsoft.com/office/drawing/2017/decorative" val="1"/>
                  </a:ext>
                </a:extLst>
              </p:cNvPr>
              <p:cNvSpPr/>
              <p:nvPr/>
            </p:nvSpPr>
            <p:spPr>
              <a:xfrm>
                <a:off x="0" y="0"/>
                <a:ext cx="1250763" cy="1432434"/>
              </a:xfrm>
              <a:custGeom>
                <a:avLst/>
                <a:gdLst/>
                <a:ahLst/>
                <a:cxnLst/>
                <a:rect l="l" t="t" r="r" b="b"/>
                <a:pathLst>
                  <a:path w="1250763" h="1432434">
                    <a:moveTo>
                      <a:pt x="83141" y="0"/>
                    </a:moveTo>
                    <a:lnTo>
                      <a:pt x="1167622" y="0"/>
                    </a:lnTo>
                    <a:cubicBezTo>
                      <a:pt x="1189673" y="0"/>
                      <a:pt x="1210820" y="8760"/>
                      <a:pt x="1226412" y="24352"/>
                    </a:cubicBezTo>
                    <a:cubicBezTo>
                      <a:pt x="1242004" y="39944"/>
                      <a:pt x="1250763" y="61091"/>
                      <a:pt x="1250763" y="83141"/>
                    </a:cubicBezTo>
                    <a:lnTo>
                      <a:pt x="1250763" y="1349293"/>
                    </a:lnTo>
                    <a:cubicBezTo>
                      <a:pt x="1250763" y="1395211"/>
                      <a:pt x="1213540" y="1432434"/>
                      <a:pt x="1167622" y="1432434"/>
                    </a:cubicBezTo>
                    <a:lnTo>
                      <a:pt x="83141" y="1432434"/>
                    </a:lnTo>
                    <a:cubicBezTo>
                      <a:pt x="37224" y="1432434"/>
                      <a:pt x="0" y="1395211"/>
                      <a:pt x="0" y="1349293"/>
                    </a:cubicBezTo>
                    <a:lnTo>
                      <a:pt x="0" y="83141"/>
                    </a:lnTo>
                    <a:cubicBezTo>
                      <a:pt x="0" y="37224"/>
                      <a:pt x="37224" y="0"/>
                      <a:pt x="83141" y="0"/>
                    </a:cubicBezTo>
                    <a:close/>
                  </a:path>
                </a:pathLst>
              </a:custGeom>
              <a:solidFill>
                <a:srgbClr val="F0F0F0"/>
              </a:solidFill>
            </p:spPr>
            <p:txBody>
              <a:bodyPr/>
              <a:lstStyle/>
              <a:p>
                <a:endParaRPr lang="en-US"/>
              </a:p>
            </p:txBody>
          </p:sp>
          <p:sp>
            <p:nvSpPr>
              <p:cNvPr id="28" name="TextBox 28"/>
              <p:cNvSpPr txBox="1"/>
              <p:nvPr/>
            </p:nvSpPr>
            <p:spPr>
              <a:xfrm>
                <a:off x="0" y="0"/>
                <a:ext cx="1250763" cy="1432434"/>
              </a:xfrm>
              <a:prstGeom prst="rect">
                <a:avLst/>
              </a:prstGeom>
            </p:spPr>
            <p:txBody>
              <a:bodyPr lIns="50800" tIns="50800" rIns="50800" bIns="50800" rtlCol="0" anchor="ctr"/>
              <a:lstStyle/>
              <a:p>
                <a:pPr algn="ctr">
                  <a:lnSpc>
                    <a:spcPts val="1680"/>
                  </a:lnSpc>
                </a:pPr>
                <a:endParaRPr/>
              </a:p>
            </p:txBody>
          </p:sp>
        </p:grpSp>
        <p:grpSp>
          <p:nvGrpSpPr>
            <p:cNvPr id="30" name="Group 30">
              <a:extLst>
                <a:ext uri="{C183D7F6-B498-43B3-948B-1728B52AA6E4}">
                  <adec:decorative xmlns:adec="http://schemas.microsoft.com/office/drawing/2017/decorative" val="1"/>
                </a:ext>
              </a:extLst>
            </p:cNvPr>
            <p:cNvGrpSpPr/>
            <p:nvPr/>
          </p:nvGrpSpPr>
          <p:grpSpPr>
            <a:xfrm>
              <a:off x="1262668" y="5319077"/>
              <a:ext cx="4250710" cy="4011445"/>
              <a:chOff x="0" y="0"/>
              <a:chExt cx="1119529" cy="1056512"/>
            </a:xfrm>
          </p:grpSpPr>
          <p:sp>
            <p:nvSpPr>
              <p:cNvPr id="31" name="Freeform 31">
                <a:extLst>
                  <a:ext uri="{C183D7F6-B498-43B3-948B-1728B52AA6E4}">
                    <adec:decorative xmlns:adec="http://schemas.microsoft.com/office/drawing/2017/decorative" val="1"/>
                  </a:ext>
                </a:extLst>
              </p:cNvPr>
              <p:cNvSpPr/>
              <p:nvPr/>
            </p:nvSpPr>
            <p:spPr>
              <a:xfrm>
                <a:off x="0" y="0"/>
                <a:ext cx="1119529" cy="1056512"/>
              </a:xfrm>
              <a:custGeom>
                <a:avLst/>
                <a:gdLst/>
                <a:ahLst/>
                <a:cxnLst/>
                <a:rect l="l" t="t" r="r" b="b"/>
                <a:pathLst>
                  <a:path w="1119529" h="1056512">
                    <a:moveTo>
                      <a:pt x="92888" y="0"/>
                    </a:moveTo>
                    <a:lnTo>
                      <a:pt x="1026641" y="0"/>
                    </a:lnTo>
                    <a:cubicBezTo>
                      <a:pt x="1077941" y="0"/>
                      <a:pt x="1119529" y="41587"/>
                      <a:pt x="1119529" y="92888"/>
                    </a:cubicBezTo>
                    <a:lnTo>
                      <a:pt x="1119529" y="963625"/>
                    </a:lnTo>
                    <a:cubicBezTo>
                      <a:pt x="1119529" y="1014925"/>
                      <a:pt x="1077941" y="1056512"/>
                      <a:pt x="1026641" y="1056512"/>
                    </a:cubicBezTo>
                    <a:lnTo>
                      <a:pt x="92888" y="1056512"/>
                    </a:lnTo>
                    <a:cubicBezTo>
                      <a:pt x="41587" y="1056512"/>
                      <a:pt x="0" y="1014925"/>
                      <a:pt x="0" y="963625"/>
                    </a:cubicBezTo>
                    <a:lnTo>
                      <a:pt x="0" y="92888"/>
                    </a:lnTo>
                    <a:cubicBezTo>
                      <a:pt x="0" y="41587"/>
                      <a:pt x="41587" y="0"/>
                      <a:pt x="92888" y="0"/>
                    </a:cubicBezTo>
                    <a:close/>
                  </a:path>
                </a:pathLst>
              </a:custGeom>
              <a:solidFill>
                <a:srgbClr val="FFFFFF"/>
              </a:solidFill>
            </p:spPr>
            <p:txBody>
              <a:bodyPr/>
              <a:lstStyle/>
              <a:p>
                <a:endParaRPr lang="en-US"/>
              </a:p>
            </p:txBody>
          </p:sp>
          <p:sp>
            <p:nvSpPr>
              <p:cNvPr id="32" name="TextBox 32"/>
              <p:cNvSpPr txBox="1"/>
              <p:nvPr/>
            </p:nvSpPr>
            <p:spPr>
              <a:xfrm>
                <a:off x="0" y="0"/>
                <a:ext cx="1119529" cy="1056512"/>
              </a:xfrm>
              <a:prstGeom prst="rect">
                <a:avLst/>
              </a:prstGeom>
            </p:spPr>
            <p:txBody>
              <a:bodyPr lIns="50800" tIns="50800" rIns="50800" bIns="50800" rtlCol="0" anchor="ctr"/>
              <a:lstStyle/>
              <a:p>
                <a:pPr algn="ctr">
                  <a:lnSpc>
                    <a:spcPts val="1680"/>
                  </a:lnSpc>
                </a:pPr>
                <a:endParaRPr/>
              </a:p>
            </p:txBody>
          </p:sp>
        </p:grpSp>
        <p:sp>
          <p:nvSpPr>
            <p:cNvPr id="33" name="Freeform 33">
              <a:extLst>
                <a:ext uri="{C183D7F6-B498-43B3-948B-1728B52AA6E4}">
                  <adec:decorative xmlns:adec="http://schemas.microsoft.com/office/drawing/2017/decorative" val="1"/>
                </a:ext>
              </a:extLst>
            </p:cNvPr>
            <p:cNvSpPr/>
            <p:nvPr/>
          </p:nvSpPr>
          <p:spPr>
            <a:xfrm>
              <a:off x="2562048" y="3195224"/>
              <a:ext cx="1374341" cy="1378267"/>
            </a:xfrm>
            <a:custGeom>
              <a:avLst/>
              <a:gdLst/>
              <a:ahLst/>
              <a:cxnLst/>
              <a:rect l="l" t="t" r="r" b="b"/>
              <a:pathLst>
                <a:path w="1374341" h="1378267">
                  <a:moveTo>
                    <a:pt x="0" y="0"/>
                  </a:moveTo>
                  <a:lnTo>
                    <a:pt x="1374341" y="0"/>
                  </a:lnTo>
                  <a:lnTo>
                    <a:pt x="1374341" y="1378268"/>
                  </a:lnTo>
                  <a:lnTo>
                    <a:pt x="0" y="1378268"/>
                  </a:lnTo>
                  <a:lnTo>
                    <a:pt x="0" y="0"/>
                  </a:lnTo>
                  <a:close/>
                </a:path>
              </a:pathLst>
            </a:custGeom>
            <a:blipFill>
              <a:blip r:embed="rId3">
                <a:extLst>
                  <a:ext uri="{96DAC541-7B7A-43D3-8B79-37D633B846F1}">
                    <asvg:svgBlip xmlns:asvg="http://schemas.microsoft.com/office/drawing/2016/SVG/main" r:embed="rId4"/>
                  </a:ext>
                </a:extLst>
              </a:blip>
              <a:stretch>
                <a:fillRect/>
              </a:stretch>
            </a:blipFill>
            <a:effectLst>
              <a:outerShdw blurRad="50800" dist="38100" dir="2700000" algn="tl" rotWithShape="0">
                <a:prstClr val="black">
                  <a:alpha val="40000"/>
                </a:prstClr>
              </a:outerShdw>
            </a:effectLst>
          </p:spPr>
          <p:txBody>
            <a:bodyPr/>
            <a:lstStyle/>
            <a:p>
              <a:endParaRPr lang="en-US"/>
            </a:p>
          </p:txBody>
        </p:sp>
        <p:grpSp>
          <p:nvGrpSpPr>
            <p:cNvPr id="47" name="Group 47">
              <a:extLst>
                <a:ext uri="{C183D7F6-B498-43B3-948B-1728B52AA6E4}">
                  <adec:decorative xmlns:adec="http://schemas.microsoft.com/office/drawing/2017/decorative" val="1"/>
                </a:ext>
              </a:extLst>
            </p:cNvPr>
            <p:cNvGrpSpPr/>
            <p:nvPr/>
          </p:nvGrpSpPr>
          <p:grpSpPr>
            <a:xfrm>
              <a:off x="12517806" y="4084126"/>
              <a:ext cx="4739990" cy="5438774"/>
              <a:chOff x="0" y="0"/>
              <a:chExt cx="1248392" cy="1432434"/>
            </a:xfrm>
            <a:effectLst>
              <a:outerShdw blurRad="50800" dist="38100" dir="2700000" algn="tl" rotWithShape="0">
                <a:prstClr val="black">
                  <a:alpha val="40000"/>
                </a:prstClr>
              </a:outerShdw>
            </a:effectLst>
          </p:grpSpPr>
          <p:sp>
            <p:nvSpPr>
              <p:cNvPr id="48" name="Freeform 48">
                <a:extLst>
                  <a:ext uri="{C183D7F6-B498-43B3-948B-1728B52AA6E4}">
                    <adec:decorative xmlns:adec="http://schemas.microsoft.com/office/drawing/2017/decorative" val="1"/>
                  </a:ext>
                </a:extLst>
              </p:cNvPr>
              <p:cNvSpPr/>
              <p:nvPr/>
            </p:nvSpPr>
            <p:spPr>
              <a:xfrm>
                <a:off x="0" y="0"/>
                <a:ext cx="1248392" cy="1432434"/>
              </a:xfrm>
              <a:custGeom>
                <a:avLst/>
                <a:gdLst/>
                <a:ahLst/>
                <a:cxnLst/>
                <a:rect l="l" t="t" r="r" b="b"/>
                <a:pathLst>
                  <a:path w="1248392" h="1432434">
                    <a:moveTo>
                      <a:pt x="83299" y="0"/>
                    </a:moveTo>
                    <a:lnTo>
                      <a:pt x="1165093" y="0"/>
                    </a:lnTo>
                    <a:cubicBezTo>
                      <a:pt x="1187185" y="0"/>
                      <a:pt x="1208373" y="8776"/>
                      <a:pt x="1223994" y="24398"/>
                    </a:cubicBezTo>
                    <a:cubicBezTo>
                      <a:pt x="1239616" y="40019"/>
                      <a:pt x="1248392" y="61207"/>
                      <a:pt x="1248392" y="83299"/>
                    </a:cubicBezTo>
                    <a:lnTo>
                      <a:pt x="1248392" y="1349135"/>
                    </a:lnTo>
                    <a:cubicBezTo>
                      <a:pt x="1248392" y="1371227"/>
                      <a:pt x="1239616" y="1392415"/>
                      <a:pt x="1223994" y="1408037"/>
                    </a:cubicBezTo>
                    <a:cubicBezTo>
                      <a:pt x="1208373" y="1423658"/>
                      <a:pt x="1187185" y="1432434"/>
                      <a:pt x="1165093" y="1432434"/>
                    </a:cubicBezTo>
                    <a:lnTo>
                      <a:pt x="83299" y="1432434"/>
                    </a:lnTo>
                    <a:cubicBezTo>
                      <a:pt x="61207" y="1432434"/>
                      <a:pt x="40019" y="1423658"/>
                      <a:pt x="24398" y="1408037"/>
                    </a:cubicBezTo>
                    <a:cubicBezTo>
                      <a:pt x="8776" y="1392415"/>
                      <a:pt x="0" y="1371227"/>
                      <a:pt x="0" y="1349135"/>
                    </a:cubicBezTo>
                    <a:lnTo>
                      <a:pt x="0" y="83299"/>
                    </a:lnTo>
                    <a:cubicBezTo>
                      <a:pt x="0" y="61207"/>
                      <a:pt x="8776" y="40019"/>
                      <a:pt x="24398" y="24398"/>
                    </a:cubicBezTo>
                    <a:cubicBezTo>
                      <a:pt x="40019" y="8776"/>
                      <a:pt x="61207" y="0"/>
                      <a:pt x="83299" y="0"/>
                    </a:cubicBezTo>
                    <a:close/>
                  </a:path>
                </a:pathLst>
              </a:custGeom>
              <a:solidFill>
                <a:srgbClr val="F0F0F0"/>
              </a:solidFill>
            </p:spPr>
            <p:txBody>
              <a:bodyPr/>
              <a:lstStyle/>
              <a:p>
                <a:endParaRPr lang="en-US"/>
              </a:p>
            </p:txBody>
          </p:sp>
          <p:sp>
            <p:nvSpPr>
              <p:cNvPr id="49" name="TextBox 49"/>
              <p:cNvSpPr txBox="1"/>
              <p:nvPr/>
            </p:nvSpPr>
            <p:spPr>
              <a:xfrm>
                <a:off x="0" y="0"/>
                <a:ext cx="1248392" cy="1432434"/>
              </a:xfrm>
              <a:prstGeom prst="rect">
                <a:avLst/>
              </a:prstGeom>
            </p:spPr>
            <p:txBody>
              <a:bodyPr lIns="50800" tIns="50800" rIns="50800" bIns="50800" rtlCol="0" anchor="ctr"/>
              <a:lstStyle/>
              <a:p>
                <a:pPr algn="ctr">
                  <a:lnSpc>
                    <a:spcPts val="1680"/>
                  </a:lnSpc>
                </a:pPr>
                <a:endParaRPr/>
              </a:p>
            </p:txBody>
          </p:sp>
        </p:grpSp>
        <p:grpSp>
          <p:nvGrpSpPr>
            <p:cNvPr id="50" name="Group 50">
              <a:extLst>
                <a:ext uri="{C183D7F6-B498-43B3-948B-1728B52AA6E4}">
                  <adec:decorative xmlns:adec="http://schemas.microsoft.com/office/drawing/2017/decorative" val="1"/>
                </a:ext>
              </a:extLst>
            </p:cNvPr>
            <p:cNvGrpSpPr/>
            <p:nvPr/>
          </p:nvGrpSpPr>
          <p:grpSpPr>
            <a:xfrm>
              <a:off x="12779985" y="5194161"/>
              <a:ext cx="4237551" cy="4121289"/>
              <a:chOff x="0" y="0"/>
              <a:chExt cx="1116063" cy="1085442"/>
            </a:xfrm>
          </p:grpSpPr>
          <p:sp>
            <p:nvSpPr>
              <p:cNvPr id="51" name="Freeform 51">
                <a:extLst>
                  <a:ext uri="{C183D7F6-B498-43B3-948B-1728B52AA6E4}">
                    <adec:decorative xmlns:adec="http://schemas.microsoft.com/office/drawing/2017/decorative" val="1"/>
                  </a:ext>
                </a:extLst>
              </p:cNvPr>
              <p:cNvSpPr/>
              <p:nvPr/>
            </p:nvSpPr>
            <p:spPr>
              <a:xfrm>
                <a:off x="0" y="0"/>
                <a:ext cx="1116063" cy="1085442"/>
              </a:xfrm>
              <a:custGeom>
                <a:avLst/>
                <a:gdLst/>
                <a:ahLst/>
                <a:cxnLst/>
                <a:rect l="l" t="t" r="r" b="b"/>
                <a:pathLst>
                  <a:path w="1116063" h="1085442">
                    <a:moveTo>
                      <a:pt x="93176" y="0"/>
                    </a:moveTo>
                    <a:lnTo>
                      <a:pt x="1022887" y="0"/>
                    </a:lnTo>
                    <a:cubicBezTo>
                      <a:pt x="1074347" y="0"/>
                      <a:pt x="1116063" y="41716"/>
                      <a:pt x="1116063" y="93176"/>
                    </a:cubicBezTo>
                    <a:lnTo>
                      <a:pt x="1116063" y="992266"/>
                    </a:lnTo>
                    <a:cubicBezTo>
                      <a:pt x="1116063" y="1043726"/>
                      <a:pt x="1074347" y="1085442"/>
                      <a:pt x="1022887" y="1085442"/>
                    </a:cubicBezTo>
                    <a:lnTo>
                      <a:pt x="93176" y="1085442"/>
                    </a:lnTo>
                    <a:cubicBezTo>
                      <a:pt x="41716" y="1085442"/>
                      <a:pt x="0" y="1043726"/>
                      <a:pt x="0" y="992266"/>
                    </a:cubicBezTo>
                    <a:lnTo>
                      <a:pt x="0" y="93176"/>
                    </a:lnTo>
                    <a:cubicBezTo>
                      <a:pt x="0" y="41716"/>
                      <a:pt x="41716" y="0"/>
                      <a:pt x="93176" y="0"/>
                    </a:cubicBezTo>
                    <a:close/>
                  </a:path>
                </a:pathLst>
              </a:custGeom>
              <a:solidFill>
                <a:srgbClr val="FFFFFF"/>
              </a:solidFill>
            </p:spPr>
            <p:txBody>
              <a:bodyPr/>
              <a:lstStyle/>
              <a:p>
                <a:endParaRPr lang="en-US"/>
              </a:p>
            </p:txBody>
          </p:sp>
          <p:sp>
            <p:nvSpPr>
              <p:cNvPr id="52" name="TextBox 52"/>
              <p:cNvSpPr txBox="1"/>
              <p:nvPr/>
            </p:nvSpPr>
            <p:spPr>
              <a:xfrm>
                <a:off x="0" y="0"/>
                <a:ext cx="1116063" cy="1085442"/>
              </a:xfrm>
              <a:prstGeom prst="rect">
                <a:avLst/>
              </a:prstGeom>
            </p:spPr>
            <p:txBody>
              <a:bodyPr lIns="50800" tIns="50800" rIns="50800" bIns="50800" rtlCol="0" anchor="ctr"/>
              <a:lstStyle/>
              <a:p>
                <a:pPr algn="ctr">
                  <a:lnSpc>
                    <a:spcPts val="1680"/>
                  </a:lnSpc>
                </a:pPr>
                <a:endParaRPr/>
              </a:p>
            </p:txBody>
          </p:sp>
        </p:grpSp>
        <p:sp>
          <p:nvSpPr>
            <p:cNvPr id="62" name="Freeform 62">
              <a:extLst>
                <a:ext uri="{C183D7F6-B498-43B3-948B-1728B52AA6E4}">
                  <adec:decorative xmlns:adec="http://schemas.microsoft.com/office/drawing/2017/decorative" val="1"/>
                </a:ext>
              </a:extLst>
            </p:cNvPr>
            <p:cNvSpPr/>
            <p:nvPr/>
          </p:nvSpPr>
          <p:spPr>
            <a:xfrm>
              <a:off x="14198667" y="3195224"/>
              <a:ext cx="1378268" cy="1378267"/>
            </a:xfrm>
            <a:custGeom>
              <a:avLst/>
              <a:gdLst/>
              <a:ahLst/>
              <a:cxnLst/>
              <a:rect l="l" t="t" r="r" b="b"/>
              <a:pathLst>
                <a:path w="1378268" h="1378267">
                  <a:moveTo>
                    <a:pt x="0" y="0"/>
                  </a:moveTo>
                  <a:lnTo>
                    <a:pt x="1378268" y="0"/>
                  </a:lnTo>
                  <a:lnTo>
                    <a:pt x="1378268" y="1378268"/>
                  </a:lnTo>
                  <a:lnTo>
                    <a:pt x="0" y="1378268"/>
                  </a:lnTo>
                  <a:lnTo>
                    <a:pt x="0" y="0"/>
                  </a:lnTo>
                  <a:close/>
                </a:path>
              </a:pathLst>
            </a:custGeom>
            <a:blipFill>
              <a:blip r:embed="rId5">
                <a:extLst>
                  <a:ext uri="{96DAC541-7B7A-43D3-8B79-37D633B846F1}">
                    <asvg:svgBlip xmlns:asvg="http://schemas.microsoft.com/office/drawing/2016/SVG/main" r:embed="rId6"/>
                  </a:ext>
                </a:extLst>
              </a:blip>
              <a:stretch>
                <a:fillRect/>
              </a:stretch>
            </a:blipFill>
            <a:effectLst>
              <a:outerShdw blurRad="50800" dist="38100" dir="2700000" algn="tl" rotWithShape="0">
                <a:prstClr val="black">
                  <a:alpha val="40000"/>
                </a:prstClr>
              </a:outerShdw>
            </a:effectLst>
          </p:spPr>
          <p:txBody>
            <a:bodyPr/>
            <a:lstStyle/>
            <a:p>
              <a:endParaRPr lang="en-US"/>
            </a:p>
          </p:txBody>
        </p:sp>
      </p:grpSp>
      <p:sp>
        <p:nvSpPr>
          <p:cNvPr id="12" name="Freeform 12">
            <a:extLst>
              <a:ext uri="{C183D7F6-B498-43B3-948B-1728B52AA6E4}">
                <adec:decorative xmlns:adec="http://schemas.microsoft.com/office/drawing/2017/decorative" val="1"/>
              </a:ext>
            </a:extLst>
          </p:cNvPr>
          <p:cNvSpPr/>
          <p:nvPr/>
        </p:nvSpPr>
        <p:spPr>
          <a:xfrm>
            <a:off x="8706066" y="3375747"/>
            <a:ext cx="793434" cy="1017223"/>
          </a:xfrm>
          <a:custGeom>
            <a:avLst/>
            <a:gdLst/>
            <a:ahLst/>
            <a:cxnLst/>
            <a:rect l="l" t="t" r="r" b="b"/>
            <a:pathLst>
              <a:path w="793434" h="1017223">
                <a:moveTo>
                  <a:pt x="0" y="0"/>
                </a:moveTo>
                <a:lnTo>
                  <a:pt x="793434" y="0"/>
                </a:lnTo>
                <a:lnTo>
                  <a:pt x="793434" y="1017222"/>
                </a:lnTo>
                <a:lnTo>
                  <a:pt x="0" y="101722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67" name="TextBox 67"/>
          <p:cNvSpPr txBox="1">
            <a:spLocks noGrp="1"/>
          </p:cNvSpPr>
          <p:nvPr>
            <p:ph type="title" idx="4294967295"/>
          </p:nvPr>
        </p:nvSpPr>
        <p:spPr>
          <a:xfrm>
            <a:off x="777704" y="876300"/>
            <a:ext cx="9136878" cy="67945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kumimoji="0" lang="en-US" sz="3999" b="1" i="0" u="none" strike="noStrike" kern="1200" cap="none" spc="63" normalizeH="0" baseline="0" noProof="0" dirty="0">
                <a:ln>
                  <a:noFill/>
                </a:ln>
                <a:solidFill>
                  <a:srgbClr val="FFFFFF"/>
                </a:solidFill>
                <a:effectLst/>
                <a:uLnTx/>
                <a:uFillTx/>
                <a:latin typeface="Inter Bold"/>
                <a:ea typeface="Inter Bold"/>
                <a:cs typeface="Inter Bold"/>
                <a:sym typeface="Inter Bold"/>
              </a:rPr>
              <a:t>What’s Next?</a:t>
            </a:r>
          </a:p>
        </p:txBody>
      </p:sp>
      <p:sp>
        <p:nvSpPr>
          <p:cNvPr id="68" name="TextBox 68"/>
          <p:cNvSpPr txBox="1"/>
          <p:nvPr/>
        </p:nvSpPr>
        <p:spPr>
          <a:xfrm>
            <a:off x="1009286" y="1549091"/>
            <a:ext cx="15210093" cy="1017448"/>
          </a:xfrm>
          <a:prstGeom prst="rect">
            <a:avLst/>
          </a:prstGeom>
        </p:spPr>
        <p:txBody>
          <a:bodyPr lIns="0" tIns="0" rIns="0" bIns="0" rtlCol="0" anchor="t">
            <a:spAutoFit/>
          </a:bodyPr>
          <a:lstStyle/>
          <a:p>
            <a:pPr algn="just">
              <a:lnSpc>
                <a:spcPts val="2743"/>
              </a:lnSpc>
            </a:pPr>
            <a:r>
              <a:rPr lang="en-US" sz="1899" spc="-24" dirty="0">
                <a:solidFill>
                  <a:srgbClr val="FFFFFF"/>
                </a:solidFill>
                <a:latin typeface="Inter"/>
                <a:ea typeface="Inter"/>
                <a:cs typeface="Inter"/>
                <a:sym typeface="Inter"/>
              </a:rPr>
              <a:t>These steps are just the beginning of your Ultra journey. There are going to be things that we didn’t cover in this series that you’ll still have questions about. Then there’s also the next step of running your course for the first time. Here are a few strategies on where to go from here. </a:t>
            </a:r>
          </a:p>
        </p:txBody>
      </p:sp>
      <p:sp>
        <p:nvSpPr>
          <p:cNvPr id="43" name="TextBox 43"/>
          <p:cNvSpPr txBox="1"/>
          <p:nvPr/>
        </p:nvSpPr>
        <p:spPr>
          <a:xfrm>
            <a:off x="1969251" y="4687792"/>
            <a:ext cx="3376891" cy="387832"/>
          </a:xfrm>
          <a:prstGeom prst="rect">
            <a:avLst/>
          </a:prstGeom>
        </p:spPr>
        <p:txBody>
          <a:bodyPr lIns="0" tIns="0" rIns="0" bIns="0" rtlCol="0" anchor="t">
            <a:spAutoFit/>
          </a:bodyPr>
          <a:lstStyle/>
          <a:p>
            <a:pPr algn="just">
              <a:lnSpc>
                <a:spcPts val="2893"/>
              </a:lnSpc>
            </a:pPr>
            <a:r>
              <a:rPr lang="en-US" sz="2893" b="1" spc="28" dirty="0">
                <a:solidFill>
                  <a:srgbClr val="0E387C"/>
                </a:solidFill>
                <a:latin typeface="Inter Bold"/>
                <a:ea typeface="Inter Bold"/>
                <a:cs typeface="Inter Bold"/>
                <a:sym typeface="Inter Bold"/>
              </a:rPr>
              <a:t>More questions?</a:t>
            </a:r>
          </a:p>
        </p:txBody>
      </p:sp>
      <p:sp>
        <p:nvSpPr>
          <p:cNvPr id="44" name="TextBox 44"/>
          <p:cNvSpPr txBox="1"/>
          <p:nvPr/>
        </p:nvSpPr>
        <p:spPr>
          <a:xfrm>
            <a:off x="1890239" y="5674920"/>
            <a:ext cx="3510972" cy="857250"/>
          </a:xfrm>
          <a:prstGeom prst="rect">
            <a:avLst/>
          </a:prstGeom>
        </p:spPr>
        <p:txBody>
          <a:bodyPr lIns="0" tIns="0" rIns="0" bIns="0" rtlCol="0" anchor="t">
            <a:spAutoFit/>
          </a:bodyPr>
          <a:lstStyle/>
          <a:p>
            <a:pPr algn="l">
              <a:lnSpc>
                <a:spcPts val="2284"/>
              </a:lnSpc>
            </a:pPr>
            <a:r>
              <a:rPr lang="en-US" sz="1904" spc="-24" dirty="0">
                <a:solidFill>
                  <a:srgbClr val="000000"/>
                </a:solidFill>
                <a:latin typeface="Inter"/>
                <a:ea typeface="Inter"/>
                <a:cs typeface="Inter"/>
                <a:sym typeface="Inter"/>
              </a:rPr>
              <a:t>Check the </a:t>
            </a:r>
            <a:r>
              <a:rPr lang="en-US" sz="1904" b="1" spc="-24" dirty="0">
                <a:solidFill>
                  <a:srgbClr val="000000"/>
                </a:solidFill>
                <a:latin typeface="Inter Bold"/>
                <a:ea typeface="Inter Bold"/>
                <a:cs typeface="Inter Bold"/>
                <a:sym typeface="Inter Bold"/>
              </a:rPr>
              <a:t>Appendix </a:t>
            </a:r>
            <a:r>
              <a:rPr lang="en-US" sz="1904" spc="-24" dirty="0">
                <a:solidFill>
                  <a:srgbClr val="000000"/>
                </a:solidFill>
                <a:latin typeface="Inter"/>
                <a:ea typeface="Inter"/>
                <a:cs typeface="Inter"/>
                <a:sym typeface="Inter"/>
              </a:rPr>
              <a:t>of this workbook for troubleshooting tips.</a:t>
            </a:r>
          </a:p>
        </p:txBody>
      </p:sp>
      <p:sp>
        <p:nvSpPr>
          <p:cNvPr id="45" name="TextBox 45"/>
          <p:cNvSpPr txBox="1"/>
          <p:nvPr/>
        </p:nvSpPr>
        <p:spPr>
          <a:xfrm>
            <a:off x="1890239" y="6753299"/>
            <a:ext cx="3510972" cy="571500"/>
          </a:xfrm>
          <a:prstGeom prst="rect">
            <a:avLst/>
          </a:prstGeom>
        </p:spPr>
        <p:txBody>
          <a:bodyPr lIns="0" tIns="0" rIns="0" bIns="0" rtlCol="0" anchor="t">
            <a:spAutoFit/>
          </a:bodyPr>
          <a:lstStyle/>
          <a:p>
            <a:pPr algn="l">
              <a:lnSpc>
                <a:spcPts val="2284"/>
              </a:lnSpc>
            </a:pPr>
            <a:r>
              <a:rPr lang="en-US" sz="1904" spc="-24" dirty="0">
                <a:solidFill>
                  <a:srgbClr val="000000"/>
                </a:solidFill>
                <a:latin typeface="Inter"/>
                <a:ea typeface="Inter"/>
                <a:cs typeface="Inter"/>
                <a:sym typeface="Inter"/>
              </a:rPr>
              <a:t>Search the </a:t>
            </a:r>
            <a:r>
              <a:rPr lang="en-US" sz="1904" b="1" u="sng" spc="-24" dirty="0">
                <a:solidFill>
                  <a:srgbClr val="000000"/>
                </a:solidFill>
                <a:latin typeface="Inter Bold"/>
                <a:ea typeface="Inter Bold"/>
                <a:cs typeface="Inter Bold"/>
                <a:sym typeface="Inter Bold"/>
                <a:hlinkClick r:id="rId9" tooltip="https://help.blackboard.com/Learn/Instructor/Ultra"/>
              </a:rPr>
              <a:t>Blackboard Help site</a:t>
            </a:r>
            <a:r>
              <a:rPr lang="en-US" sz="1904" spc="-24" dirty="0">
                <a:solidFill>
                  <a:srgbClr val="000000"/>
                </a:solidFill>
                <a:latin typeface="Inter"/>
                <a:ea typeface="Inter"/>
                <a:cs typeface="Inter"/>
                <a:sym typeface="Inter"/>
              </a:rPr>
              <a:t>. </a:t>
            </a:r>
          </a:p>
        </p:txBody>
      </p:sp>
      <p:sp>
        <p:nvSpPr>
          <p:cNvPr id="46" name="TextBox 46"/>
          <p:cNvSpPr txBox="1"/>
          <p:nvPr/>
        </p:nvSpPr>
        <p:spPr>
          <a:xfrm>
            <a:off x="1890239" y="7886700"/>
            <a:ext cx="3510972" cy="1428750"/>
          </a:xfrm>
          <a:prstGeom prst="rect">
            <a:avLst/>
          </a:prstGeom>
        </p:spPr>
        <p:txBody>
          <a:bodyPr lIns="0" tIns="0" rIns="0" bIns="0" rtlCol="0" anchor="t">
            <a:spAutoFit/>
          </a:bodyPr>
          <a:lstStyle/>
          <a:p>
            <a:pPr algn="l">
              <a:lnSpc>
                <a:spcPts val="2284"/>
              </a:lnSpc>
            </a:pPr>
            <a:r>
              <a:rPr lang="en-US" sz="1904" spc="-24" dirty="0">
                <a:solidFill>
                  <a:srgbClr val="000000"/>
                </a:solidFill>
                <a:latin typeface="Inter"/>
                <a:ea typeface="Inter"/>
                <a:cs typeface="Inter"/>
                <a:sym typeface="Inter"/>
              </a:rPr>
              <a:t>Check out the forums on the </a:t>
            </a:r>
            <a:r>
              <a:rPr lang="en-US" sz="1904" b="1" u="sng" spc="-24" dirty="0">
                <a:solidFill>
                  <a:srgbClr val="000000"/>
                </a:solidFill>
                <a:latin typeface="Inter Bold"/>
                <a:ea typeface="Inter Bold"/>
                <a:cs typeface="Inter Bold"/>
                <a:sym typeface="Inter Bold"/>
                <a:hlinkClick r:id="rId10" tooltip="https://community.anthology.com/home"/>
              </a:rPr>
              <a:t>Anthology Community page</a:t>
            </a:r>
            <a:r>
              <a:rPr lang="en-US" sz="1904" spc="-24" dirty="0">
                <a:solidFill>
                  <a:srgbClr val="000000"/>
                </a:solidFill>
                <a:latin typeface="Inter"/>
                <a:ea typeface="Inter"/>
                <a:cs typeface="Inter"/>
                <a:sym typeface="Inter"/>
              </a:rPr>
              <a:t> to start a discussion or read what others have questions about. </a:t>
            </a:r>
          </a:p>
        </p:txBody>
      </p:sp>
      <p:sp>
        <p:nvSpPr>
          <p:cNvPr id="25" name="TextBox 25"/>
          <p:cNvSpPr txBox="1"/>
          <p:nvPr/>
        </p:nvSpPr>
        <p:spPr>
          <a:xfrm>
            <a:off x="7348624" y="4554548"/>
            <a:ext cx="3663844" cy="749681"/>
          </a:xfrm>
          <a:prstGeom prst="rect">
            <a:avLst/>
          </a:prstGeom>
        </p:spPr>
        <p:txBody>
          <a:bodyPr lIns="0" tIns="0" rIns="0" bIns="0" rtlCol="0" anchor="t">
            <a:spAutoFit/>
          </a:bodyPr>
          <a:lstStyle/>
          <a:p>
            <a:pPr algn="ctr">
              <a:lnSpc>
                <a:spcPts val="2889"/>
              </a:lnSpc>
            </a:pPr>
            <a:r>
              <a:rPr lang="en-US" sz="2889" b="1" spc="28">
                <a:solidFill>
                  <a:srgbClr val="0E387C"/>
                </a:solidFill>
                <a:latin typeface="Inter Bold"/>
                <a:ea typeface="Inter Bold"/>
                <a:cs typeface="Inter Bold"/>
                <a:sym typeface="Inter Bold"/>
              </a:rPr>
              <a:t>Want to add more to your course?</a:t>
            </a:r>
          </a:p>
        </p:txBody>
      </p:sp>
      <p:sp>
        <p:nvSpPr>
          <p:cNvPr id="14" name="TextBox 14"/>
          <p:cNvSpPr txBox="1"/>
          <p:nvPr/>
        </p:nvSpPr>
        <p:spPr>
          <a:xfrm>
            <a:off x="7332903" y="5674920"/>
            <a:ext cx="4139240" cy="857250"/>
          </a:xfrm>
          <a:prstGeom prst="rect">
            <a:avLst/>
          </a:prstGeom>
        </p:spPr>
        <p:txBody>
          <a:bodyPr lIns="0" tIns="0" rIns="0" bIns="0" rtlCol="0" anchor="t">
            <a:spAutoFit/>
          </a:bodyPr>
          <a:lstStyle/>
          <a:p>
            <a:pPr algn="l">
              <a:lnSpc>
                <a:spcPts val="2279"/>
              </a:lnSpc>
            </a:pPr>
            <a:r>
              <a:rPr lang="en-US" sz="1899" spc="-24">
                <a:solidFill>
                  <a:srgbClr val="000000"/>
                </a:solidFill>
                <a:latin typeface="Inter"/>
                <a:ea typeface="Inter"/>
                <a:cs typeface="Inter"/>
                <a:sym typeface="Inter"/>
              </a:rPr>
              <a:t>Watch or listen to webinars and recordings on </a:t>
            </a:r>
            <a:r>
              <a:rPr lang="en-US" sz="1899" b="1" u="sng" spc="-24">
                <a:solidFill>
                  <a:srgbClr val="000000"/>
                </a:solidFill>
                <a:latin typeface="Inter Bold"/>
                <a:ea typeface="Inter Bold"/>
                <a:cs typeface="Inter Bold"/>
                <a:sym typeface="Inter Bold"/>
                <a:hlinkClick r:id="rId11" tooltip="https://community.anthology.com/events"/>
              </a:rPr>
              <a:t>Anthology Community</a:t>
            </a:r>
            <a:r>
              <a:rPr lang="en-US" sz="1899" b="1" spc="-24">
                <a:solidFill>
                  <a:srgbClr val="000000"/>
                </a:solidFill>
                <a:latin typeface="Inter Bold"/>
                <a:ea typeface="Inter Bold"/>
                <a:cs typeface="Inter Bold"/>
                <a:sym typeface="Inter Bold"/>
              </a:rPr>
              <a:t> </a:t>
            </a:r>
          </a:p>
        </p:txBody>
      </p:sp>
      <p:sp>
        <p:nvSpPr>
          <p:cNvPr id="15" name="TextBox 15"/>
          <p:cNvSpPr txBox="1"/>
          <p:nvPr/>
        </p:nvSpPr>
        <p:spPr>
          <a:xfrm>
            <a:off x="7348624" y="6871046"/>
            <a:ext cx="4139240" cy="571500"/>
          </a:xfrm>
          <a:prstGeom prst="rect">
            <a:avLst/>
          </a:prstGeom>
        </p:spPr>
        <p:txBody>
          <a:bodyPr lIns="0" tIns="0" rIns="0" bIns="0" rtlCol="0" anchor="t">
            <a:spAutoFit/>
          </a:bodyPr>
          <a:lstStyle/>
          <a:p>
            <a:pPr algn="l">
              <a:lnSpc>
                <a:spcPts val="2279"/>
              </a:lnSpc>
            </a:pPr>
            <a:r>
              <a:rPr lang="en-US" sz="1899" spc="-24">
                <a:solidFill>
                  <a:srgbClr val="000000"/>
                </a:solidFill>
                <a:latin typeface="Inter"/>
                <a:ea typeface="Inter"/>
                <a:cs typeface="Inter"/>
                <a:sym typeface="Inter"/>
              </a:rPr>
              <a:t>Dive into videos and additional content in </a:t>
            </a:r>
            <a:r>
              <a:rPr lang="en-US" sz="1899" b="1" u="sng" spc="-24">
                <a:solidFill>
                  <a:srgbClr val="000000"/>
                </a:solidFill>
                <a:latin typeface="Inter Bold"/>
                <a:ea typeface="Inter Bold"/>
                <a:cs typeface="Inter Bold"/>
                <a:sym typeface="Inter Bold"/>
                <a:hlinkClick r:id="rId12" tooltip="https://www.anthology.com/academy"/>
              </a:rPr>
              <a:t>The Anthology Academy</a:t>
            </a:r>
            <a:r>
              <a:rPr lang="en-US" sz="1899" spc="-24">
                <a:solidFill>
                  <a:srgbClr val="000000"/>
                </a:solidFill>
                <a:latin typeface="Inter"/>
                <a:ea typeface="Inter"/>
                <a:cs typeface="Inter"/>
                <a:sym typeface="Inter"/>
              </a:rPr>
              <a:t>. </a:t>
            </a:r>
          </a:p>
        </p:txBody>
      </p:sp>
      <p:sp>
        <p:nvSpPr>
          <p:cNvPr id="13" name="TextBox 13"/>
          <p:cNvSpPr txBox="1"/>
          <p:nvPr/>
        </p:nvSpPr>
        <p:spPr>
          <a:xfrm>
            <a:off x="7332903" y="7774078"/>
            <a:ext cx="4299760" cy="1143000"/>
          </a:xfrm>
          <a:prstGeom prst="rect">
            <a:avLst/>
          </a:prstGeom>
        </p:spPr>
        <p:txBody>
          <a:bodyPr lIns="0" tIns="0" rIns="0" bIns="0" rtlCol="0" anchor="t">
            <a:spAutoFit/>
          </a:bodyPr>
          <a:lstStyle/>
          <a:p>
            <a:pPr algn="l">
              <a:lnSpc>
                <a:spcPts val="2279"/>
              </a:lnSpc>
            </a:pPr>
            <a:r>
              <a:rPr lang="en-US" sz="1899" spc="-24">
                <a:solidFill>
                  <a:srgbClr val="000000"/>
                </a:solidFill>
                <a:latin typeface="Inter"/>
                <a:ea typeface="Inter"/>
                <a:cs typeface="Inter"/>
                <a:sym typeface="Inter"/>
              </a:rPr>
              <a:t>Try a general internet search. Many schools post learning materials for Ultra publicly. “</a:t>
            </a:r>
            <a:r>
              <a:rPr lang="en-US" sz="1899" b="1" i="1" spc="-24">
                <a:solidFill>
                  <a:srgbClr val="000000"/>
                </a:solidFill>
                <a:latin typeface="Inter Bold Italics"/>
                <a:ea typeface="Inter Bold Italics"/>
                <a:cs typeface="Inter Bold Italics"/>
                <a:sym typeface="Inter Bold Italics"/>
              </a:rPr>
              <a:t>How do I do ____ in Ultra</a:t>
            </a:r>
            <a:r>
              <a:rPr lang="en-US" sz="1899" spc="-24">
                <a:solidFill>
                  <a:srgbClr val="000000"/>
                </a:solidFill>
                <a:latin typeface="Inter"/>
                <a:ea typeface="Inter"/>
                <a:cs typeface="Inter"/>
                <a:sym typeface="Inter"/>
              </a:rPr>
              <a:t>” is a good place to start.</a:t>
            </a:r>
          </a:p>
        </p:txBody>
      </p:sp>
      <p:grpSp>
        <p:nvGrpSpPr>
          <p:cNvPr id="16" name="Group 16">
            <a:extLst>
              <a:ext uri="{C183D7F6-B498-43B3-948B-1728B52AA6E4}">
                <adec:decorative xmlns:adec="http://schemas.microsoft.com/office/drawing/2017/decorative" val="1"/>
              </a:ext>
            </a:extLst>
          </p:cNvPr>
          <p:cNvGrpSpPr/>
          <p:nvPr/>
        </p:nvGrpSpPr>
        <p:grpSpPr>
          <a:xfrm>
            <a:off x="7042430" y="5738011"/>
            <a:ext cx="126881" cy="126881"/>
            <a:chOff x="0" y="0"/>
            <a:chExt cx="812800" cy="812800"/>
          </a:xfrm>
        </p:grpSpPr>
        <p:sp>
          <p:nvSpPr>
            <p:cNvPr id="17" name="Freeform 17">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18" name="TextBox 18"/>
            <p:cNvSpPr txBox="1"/>
            <p:nvPr/>
          </p:nvSpPr>
          <p:spPr>
            <a:xfrm>
              <a:off x="76200" y="76200"/>
              <a:ext cx="660400" cy="660400"/>
            </a:xfrm>
            <a:prstGeom prst="rect">
              <a:avLst/>
            </a:prstGeom>
          </p:spPr>
          <p:txBody>
            <a:bodyPr lIns="50800" tIns="50800" rIns="50800" bIns="50800" rtlCol="0" anchor="ctr"/>
            <a:lstStyle/>
            <a:p>
              <a:pPr algn="ctr">
                <a:lnSpc>
                  <a:spcPts val="1680"/>
                </a:lnSpc>
              </a:pPr>
              <a:endParaRPr/>
            </a:p>
          </p:txBody>
        </p:sp>
      </p:grpSp>
      <p:grpSp>
        <p:nvGrpSpPr>
          <p:cNvPr id="19" name="Group 19">
            <a:extLst>
              <a:ext uri="{C183D7F6-B498-43B3-948B-1728B52AA6E4}">
                <adec:decorative xmlns:adec="http://schemas.microsoft.com/office/drawing/2017/decorative" val="1"/>
              </a:ext>
            </a:extLst>
          </p:cNvPr>
          <p:cNvGrpSpPr/>
          <p:nvPr/>
        </p:nvGrpSpPr>
        <p:grpSpPr>
          <a:xfrm>
            <a:off x="7042430" y="6963977"/>
            <a:ext cx="126881" cy="126881"/>
            <a:chOff x="0" y="0"/>
            <a:chExt cx="812800" cy="812800"/>
          </a:xfrm>
        </p:grpSpPr>
        <p:sp>
          <p:nvSpPr>
            <p:cNvPr id="20" name="Freeform 20">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21" name="TextBox 21"/>
            <p:cNvSpPr txBox="1"/>
            <p:nvPr/>
          </p:nvSpPr>
          <p:spPr>
            <a:xfrm>
              <a:off x="76200" y="76200"/>
              <a:ext cx="660400" cy="660400"/>
            </a:xfrm>
            <a:prstGeom prst="rect">
              <a:avLst/>
            </a:prstGeom>
          </p:spPr>
          <p:txBody>
            <a:bodyPr lIns="50800" tIns="50800" rIns="50800" bIns="50800" rtlCol="0" anchor="ctr"/>
            <a:lstStyle/>
            <a:p>
              <a:pPr algn="ctr">
                <a:lnSpc>
                  <a:spcPts val="1680"/>
                </a:lnSpc>
              </a:pPr>
              <a:endParaRPr/>
            </a:p>
          </p:txBody>
        </p:sp>
      </p:grpSp>
      <p:grpSp>
        <p:nvGrpSpPr>
          <p:cNvPr id="22" name="Group 22">
            <a:extLst>
              <a:ext uri="{C183D7F6-B498-43B3-948B-1728B52AA6E4}">
                <adec:decorative xmlns:adec="http://schemas.microsoft.com/office/drawing/2017/decorative" val="1"/>
              </a:ext>
            </a:extLst>
          </p:cNvPr>
          <p:cNvGrpSpPr/>
          <p:nvPr/>
        </p:nvGrpSpPr>
        <p:grpSpPr>
          <a:xfrm>
            <a:off x="7042430" y="7862383"/>
            <a:ext cx="126881" cy="126881"/>
            <a:chOff x="0" y="0"/>
            <a:chExt cx="812800" cy="812800"/>
          </a:xfrm>
        </p:grpSpPr>
        <p:sp>
          <p:nvSpPr>
            <p:cNvPr id="23" name="Freeform 23">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24" name="TextBox 24"/>
            <p:cNvSpPr txBox="1"/>
            <p:nvPr/>
          </p:nvSpPr>
          <p:spPr>
            <a:xfrm>
              <a:off x="76200" y="76200"/>
              <a:ext cx="660400" cy="660400"/>
            </a:xfrm>
            <a:prstGeom prst="rect">
              <a:avLst/>
            </a:prstGeom>
          </p:spPr>
          <p:txBody>
            <a:bodyPr lIns="50800" tIns="50800" rIns="50800" bIns="50800" rtlCol="0" anchor="ctr"/>
            <a:lstStyle/>
            <a:p>
              <a:pPr algn="ctr">
                <a:lnSpc>
                  <a:spcPts val="1680"/>
                </a:lnSpc>
              </a:pPr>
              <a:endParaRPr/>
            </a:p>
          </p:txBody>
        </p:sp>
      </p:grpSp>
      <p:grpSp>
        <p:nvGrpSpPr>
          <p:cNvPr id="34" name="Group 34">
            <a:extLst>
              <a:ext uri="{C183D7F6-B498-43B3-948B-1728B52AA6E4}">
                <adec:decorative xmlns:adec="http://schemas.microsoft.com/office/drawing/2017/decorative" val="1"/>
              </a:ext>
            </a:extLst>
          </p:cNvPr>
          <p:cNvGrpSpPr/>
          <p:nvPr/>
        </p:nvGrpSpPr>
        <p:grpSpPr>
          <a:xfrm>
            <a:off x="1595441" y="5738011"/>
            <a:ext cx="126881" cy="126881"/>
            <a:chOff x="0" y="0"/>
            <a:chExt cx="812800" cy="812800"/>
          </a:xfrm>
        </p:grpSpPr>
        <p:sp>
          <p:nvSpPr>
            <p:cNvPr id="35" name="Freeform 35">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36" name="TextBox 36"/>
            <p:cNvSpPr txBox="1"/>
            <p:nvPr/>
          </p:nvSpPr>
          <p:spPr>
            <a:xfrm>
              <a:off x="76200" y="76200"/>
              <a:ext cx="660400" cy="660400"/>
            </a:xfrm>
            <a:prstGeom prst="rect">
              <a:avLst/>
            </a:prstGeom>
          </p:spPr>
          <p:txBody>
            <a:bodyPr lIns="50800" tIns="50800" rIns="50800" bIns="50800" rtlCol="0" anchor="ctr"/>
            <a:lstStyle/>
            <a:p>
              <a:pPr algn="ctr">
                <a:lnSpc>
                  <a:spcPts val="1680"/>
                </a:lnSpc>
              </a:pPr>
              <a:endParaRPr/>
            </a:p>
          </p:txBody>
        </p:sp>
      </p:grpSp>
      <p:grpSp>
        <p:nvGrpSpPr>
          <p:cNvPr id="37" name="Group 37">
            <a:extLst>
              <a:ext uri="{C183D7F6-B498-43B3-948B-1728B52AA6E4}">
                <adec:decorative xmlns:adec="http://schemas.microsoft.com/office/drawing/2017/decorative" val="1"/>
              </a:ext>
            </a:extLst>
          </p:cNvPr>
          <p:cNvGrpSpPr/>
          <p:nvPr/>
        </p:nvGrpSpPr>
        <p:grpSpPr>
          <a:xfrm>
            <a:off x="1595441" y="6837445"/>
            <a:ext cx="126881" cy="126881"/>
            <a:chOff x="0" y="0"/>
            <a:chExt cx="812800" cy="812800"/>
          </a:xfrm>
        </p:grpSpPr>
        <p:sp>
          <p:nvSpPr>
            <p:cNvPr id="38" name="Freeform 38">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39" name="TextBox 39"/>
            <p:cNvSpPr txBox="1"/>
            <p:nvPr/>
          </p:nvSpPr>
          <p:spPr>
            <a:xfrm>
              <a:off x="76200" y="76200"/>
              <a:ext cx="660400" cy="660400"/>
            </a:xfrm>
            <a:prstGeom prst="rect">
              <a:avLst/>
            </a:prstGeom>
          </p:spPr>
          <p:txBody>
            <a:bodyPr lIns="50800" tIns="50800" rIns="50800" bIns="50800" rtlCol="0" anchor="ctr"/>
            <a:lstStyle/>
            <a:p>
              <a:pPr algn="ctr">
                <a:lnSpc>
                  <a:spcPts val="1680"/>
                </a:lnSpc>
              </a:pPr>
              <a:endParaRPr/>
            </a:p>
          </p:txBody>
        </p:sp>
      </p:grpSp>
      <p:grpSp>
        <p:nvGrpSpPr>
          <p:cNvPr id="40" name="Group 40">
            <a:extLst>
              <a:ext uri="{C183D7F6-B498-43B3-948B-1728B52AA6E4}">
                <adec:decorative xmlns:adec="http://schemas.microsoft.com/office/drawing/2017/decorative" val="1"/>
              </a:ext>
            </a:extLst>
          </p:cNvPr>
          <p:cNvGrpSpPr/>
          <p:nvPr/>
        </p:nvGrpSpPr>
        <p:grpSpPr>
          <a:xfrm>
            <a:off x="1595441" y="7982655"/>
            <a:ext cx="126881" cy="126881"/>
            <a:chOff x="0" y="0"/>
            <a:chExt cx="812800" cy="812800"/>
          </a:xfrm>
        </p:grpSpPr>
        <p:sp>
          <p:nvSpPr>
            <p:cNvPr id="41" name="Freeform 41">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42" name="TextBox 42"/>
            <p:cNvSpPr txBox="1"/>
            <p:nvPr/>
          </p:nvSpPr>
          <p:spPr>
            <a:xfrm>
              <a:off x="76200" y="76200"/>
              <a:ext cx="660400" cy="660400"/>
            </a:xfrm>
            <a:prstGeom prst="rect">
              <a:avLst/>
            </a:prstGeom>
          </p:spPr>
          <p:txBody>
            <a:bodyPr lIns="50800" tIns="50800" rIns="50800" bIns="50800" rtlCol="0" anchor="ctr"/>
            <a:lstStyle/>
            <a:p>
              <a:pPr algn="ctr">
                <a:lnSpc>
                  <a:spcPts val="1680"/>
                </a:lnSpc>
              </a:pPr>
              <a:endParaRPr/>
            </a:p>
          </p:txBody>
        </p:sp>
      </p:grpSp>
      <p:grpSp>
        <p:nvGrpSpPr>
          <p:cNvPr id="53" name="Group 53">
            <a:extLst>
              <a:ext uri="{C183D7F6-B498-43B3-948B-1728B52AA6E4}">
                <adec:decorative xmlns:adec="http://schemas.microsoft.com/office/drawing/2017/decorative" val="1"/>
              </a:ext>
            </a:extLst>
          </p:cNvPr>
          <p:cNvGrpSpPr/>
          <p:nvPr/>
        </p:nvGrpSpPr>
        <p:grpSpPr>
          <a:xfrm>
            <a:off x="13069740" y="5738011"/>
            <a:ext cx="126881" cy="126881"/>
            <a:chOff x="0" y="0"/>
            <a:chExt cx="812800" cy="812800"/>
          </a:xfrm>
        </p:grpSpPr>
        <p:sp>
          <p:nvSpPr>
            <p:cNvPr id="54" name="Freeform 54">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55" name="TextBox 55"/>
            <p:cNvSpPr txBox="1"/>
            <p:nvPr/>
          </p:nvSpPr>
          <p:spPr>
            <a:xfrm>
              <a:off x="76200" y="76200"/>
              <a:ext cx="660400" cy="660400"/>
            </a:xfrm>
            <a:prstGeom prst="rect">
              <a:avLst/>
            </a:prstGeom>
          </p:spPr>
          <p:txBody>
            <a:bodyPr lIns="50800" tIns="50800" rIns="50800" bIns="50800" rtlCol="0" anchor="ctr"/>
            <a:lstStyle/>
            <a:p>
              <a:pPr algn="ctr">
                <a:lnSpc>
                  <a:spcPts val="1680"/>
                </a:lnSpc>
              </a:pPr>
              <a:endParaRPr/>
            </a:p>
          </p:txBody>
        </p:sp>
      </p:grpSp>
      <p:grpSp>
        <p:nvGrpSpPr>
          <p:cNvPr id="56" name="Group 56">
            <a:extLst>
              <a:ext uri="{C183D7F6-B498-43B3-948B-1728B52AA6E4}">
                <adec:decorative xmlns:adec="http://schemas.microsoft.com/office/drawing/2017/decorative" val="1"/>
              </a:ext>
            </a:extLst>
          </p:cNvPr>
          <p:cNvGrpSpPr/>
          <p:nvPr/>
        </p:nvGrpSpPr>
        <p:grpSpPr>
          <a:xfrm>
            <a:off x="13069740" y="6963977"/>
            <a:ext cx="126881" cy="126881"/>
            <a:chOff x="0" y="0"/>
            <a:chExt cx="812800" cy="812800"/>
          </a:xfrm>
        </p:grpSpPr>
        <p:sp>
          <p:nvSpPr>
            <p:cNvPr id="57" name="Freeform 57">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58" name="TextBox 58"/>
            <p:cNvSpPr txBox="1"/>
            <p:nvPr/>
          </p:nvSpPr>
          <p:spPr>
            <a:xfrm>
              <a:off x="76200" y="76200"/>
              <a:ext cx="660400" cy="660400"/>
            </a:xfrm>
            <a:prstGeom prst="rect">
              <a:avLst/>
            </a:prstGeom>
          </p:spPr>
          <p:txBody>
            <a:bodyPr lIns="50800" tIns="50800" rIns="50800" bIns="50800" rtlCol="0" anchor="ctr"/>
            <a:lstStyle/>
            <a:p>
              <a:pPr algn="ctr">
                <a:lnSpc>
                  <a:spcPts val="1680"/>
                </a:lnSpc>
              </a:pPr>
              <a:endParaRPr/>
            </a:p>
          </p:txBody>
        </p:sp>
      </p:grpSp>
      <p:grpSp>
        <p:nvGrpSpPr>
          <p:cNvPr id="59" name="Group 59">
            <a:extLst>
              <a:ext uri="{C183D7F6-B498-43B3-948B-1728B52AA6E4}">
                <adec:decorative xmlns:adec="http://schemas.microsoft.com/office/drawing/2017/decorative" val="1"/>
              </a:ext>
            </a:extLst>
          </p:cNvPr>
          <p:cNvGrpSpPr/>
          <p:nvPr/>
        </p:nvGrpSpPr>
        <p:grpSpPr>
          <a:xfrm>
            <a:off x="13069740" y="7982655"/>
            <a:ext cx="126881" cy="126881"/>
            <a:chOff x="0" y="0"/>
            <a:chExt cx="812800" cy="812800"/>
          </a:xfrm>
        </p:grpSpPr>
        <p:sp>
          <p:nvSpPr>
            <p:cNvPr id="60" name="Freeform 60">
              <a:extLst>
                <a:ext uri="{C183D7F6-B498-43B3-948B-1728B52AA6E4}">
                  <adec:decorative xmlns:adec="http://schemas.microsoft.com/office/drawing/2017/decorative" val="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DAC41"/>
            </a:solidFill>
          </p:spPr>
          <p:txBody>
            <a:bodyPr/>
            <a:lstStyle/>
            <a:p>
              <a:endParaRPr lang="en-US"/>
            </a:p>
          </p:txBody>
        </p:sp>
        <p:sp>
          <p:nvSpPr>
            <p:cNvPr id="61" name="TextBox 61"/>
            <p:cNvSpPr txBox="1"/>
            <p:nvPr/>
          </p:nvSpPr>
          <p:spPr>
            <a:xfrm>
              <a:off x="76200" y="76200"/>
              <a:ext cx="660400" cy="660400"/>
            </a:xfrm>
            <a:prstGeom prst="rect">
              <a:avLst/>
            </a:prstGeom>
          </p:spPr>
          <p:txBody>
            <a:bodyPr lIns="50800" tIns="50800" rIns="50800" bIns="50800" rtlCol="0" anchor="ctr"/>
            <a:lstStyle/>
            <a:p>
              <a:pPr algn="ctr">
                <a:lnSpc>
                  <a:spcPts val="1680"/>
                </a:lnSpc>
              </a:pPr>
              <a:endParaRPr/>
            </a:p>
          </p:txBody>
        </p:sp>
      </p:grpSp>
      <p:sp>
        <p:nvSpPr>
          <p:cNvPr id="63" name="TextBox 63"/>
          <p:cNvSpPr txBox="1"/>
          <p:nvPr/>
        </p:nvSpPr>
        <p:spPr>
          <a:xfrm>
            <a:off x="13360318" y="4687792"/>
            <a:ext cx="3076886" cy="387832"/>
          </a:xfrm>
          <a:prstGeom prst="rect">
            <a:avLst/>
          </a:prstGeom>
        </p:spPr>
        <p:txBody>
          <a:bodyPr lIns="0" tIns="0" rIns="0" bIns="0" rtlCol="0" anchor="t">
            <a:spAutoFit/>
          </a:bodyPr>
          <a:lstStyle/>
          <a:p>
            <a:pPr algn="ctr">
              <a:lnSpc>
                <a:spcPts val="2893"/>
              </a:lnSpc>
            </a:pPr>
            <a:r>
              <a:rPr lang="en-US" sz="2893" b="1" spc="28">
                <a:solidFill>
                  <a:srgbClr val="0E387C"/>
                </a:solidFill>
                <a:latin typeface="Inter Bold"/>
                <a:ea typeface="Inter Bold"/>
                <a:cs typeface="Inter Bold"/>
                <a:sym typeface="Inter Bold"/>
              </a:rPr>
              <a:t>Think local!</a:t>
            </a:r>
          </a:p>
        </p:txBody>
      </p:sp>
      <p:sp>
        <p:nvSpPr>
          <p:cNvPr id="64" name="TextBox 64"/>
          <p:cNvSpPr txBox="1"/>
          <p:nvPr/>
        </p:nvSpPr>
        <p:spPr>
          <a:xfrm>
            <a:off x="13339774" y="5674920"/>
            <a:ext cx="3444508" cy="857250"/>
          </a:xfrm>
          <a:prstGeom prst="rect">
            <a:avLst/>
          </a:prstGeom>
        </p:spPr>
        <p:txBody>
          <a:bodyPr lIns="0" tIns="0" rIns="0" bIns="0" rtlCol="0" anchor="t">
            <a:spAutoFit/>
          </a:bodyPr>
          <a:lstStyle/>
          <a:p>
            <a:pPr algn="l">
              <a:lnSpc>
                <a:spcPts val="2279"/>
              </a:lnSpc>
            </a:pPr>
            <a:r>
              <a:rPr lang="en-US" sz="1899" spc="-24">
                <a:solidFill>
                  <a:srgbClr val="000000"/>
                </a:solidFill>
                <a:latin typeface="Inter"/>
                <a:ea typeface="Inter"/>
                <a:cs typeface="Inter"/>
                <a:sym typeface="Inter"/>
              </a:rPr>
              <a:t>Connect with other instructors in your department to collaborate and share ideas.</a:t>
            </a:r>
          </a:p>
        </p:txBody>
      </p:sp>
      <p:sp>
        <p:nvSpPr>
          <p:cNvPr id="66" name="TextBox 66"/>
          <p:cNvSpPr txBox="1"/>
          <p:nvPr/>
        </p:nvSpPr>
        <p:spPr>
          <a:xfrm>
            <a:off x="13339774" y="6871046"/>
            <a:ext cx="3517726" cy="857250"/>
          </a:xfrm>
          <a:prstGeom prst="rect">
            <a:avLst/>
          </a:prstGeom>
        </p:spPr>
        <p:txBody>
          <a:bodyPr lIns="0" tIns="0" rIns="0" bIns="0" rtlCol="0" anchor="t">
            <a:spAutoFit/>
          </a:bodyPr>
          <a:lstStyle/>
          <a:p>
            <a:pPr algn="l">
              <a:lnSpc>
                <a:spcPts val="2279"/>
              </a:lnSpc>
            </a:pPr>
            <a:r>
              <a:rPr lang="en-US" sz="1899" spc="-24">
                <a:solidFill>
                  <a:srgbClr val="000000"/>
                </a:solidFill>
                <a:latin typeface="Inter"/>
                <a:ea typeface="Inter"/>
                <a:cs typeface="Inter"/>
                <a:sym typeface="Inter"/>
              </a:rPr>
              <a:t>Attend trainings that your institution hosts or recommends.</a:t>
            </a:r>
          </a:p>
        </p:txBody>
      </p:sp>
      <p:sp>
        <p:nvSpPr>
          <p:cNvPr id="65" name="TextBox 65"/>
          <p:cNvSpPr txBox="1"/>
          <p:nvPr/>
        </p:nvSpPr>
        <p:spPr>
          <a:xfrm>
            <a:off x="13339774" y="7906774"/>
            <a:ext cx="3444508" cy="857250"/>
          </a:xfrm>
          <a:prstGeom prst="rect">
            <a:avLst/>
          </a:prstGeom>
        </p:spPr>
        <p:txBody>
          <a:bodyPr lIns="0" tIns="0" rIns="0" bIns="0" rtlCol="0" anchor="t">
            <a:spAutoFit/>
          </a:bodyPr>
          <a:lstStyle/>
          <a:p>
            <a:pPr algn="l">
              <a:lnSpc>
                <a:spcPts val="2279"/>
              </a:lnSpc>
            </a:pPr>
            <a:r>
              <a:rPr lang="en-US" sz="1899" spc="-24">
                <a:solidFill>
                  <a:srgbClr val="000000"/>
                </a:solidFill>
                <a:latin typeface="Inter"/>
                <a:ea typeface="Inter"/>
                <a:cs typeface="Inter"/>
                <a:sym typeface="Inter"/>
              </a:rPr>
              <a:t>Reach out to your institution’s Blackboard support team with questions.</a:t>
            </a:r>
          </a:p>
        </p:txBody>
      </p:sp>
      <p:grpSp>
        <p:nvGrpSpPr>
          <p:cNvPr id="69" name="Group 69">
            <a:extLst>
              <a:ext uri="{C183D7F6-B498-43B3-948B-1728B52AA6E4}">
                <adec:decorative xmlns:adec="http://schemas.microsoft.com/office/drawing/2017/decorative" val="1"/>
              </a:ext>
            </a:extLst>
          </p:cNvPr>
          <p:cNvGrpSpPr/>
          <p:nvPr/>
        </p:nvGrpSpPr>
        <p:grpSpPr>
          <a:xfrm>
            <a:off x="14948803" y="9599041"/>
            <a:ext cx="3086585" cy="475890"/>
            <a:chOff x="0" y="0"/>
            <a:chExt cx="1130578" cy="174313"/>
          </a:xfrm>
        </p:grpSpPr>
        <p:sp>
          <p:nvSpPr>
            <p:cNvPr id="70" name="Freeform 70">
              <a:extLst>
                <a:ext uri="{C183D7F6-B498-43B3-948B-1728B52AA6E4}">
                  <adec:decorative xmlns:adec="http://schemas.microsoft.com/office/drawing/2017/decorative" val="1"/>
                </a:ext>
              </a:extLst>
            </p:cNvPr>
            <p:cNvSpPr/>
            <p:nvPr/>
          </p:nvSpPr>
          <p:spPr>
            <a:xfrm>
              <a:off x="0" y="0"/>
              <a:ext cx="1130578" cy="174313"/>
            </a:xfrm>
            <a:custGeom>
              <a:avLst/>
              <a:gdLst/>
              <a:ahLst/>
              <a:cxnLst/>
              <a:rect l="l" t="t" r="r" b="b"/>
              <a:pathLst>
                <a:path w="1130578" h="174313">
                  <a:moveTo>
                    <a:pt x="87156" y="0"/>
                  </a:moveTo>
                  <a:lnTo>
                    <a:pt x="1043422" y="0"/>
                  </a:lnTo>
                  <a:cubicBezTo>
                    <a:pt x="1091557" y="0"/>
                    <a:pt x="1130578" y="39021"/>
                    <a:pt x="1130578" y="87156"/>
                  </a:cubicBezTo>
                  <a:lnTo>
                    <a:pt x="1130578" y="87156"/>
                  </a:lnTo>
                  <a:cubicBezTo>
                    <a:pt x="1130578" y="135291"/>
                    <a:pt x="1091557" y="174313"/>
                    <a:pt x="1043422" y="174313"/>
                  </a:cubicBezTo>
                  <a:lnTo>
                    <a:pt x="87156" y="174313"/>
                  </a:lnTo>
                  <a:cubicBezTo>
                    <a:pt x="39021" y="174313"/>
                    <a:pt x="0" y="135291"/>
                    <a:pt x="0" y="87156"/>
                  </a:cubicBezTo>
                  <a:lnTo>
                    <a:pt x="0" y="87156"/>
                  </a:lnTo>
                  <a:cubicBezTo>
                    <a:pt x="0" y="39021"/>
                    <a:pt x="39021" y="0"/>
                    <a:pt x="87156" y="0"/>
                  </a:cubicBezTo>
                  <a:close/>
                </a:path>
              </a:pathLst>
            </a:custGeom>
            <a:solidFill>
              <a:srgbClr val="969696"/>
            </a:solidFill>
          </p:spPr>
          <p:txBody>
            <a:bodyPr/>
            <a:lstStyle/>
            <a:p>
              <a:endParaRPr lang="en-US"/>
            </a:p>
          </p:txBody>
        </p:sp>
        <p:sp>
          <p:nvSpPr>
            <p:cNvPr id="71" name="TextBox 71"/>
            <p:cNvSpPr txBox="1"/>
            <p:nvPr/>
          </p:nvSpPr>
          <p:spPr>
            <a:xfrm>
              <a:off x="0" y="-28575"/>
              <a:ext cx="1130578" cy="202888"/>
            </a:xfrm>
            <a:prstGeom prst="rect">
              <a:avLst/>
            </a:prstGeom>
          </p:spPr>
          <p:txBody>
            <a:bodyPr lIns="9261" tIns="9261" rIns="9261" bIns="9261" rtlCol="0" anchor="ctr"/>
            <a:lstStyle/>
            <a:p>
              <a:pPr algn="ctr">
                <a:lnSpc>
                  <a:spcPts val="1960"/>
                </a:lnSpc>
              </a:pPr>
              <a:endParaRPr/>
            </a:p>
          </p:txBody>
        </p:sp>
      </p:grpSp>
      <p:sp>
        <p:nvSpPr>
          <p:cNvPr id="73" name="Freeform 73">
            <a:hlinkClick r:id="rId13" action="ppaction://hlinksldjump"/>
            <a:extLst>
              <a:ext uri="{C183D7F6-B498-43B3-948B-1728B52AA6E4}">
                <adec:decorative xmlns:adec="http://schemas.microsoft.com/office/drawing/2017/decorative" val="1"/>
              </a:ext>
            </a:extLst>
          </p:cNvPr>
          <p:cNvSpPr/>
          <p:nvPr/>
        </p:nvSpPr>
        <p:spPr>
          <a:xfrm>
            <a:off x="14887801" y="9659544"/>
            <a:ext cx="3086585" cy="507106"/>
          </a:xfrm>
          <a:custGeom>
            <a:avLst/>
            <a:gdLst/>
            <a:ahLst/>
            <a:cxnLst/>
            <a:rect l="l" t="t" r="r" b="b"/>
            <a:pathLst>
              <a:path w="1130578" h="185747">
                <a:moveTo>
                  <a:pt x="92873" y="0"/>
                </a:moveTo>
                <a:lnTo>
                  <a:pt x="1037705" y="0"/>
                </a:lnTo>
                <a:cubicBezTo>
                  <a:pt x="1062337" y="0"/>
                  <a:pt x="1085959" y="9785"/>
                  <a:pt x="1103376" y="27202"/>
                </a:cubicBezTo>
                <a:cubicBezTo>
                  <a:pt x="1120793" y="44619"/>
                  <a:pt x="1130578" y="68242"/>
                  <a:pt x="1130578" y="92873"/>
                </a:cubicBezTo>
                <a:lnTo>
                  <a:pt x="1130578" y="92873"/>
                </a:lnTo>
                <a:cubicBezTo>
                  <a:pt x="1130578" y="144166"/>
                  <a:pt x="1088997" y="185747"/>
                  <a:pt x="1037705" y="185747"/>
                </a:cubicBezTo>
                <a:lnTo>
                  <a:pt x="92873" y="185747"/>
                </a:lnTo>
                <a:cubicBezTo>
                  <a:pt x="68242" y="185747"/>
                  <a:pt x="44619" y="175962"/>
                  <a:pt x="27202" y="158545"/>
                </a:cubicBezTo>
                <a:cubicBezTo>
                  <a:pt x="9785" y="141128"/>
                  <a:pt x="0" y="117505"/>
                  <a:pt x="0" y="92873"/>
                </a:cubicBezTo>
                <a:lnTo>
                  <a:pt x="0" y="92873"/>
                </a:lnTo>
                <a:cubicBezTo>
                  <a:pt x="0" y="68242"/>
                  <a:pt x="9785" y="44619"/>
                  <a:pt x="27202" y="27202"/>
                </a:cubicBezTo>
                <a:cubicBezTo>
                  <a:pt x="44619" y="9785"/>
                  <a:pt x="68242" y="0"/>
                  <a:pt x="92873" y="0"/>
                </a:cubicBezTo>
                <a:close/>
              </a:path>
            </a:pathLst>
          </a:custGeom>
          <a:gradFill rotWithShape="1">
            <a:gsLst>
              <a:gs pos="0">
                <a:srgbClr val="0054BC">
                  <a:alpha val="100000"/>
                </a:srgbClr>
              </a:gs>
              <a:gs pos="100000">
                <a:srgbClr val="0DAC41">
                  <a:alpha val="100000"/>
                </a:srgbClr>
              </a:gs>
            </a:gsLst>
            <a:lin ang="0"/>
          </a:gradFill>
        </p:spPr>
        <p:txBody>
          <a:bodyPr/>
          <a:lstStyle/>
          <a:p>
            <a:endParaRPr lang="en-US"/>
          </a:p>
        </p:txBody>
      </p:sp>
      <p:sp>
        <p:nvSpPr>
          <p:cNvPr id="74" name="TextBox 74">
            <a:extLst>
              <a:ext uri="{C183D7F6-B498-43B3-948B-1728B52AA6E4}">
                <adec:decorative xmlns:adec="http://schemas.microsoft.com/office/drawing/2017/decorative" val="1"/>
              </a:ext>
            </a:extLst>
          </p:cNvPr>
          <p:cNvSpPr txBox="1"/>
          <p:nvPr/>
        </p:nvSpPr>
        <p:spPr>
          <a:xfrm>
            <a:off x="14887801" y="9581532"/>
            <a:ext cx="3086585" cy="585118"/>
          </a:xfrm>
          <a:prstGeom prst="rect">
            <a:avLst/>
          </a:prstGeom>
        </p:spPr>
        <p:txBody>
          <a:bodyPr lIns="9261" tIns="9261" rIns="9261" bIns="9261" rtlCol="0" anchor="ctr"/>
          <a:lstStyle/>
          <a:p>
            <a:pPr algn="ctr">
              <a:lnSpc>
                <a:spcPts val="1960"/>
              </a:lnSpc>
            </a:pPr>
            <a:endParaRPr/>
          </a:p>
        </p:txBody>
      </p:sp>
      <p:sp>
        <p:nvSpPr>
          <p:cNvPr id="75" name="Freeform 75">
            <a:extLst>
              <a:ext uri="{C183D7F6-B498-43B3-948B-1728B52AA6E4}">
                <adec:decorative xmlns:adec="http://schemas.microsoft.com/office/drawing/2017/decorative" val="1"/>
              </a:ext>
            </a:extLst>
          </p:cNvPr>
          <p:cNvSpPr/>
          <p:nvPr/>
        </p:nvSpPr>
        <p:spPr>
          <a:xfrm rot="5624199">
            <a:off x="15072452" y="9595201"/>
            <a:ext cx="583842" cy="554650"/>
          </a:xfrm>
          <a:custGeom>
            <a:avLst/>
            <a:gdLst/>
            <a:ahLst/>
            <a:cxnLst/>
            <a:rect l="l" t="t" r="r" b="b"/>
            <a:pathLst>
              <a:path w="583842" h="554650">
                <a:moveTo>
                  <a:pt x="0" y="0"/>
                </a:moveTo>
                <a:lnTo>
                  <a:pt x="583842" y="0"/>
                </a:lnTo>
                <a:lnTo>
                  <a:pt x="583842" y="554650"/>
                </a:lnTo>
                <a:lnTo>
                  <a:pt x="0" y="554650"/>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US"/>
          </a:p>
        </p:txBody>
      </p:sp>
      <p:sp>
        <p:nvSpPr>
          <p:cNvPr id="76" name="TextBox 76"/>
          <p:cNvSpPr txBox="1"/>
          <p:nvPr/>
        </p:nvSpPr>
        <p:spPr>
          <a:xfrm>
            <a:off x="15846074" y="9629620"/>
            <a:ext cx="1402778" cy="462001"/>
          </a:xfrm>
          <a:prstGeom prst="rect">
            <a:avLst/>
          </a:prstGeom>
        </p:spPr>
        <p:txBody>
          <a:bodyPr lIns="0" tIns="0" rIns="0" bIns="0" rtlCol="0" anchor="t">
            <a:spAutoFit/>
          </a:bodyPr>
          <a:lstStyle/>
          <a:p>
            <a:pPr algn="ctr">
              <a:lnSpc>
                <a:spcPts val="3743"/>
              </a:lnSpc>
              <a:spcBef>
                <a:spcPct val="0"/>
              </a:spcBef>
            </a:pPr>
            <a:r>
              <a:rPr lang="en-US" sz="2673" spc="-227">
                <a:solidFill>
                  <a:srgbClr val="FFFFFF"/>
                </a:solidFill>
                <a:latin typeface="Inter"/>
                <a:ea typeface="Inter"/>
                <a:cs typeface="Inter"/>
                <a:sym typeface="Inter"/>
              </a:rPr>
              <a:t>Appendix</a:t>
            </a:r>
          </a:p>
        </p:txBody>
      </p:sp>
      <p:grpSp>
        <p:nvGrpSpPr>
          <p:cNvPr id="77" name="Group 77">
            <a:extLst>
              <a:ext uri="{C183D7F6-B498-43B3-948B-1728B52AA6E4}">
                <adec:decorative xmlns:adec="http://schemas.microsoft.com/office/drawing/2017/decorative" val="1"/>
              </a:ext>
            </a:extLst>
          </p:cNvPr>
          <p:cNvGrpSpPr/>
          <p:nvPr/>
        </p:nvGrpSpPr>
        <p:grpSpPr>
          <a:xfrm>
            <a:off x="9731629" y="262025"/>
            <a:ext cx="8403457" cy="307065"/>
            <a:chOff x="0" y="0"/>
            <a:chExt cx="11204605" cy="409419"/>
          </a:xfrm>
        </p:grpSpPr>
        <p:sp>
          <p:nvSpPr>
            <p:cNvPr id="78" name="Freeform 78">
              <a:extLst>
                <a:ext uri="{C183D7F6-B498-43B3-948B-1728B52AA6E4}">
                  <adec:decorative xmlns:adec="http://schemas.microsoft.com/office/drawing/2017/decorative" val="1"/>
                </a:ext>
              </a:extLst>
            </p:cNvPr>
            <p:cNvSpPr/>
            <p:nvPr/>
          </p:nvSpPr>
          <p:spPr>
            <a:xfrm>
              <a:off x="50800"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US">
                <a:solidFill>
                  <a:schemeClr val="bg1"/>
                </a:solidFill>
              </a:endParaRPr>
            </a:p>
          </p:txBody>
        </p:sp>
        <p:sp>
          <p:nvSpPr>
            <p:cNvPr id="79" name="Freeform 79">
              <a:extLst>
                <a:ext uri="{C183D7F6-B498-43B3-948B-1728B52AA6E4}">
                  <adec:decorative xmlns:adec="http://schemas.microsoft.com/office/drawing/2017/decorative" val="1"/>
                </a:ext>
              </a:extLst>
            </p:cNvPr>
            <p:cNvSpPr/>
            <p:nvPr/>
          </p:nvSpPr>
          <p:spPr>
            <a:xfrm>
              <a:off x="0"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a:lstStyle/>
            <a:p>
              <a:endParaRPr lang="en-US">
                <a:solidFill>
                  <a:schemeClr val="bg1"/>
                </a:solidFill>
              </a:endParaRPr>
            </a:p>
          </p:txBody>
        </p:sp>
        <p:sp>
          <p:nvSpPr>
            <p:cNvPr id="80" name="TextBox 80"/>
            <p:cNvSpPr txBox="1"/>
            <p:nvPr/>
          </p:nvSpPr>
          <p:spPr>
            <a:xfrm>
              <a:off x="70535" y="209433"/>
              <a:ext cx="1928799" cy="146022"/>
            </a:xfrm>
            <a:prstGeom prst="rect">
              <a:avLst/>
            </a:prstGeom>
          </p:spPr>
          <p:txBody>
            <a:bodyPr lIns="0" tIns="0" rIns="0" bIns="0" rtlCol="0" anchor="t">
              <a:spAutoFit/>
            </a:bodyPr>
            <a:lstStyle/>
            <a:p>
              <a:pPr algn="ctr">
                <a:lnSpc>
                  <a:spcPts val="700"/>
                </a:lnSpc>
              </a:pPr>
              <a:r>
                <a:rPr lang="en-US" sz="1400" b="1" u="sng" spc="-18" dirty="0">
                  <a:solidFill>
                    <a:schemeClr val="bg1"/>
                  </a:solidFill>
                  <a:latin typeface="Inter Bold"/>
                  <a:ea typeface="Inter Bold"/>
                  <a:cs typeface="Inter Bold"/>
                  <a:sym typeface="Inter Bold"/>
                  <a:hlinkClick r:id="rId20" action="ppaction://hlinksldjump">
                    <a:extLst>
                      <a:ext uri="{A12FA001-AC4F-418D-AE19-62706E023703}">
                        <ahyp:hlinkClr xmlns:ahyp="http://schemas.microsoft.com/office/drawing/2018/hyperlinkcolor" val="tx"/>
                      </a:ext>
                    </a:extLst>
                  </a:hlinkClick>
                </a:rPr>
                <a:t>Step 1</a:t>
              </a:r>
            </a:p>
          </p:txBody>
        </p:sp>
        <p:sp>
          <p:nvSpPr>
            <p:cNvPr id="81" name="Freeform 81">
              <a:extLst>
                <a:ext uri="{C183D7F6-B498-43B3-948B-1728B52AA6E4}">
                  <adec:decorative xmlns:adec="http://schemas.microsoft.com/office/drawing/2017/decorative" val="1"/>
                </a:ext>
              </a:extLst>
            </p:cNvPr>
            <p:cNvSpPr/>
            <p:nvPr/>
          </p:nvSpPr>
          <p:spPr>
            <a:xfrm>
              <a:off x="2311464"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US">
                <a:solidFill>
                  <a:schemeClr val="bg1"/>
                </a:solidFill>
              </a:endParaRPr>
            </a:p>
          </p:txBody>
        </p:sp>
        <p:sp>
          <p:nvSpPr>
            <p:cNvPr id="82" name="Freeform 82">
              <a:extLst>
                <a:ext uri="{C183D7F6-B498-43B3-948B-1728B52AA6E4}">
                  <adec:decorative xmlns:adec="http://schemas.microsoft.com/office/drawing/2017/decorative" val="1"/>
                </a:ext>
              </a:extLst>
            </p:cNvPr>
            <p:cNvSpPr/>
            <p:nvPr/>
          </p:nvSpPr>
          <p:spPr>
            <a:xfrm>
              <a:off x="2260664"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US">
                <a:solidFill>
                  <a:schemeClr val="bg1"/>
                </a:solidFill>
              </a:endParaRPr>
            </a:p>
          </p:txBody>
        </p:sp>
        <p:sp>
          <p:nvSpPr>
            <p:cNvPr id="83" name="TextBox 83"/>
            <p:cNvSpPr txBox="1"/>
            <p:nvPr/>
          </p:nvSpPr>
          <p:spPr>
            <a:xfrm>
              <a:off x="2331198"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5" action="ppaction://hlinksldjump">
                    <a:extLst>
                      <a:ext uri="{A12FA001-AC4F-418D-AE19-62706E023703}">
                        <ahyp:hlinkClr xmlns:ahyp="http://schemas.microsoft.com/office/drawing/2018/hyperlinkcolor" val="tx"/>
                      </a:ext>
                    </a:extLst>
                  </a:hlinkClick>
                </a:rPr>
                <a:t>Step 2</a:t>
              </a:r>
            </a:p>
          </p:txBody>
        </p:sp>
        <p:sp>
          <p:nvSpPr>
            <p:cNvPr id="84" name="Freeform 84">
              <a:extLst>
                <a:ext uri="{C183D7F6-B498-43B3-948B-1728B52AA6E4}">
                  <adec:decorative xmlns:adec="http://schemas.microsoft.com/office/drawing/2017/decorative" val="1"/>
                </a:ext>
              </a:extLst>
            </p:cNvPr>
            <p:cNvSpPr/>
            <p:nvPr/>
          </p:nvSpPr>
          <p:spPr>
            <a:xfrm>
              <a:off x="4569674" y="0"/>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txBody>
            <a:bodyPr/>
            <a:lstStyle/>
            <a:p>
              <a:endParaRPr lang="en-US">
                <a:solidFill>
                  <a:schemeClr val="bg1"/>
                </a:solidFill>
              </a:endParaRPr>
            </a:p>
          </p:txBody>
        </p:sp>
        <p:sp>
          <p:nvSpPr>
            <p:cNvPr id="85" name="Freeform 85">
              <a:extLst>
                <a:ext uri="{C183D7F6-B498-43B3-948B-1728B52AA6E4}">
                  <adec:decorative xmlns:adec="http://schemas.microsoft.com/office/drawing/2017/decorative" val="1"/>
                </a:ext>
              </a:extLst>
            </p:cNvPr>
            <p:cNvSpPr/>
            <p:nvPr/>
          </p:nvSpPr>
          <p:spPr>
            <a:xfrm>
              <a:off x="4518874" y="42211"/>
              <a:ext cx="2118510" cy="367208"/>
            </a:xfrm>
            <a:custGeom>
              <a:avLst/>
              <a:gdLst/>
              <a:ahLst/>
              <a:cxnLst/>
              <a:rect l="l" t="t" r="r" b="b"/>
              <a:pathLst>
                <a:path w="2118510" h="367208">
                  <a:moveTo>
                    <a:pt x="0" y="0"/>
                  </a:moveTo>
                  <a:lnTo>
                    <a:pt x="2118511" y="0"/>
                  </a:lnTo>
                  <a:lnTo>
                    <a:pt x="2118511" y="367208"/>
                  </a:lnTo>
                  <a:lnTo>
                    <a:pt x="0" y="367208"/>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US">
                <a:solidFill>
                  <a:schemeClr val="bg1"/>
                </a:solidFill>
              </a:endParaRPr>
            </a:p>
          </p:txBody>
        </p:sp>
        <p:sp>
          <p:nvSpPr>
            <p:cNvPr id="86" name="TextBox 86"/>
            <p:cNvSpPr txBox="1"/>
            <p:nvPr/>
          </p:nvSpPr>
          <p:spPr>
            <a:xfrm>
              <a:off x="458940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8" action="ppaction://hlinksldjump">
                    <a:extLst>
                      <a:ext uri="{A12FA001-AC4F-418D-AE19-62706E023703}">
                        <ahyp:hlinkClr xmlns:ahyp="http://schemas.microsoft.com/office/drawing/2018/hyperlinkcolor" val="tx"/>
                      </a:ext>
                    </a:extLst>
                  </a:hlinkClick>
                </a:rPr>
                <a:t>Step 3</a:t>
              </a:r>
            </a:p>
          </p:txBody>
        </p:sp>
        <p:sp>
          <p:nvSpPr>
            <p:cNvPr id="87" name="Freeform 87">
              <a:extLst>
                <a:ext uri="{C183D7F6-B498-43B3-948B-1728B52AA6E4}">
                  <adec:decorative xmlns:adec="http://schemas.microsoft.com/office/drawing/2017/decorative" val="1"/>
                </a:ext>
              </a:extLst>
            </p:cNvPr>
            <p:cNvSpPr/>
            <p:nvPr/>
          </p:nvSpPr>
          <p:spPr>
            <a:xfrm>
              <a:off x="682788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US">
                <a:solidFill>
                  <a:schemeClr val="bg1"/>
                </a:solidFill>
              </a:endParaRPr>
            </a:p>
          </p:txBody>
        </p:sp>
        <p:sp>
          <p:nvSpPr>
            <p:cNvPr id="88" name="Freeform 88">
              <a:extLst>
                <a:ext uri="{C183D7F6-B498-43B3-948B-1728B52AA6E4}">
                  <adec:decorative xmlns:adec="http://schemas.microsoft.com/office/drawing/2017/decorative" val="1"/>
                </a:ext>
              </a:extLst>
            </p:cNvPr>
            <p:cNvSpPr/>
            <p:nvPr/>
          </p:nvSpPr>
          <p:spPr>
            <a:xfrm>
              <a:off x="677708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US">
                <a:solidFill>
                  <a:schemeClr val="bg1"/>
                </a:solidFill>
              </a:endParaRPr>
            </a:p>
          </p:txBody>
        </p:sp>
        <p:sp>
          <p:nvSpPr>
            <p:cNvPr id="89" name="TextBox 89"/>
            <p:cNvSpPr txBox="1"/>
            <p:nvPr/>
          </p:nvSpPr>
          <p:spPr>
            <a:xfrm>
              <a:off x="6847619"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29" action="ppaction://hlinksldjump">
                    <a:extLst>
                      <a:ext uri="{A12FA001-AC4F-418D-AE19-62706E023703}">
                        <ahyp:hlinkClr xmlns:ahyp="http://schemas.microsoft.com/office/drawing/2018/hyperlinkcolor" val="tx"/>
                      </a:ext>
                    </a:extLst>
                  </a:hlinkClick>
                </a:rPr>
                <a:t>Step 4</a:t>
              </a:r>
            </a:p>
          </p:txBody>
        </p:sp>
        <p:sp>
          <p:nvSpPr>
            <p:cNvPr id="90" name="Freeform 90">
              <a:extLst>
                <a:ext uri="{C183D7F6-B498-43B3-948B-1728B52AA6E4}">
                  <adec:decorative xmlns:adec="http://schemas.microsoft.com/office/drawing/2017/decorative" val="1"/>
                </a:ext>
              </a:extLst>
            </p:cNvPr>
            <p:cNvSpPr/>
            <p:nvPr/>
          </p:nvSpPr>
          <p:spPr>
            <a:xfrm>
              <a:off x="9086095" y="0"/>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1">
                <a:extLst>
                  <a:ext uri="{96DAC541-7B7A-43D3-8B79-37D633B846F1}">
                    <asvg:svgBlip xmlns:asvg="http://schemas.microsoft.com/office/drawing/2016/SVG/main" r:embed="rId22"/>
                  </a:ext>
                </a:extLst>
              </a:blip>
              <a:stretch>
                <a:fillRect/>
              </a:stretch>
            </a:blipFill>
          </p:spPr>
          <p:txBody>
            <a:bodyPr/>
            <a:lstStyle/>
            <a:p>
              <a:endParaRPr lang="en-US">
                <a:solidFill>
                  <a:schemeClr val="bg1"/>
                </a:solidFill>
              </a:endParaRPr>
            </a:p>
          </p:txBody>
        </p:sp>
        <p:sp>
          <p:nvSpPr>
            <p:cNvPr id="91" name="Freeform 91">
              <a:extLst>
                <a:ext uri="{C183D7F6-B498-43B3-948B-1728B52AA6E4}">
                  <adec:decorative xmlns:adec="http://schemas.microsoft.com/office/drawing/2017/decorative" val="1"/>
                </a:ext>
              </a:extLst>
            </p:cNvPr>
            <p:cNvSpPr/>
            <p:nvPr/>
          </p:nvSpPr>
          <p:spPr>
            <a:xfrm>
              <a:off x="9035295" y="42211"/>
              <a:ext cx="2118510" cy="367208"/>
            </a:xfrm>
            <a:custGeom>
              <a:avLst/>
              <a:gdLst/>
              <a:ahLst/>
              <a:cxnLst/>
              <a:rect l="l" t="t" r="r" b="b"/>
              <a:pathLst>
                <a:path w="2118510" h="367208">
                  <a:moveTo>
                    <a:pt x="0" y="0"/>
                  </a:moveTo>
                  <a:lnTo>
                    <a:pt x="2118510" y="0"/>
                  </a:lnTo>
                  <a:lnTo>
                    <a:pt x="2118510" y="367208"/>
                  </a:lnTo>
                  <a:lnTo>
                    <a:pt x="0" y="367208"/>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US">
                <a:solidFill>
                  <a:schemeClr val="bg1"/>
                </a:solidFill>
              </a:endParaRPr>
            </a:p>
          </p:txBody>
        </p:sp>
        <p:sp>
          <p:nvSpPr>
            <p:cNvPr id="92" name="TextBox 92"/>
            <p:cNvSpPr txBox="1"/>
            <p:nvPr/>
          </p:nvSpPr>
          <p:spPr>
            <a:xfrm>
              <a:off x="9105830" y="44972"/>
              <a:ext cx="1928799" cy="311362"/>
            </a:xfrm>
            <a:prstGeom prst="rect">
              <a:avLst/>
            </a:prstGeom>
          </p:spPr>
          <p:txBody>
            <a:bodyPr lIns="0" tIns="0" rIns="0" bIns="0" rtlCol="0" anchor="t">
              <a:spAutoFit/>
            </a:bodyPr>
            <a:lstStyle/>
            <a:p>
              <a:pPr algn="ctr">
                <a:lnSpc>
                  <a:spcPts val="1960"/>
                </a:lnSpc>
              </a:pPr>
              <a:r>
                <a:rPr lang="en-US" sz="1400" b="1" u="sng" spc="-18">
                  <a:solidFill>
                    <a:schemeClr val="bg1"/>
                  </a:solidFill>
                  <a:latin typeface="Inter Bold"/>
                  <a:ea typeface="Inter Bold"/>
                  <a:cs typeface="Inter Bold"/>
                  <a:sym typeface="Inter Bold"/>
                  <a:hlinkClick r:id="rId30" action="ppaction://hlinksldjump">
                    <a:extLst>
                      <a:ext uri="{A12FA001-AC4F-418D-AE19-62706E023703}">
                        <ahyp:hlinkClr xmlns:ahyp="http://schemas.microsoft.com/office/drawing/2018/hyperlinkcolor" val="tx"/>
                      </a:ext>
                    </a:extLst>
                  </a:hlinkClick>
                </a:rPr>
                <a:t>Step 5</a:t>
              </a:r>
            </a:p>
          </p:txBody>
        </p:sp>
      </p:gr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86EA71-07A2-C4D2-0DC1-7202E73B1C0B}"/>
              </a:ext>
              <a:ext uri="{C183D7F6-B498-43B3-948B-1728B52AA6E4}">
                <adec:decorative xmlns:adec="http://schemas.microsoft.com/office/drawing/2017/decorative" val="1"/>
              </a:ext>
            </a:extLst>
          </p:cNvPr>
          <p:cNvSpPr/>
          <p:nvPr/>
        </p:nvSpPr>
        <p:spPr>
          <a:xfrm>
            <a:off x="1357491" y="4000500"/>
            <a:ext cx="6553200" cy="5410200"/>
          </a:xfrm>
          <a:prstGeom prst="rect">
            <a:avLst/>
          </a:prstGeom>
          <a:solidFill>
            <a:schemeClr val="bg1">
              <a:lumMod val="85000"/>
            </a:schemeClr>
          </a:solidFill>
          <a:ln>
            <a:solidFill>
              <a:srgbClr val="0DAB58"/>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3A59FF3-A6FB-3ACC-15F0-6E954116AC88}"/>
              </a:ext>
              <a:ext uri="{C183D7F6-B498-43B3-948B-1728B52AA6E4}">
                <adec:decorative xmlns:adec="http://schemas.microsoft.com/office/drawing/2017/decorative" val="1"/>
              </a:ext>
            </a:extLst>
          </p:cNvPr>
          <p:cNvSpPr/>
          <p:nvPr/>
        </p:nvSpPr>
        <p:spPr>
          <a:xfrm>
            <a:off x="9982200" y="4000500"/>
            <a:ext cx="6553200" cy="5410200"/>
          </a:xfrm>
          <a:prstGeom prst="rect">
            <a:avLst/>
          </a:prstGeom>
          <a:solidFill>
            <a:schemeClr val="bg1">
              <a:lumMod val="85000"/>
            </a:schemeClr>
          </a:solidFill>
          <a:ln>
            <a:solidFill>
              <a:srgbClr val="0DAB58"/>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reeform 2">
            <a:extLst>
              <a:ext uri="{C183D7F6-B498-43B3-948B-1728B52AA6E4}">
                <adec:decorative xmlns:adec="http://schemas.microsoft.com/office/drawing/2017/decorative" val="1"/>
              </a:ext>
            </a:extLst>
          </p:cNvPr>
          <p:cNvSpPr>
            <a:spLocks noGrp="1" noRot="1" noMove="1" noResize="1" noEditPoints="1" noAdjustHandles="1" noChangeArrowheads="1" noChangeShapeType="1"/>
          </p:cNvSpPr>
          <p:nvPr/>
        </p:nvSpPr>
        <p:spPr>
          <a:xfrm>
            <a:off x="1" y="0"/>
            <a:ext cx="18288000" cy="2967394"/>
          </a:xfrm>
          <a:custGeom>
            <a:avLst/>
            <a:gdLst/>
            <a:ahLst/>
            <a:cxnLst/>
            <a:rect l="l" t="t" r="r" b="b"/>
            <a:pathLst>
              <a:path w="21184715" h="14521882">
                <a:moveTo>
                  <a:pt x="0" y="0"/>
                </a:moveTo>
                <a:lnTo>
                  <a:pt x="21184715" y="0"/>
                </a:lnTo>
                <a:lnTo>
                  <a:pt x="21184715" y="14521882"/>
                </a:lnTo>
                <a:lnTo>
                  <a:pt x="0" y="14521882"/>
                </a:lnTo>
                <a:lnTo>
                  <a:pt x="0" y="0"/>
                </a:lnTo>
                <a:close/>
              </a:path>
            </a:pathLst>
          </a:custGeom>
          <a:blipFill>
            <a:blip r:embed="rId2"/>
            <a:stretch>
              <a:fillRect l="-12709" t="4" r="-28550" b="-389381"/>
            </a:stretch>
          </a:blipFill>
        </p:spPr>
        <p:txBody>
          <a:bodyPr/>
          <a:lstStyle/>
          <a:p>
            <a:endParaRPr lang="en-US"/>
          </a:p>
        </p:txBody>
      </p:sp>
      <p:sp>
        <p:nvSpPr>
          <p:cNvPr id="67" name="TextBox 67"/>
          <p:cNvSpPr txBox="1">
            <a:spLocks noGrp="1"/>
          </p:cNvSpPr>
          <p:nvPr>
            <p:ph type="title" idx="4294967295"/>
          </p:nvPr>
        </p:nvSpPr>
        <p:spPr>
          <a:xfrm>
            <a:off x="762000" y="436707"/>
            <a:ext cx="11947696" cy="657744"/>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l" defTabSz="914400" rtl="0" eaLnBrk="1" fontAlgn="auto" latinLnBrk="0" hangingPunct="1">
              <a:lnSpc>
                <a:spcPts val="5599"/>
              </a:lnSpc>
              <a:spcBef>
                <a:spcPts val="0"/>
              </a:spcBef>
              <a:spcAft>
                <a:spcPts val="0"/>
              </a:spcAft>
              <a:buClrTx/>
              <a:buSzTx/>
              <a:buFontTx/>
              <a:buNone/>
              <a:tabLst/>
              <a:defRPr/>
            </a:pPr>
            <a:r>
              <a:rPr lang="en-US" sz="3950" b="1" spc="63" dirty="0">
                <a:solidFill>
                  <a:srgbClr val="FFFFFF"/>
                </a:solidFill>
                <a:latin typeface="Inter Bold"/>
                <a:ea typeface="Inter Bold"/>
                <a:cs typeface="Inter Bold"/>
                <a:sym typeface="Inter Bold"/>
              </a:rPr>
              <a:t>Appendix and Text-Centered Workbook</a:t>
            </a:r>
            <a:endParaRPr lang="en-US" sz="3950" b="1" i="0" u="none" strike="noStrike" kern="1200" cap="none" spc="63" normalizeH="0" baseline="0" noProof="0" dirty="0">
              <a:ln>
                <a:noFill/>
              </a:ln>
              <a:solidFill>
                <a:srgbClr val="FFFFFF"/>
              </a:solidFill>
              <a:effectLst/>
              <a:uLnTx/>
              <a:uFillTx/>
              <a:latin typeface="Inter Bold"/>
              <a:ea typeface="Inter Bold"/>
              <a:cs typeface="Inter Bold"/>
            </a:endParaRPr>
          </a:p>
        </p:txBody>
      </p:sp>
      <p:sp>
        <p:nvSpPr>
          <p:cNvPr id="3" name="TextBox 68">
            <a:extLst>
              <a:ext uri="{FF2B5EF4-FFF2-40B4-BE49-F238E27FC236}">
                <a16:creationId xmlns:a16="http://schemas.microsoft.com/office/drawing/2014/main" id="{E5FFAC6C-DD26-DB51-76EA-E8430F103D35}"/>
              </a:ext>
            </a:extLst>
          </p:cNvPr>
          <p:cNvSpPr txBox="1"/>
          <p:nvPr/>
        </p:nvSpPr>
        <p:spPr>
          <a:xfrm>
            <a:off x="993582" y="1109498"/>
            <a:ext cx="15210093" cy="1009444"/>
          </a:xfrm>
          <a:prstGeom prst="rect">
            <a:avLst/>
          </a:prstGeom>
        </p:spPr>
        <p:txBody>
          <a:bodyPr lIns="0" tIns="0" rIns="0" bIns="0" rtlCol="0" anchor="t">
            <a:spAutoFit/>
          </a:bodyPr>
          <a:lstStyle/>
          <a:p>
            <a:pPr algn="just">
              <a:lnSpc>
                <a:spcPts val="2743"/>
              </a:lnSpc>
            </a:pPr>
            <a:r>
              <a:rPr lang="en-US" sz="1899" spc="-24" dirty="0">
                <a:solidFill>
                  <a:srgbClr val="FFFFFF"/>
                </a:solidFill>
                <a:latin typeface="Inter"/>
                <a:ea typeface="Inter"/>
                <a:cs typeface="Inter"/>
                <a:sym typeface="Inter"/>
              </a:rPr>
              <a:t>Below are two Word files.  Double clicking on a file icon will open it in Word.  The Appendix has helpful content you may want to keep handy as you go through your conversion.  The text workbook has the same information as this workbook but in a more condensed version without all the images.  Great for people who already know their way around Ultra and want to quickly find information.</a:t>
            </a:r>
          </a:p>
        </p:txBody>
      </p:sp>
      <p:sp>
        <p:nvSpPr>
          <p:cNvPr id="5" name="TextBox 4">
            <a:extLst>
              <a:ext uri="{FF2B5EF4-FFF2-40B4-BE49-F238E27FC236}">
                <a16:creationId xmlns:a16="http://schemas.microsoft.com/office/drawing/2014/main" id="{BE155925-4190-F05E-E1F6-79BA49ABB060}"/>
              </a:ext>
            </a:extLst>
          </p:cNvPr>
          <p:cNvSpPr txBox="1"/>
          <p:nvPr/>
        </p:nvSpPr>
        <p:spPr>
          <a:xfrm>
            <a:off x="3574345" y="4558725"/>
            <a:ext cx="2119491" cy="584775"/>
          </a:xfrm>
          <a:prstGeom prst="rect">
            <a:avLst/>
          </a:prstGeom>
          <a:noFill/>
        </p:spPr>
        <p:txBody>
          <a:bodyPr wrap="none" rtlCol="0">
            <a:spAutoFit/>
          </a:bodyPr>
          <a:lstStyle/>
          <a:p>
            <a:r>
              <a:rPr lang="en-US" sz="3200" dirty="0">
                <a:latin typeface="Inter Bold" panose="020B0604020202020204" charset="0"/>
                <a:ea typeface="Inter Bold" panose="020B0604020202020204" charset="0"/>
              </a:rPr>
              <a:t>Appendix</a:t>
            </a:r>
          </a:p>
        </p:txBody>
      </p:sp>
      <p:sp>
        <p:nvSpPr>
          <p:cNvPr id="6" name="TextBox 5">
            <a:extLst>
              <a:ext uri="{FF2B5EF4-FFF2-40B4-BE49-F238E27FC236}">
                <a16:creationId xmlns:a16="http://schemas.microsoft.com/office/drawing/2014/main" id="{F1A894F8-C700-125C-EF40-E0D9C6A76339}"/>
              </a:ext>
            </a:extLst>
          </p:cNvPr>
          <p:cNvSpPr txBox="1"/>
          <p:nvPr/>
        </p:nvSpPr>
        <p:spPr>
          <a:xfrm>
            <a:off x="11049000" y="4516485"/>
            <a:ext cx="4419600" cy="1569660"/>
          </a:xfrm>
          <a:prstGeom prst="rect">
            <a:avLst/>
          </a:prstGeom>
          <a:noFill/>
        </p:spPr>
        <p:txBody>
          <a:bodyPr wrap="square" rtlCol="0">
            <a:spAutoFit/>
          </a:bodyPr>
          <a:lstStyle/>
          <a:p>
            <a:pPr algn="ctr"/>
            <a:r>
              <a:rPr lang="en-US" sz="3200" dirty="0">
                <a:latin typeface="Inter Bold" panose="020B0604020202020204" charset="0"/>
                <a:ea typeface="Inter Bold" panose="020B0604020202020204" charset="0"/>
              </a:rPr>
              <a:t>Ultra Post Conversion Text Workbook</a:t>
            </a:r>
          </a:p>
        </p:txBody>
      </p:sp>
      <p:graphicFrame>
        <p:nvGraphicFramePr>
          <p:cNvPr id="7" name="Object 6" descr="Select this icon to open the text only version of the workbook.">
            <a:extLst>
              <a:ext uri="{FF2B5EF4-FFF2-40B4-BE49-F238E27FC236}">
                <a16:creationId xmlns:a16="http://schemas.microsoft.com/office/drawing/2014/main" id="{FCD7FB2D-3462-3BB2-C289-04163B8D121C}"/>
              </a:ext>
            </a:extLst>
          </p:cNvPr>
          <p:cNvGraphicFramePr>
            <a:graphicFrameLocks noChangeAspect="1"/>
          </p:cNvGraphicFramePr>
          <p:nvPr>
            <p:extLst>
              <p:ext uri="{D42A27DB-BD31-4B8C-83A1-F6EECF244321}">
                <p14:modId xmlns:p14="http://schemas.microsoft.com/office/powerpoint/2010/main" val="3802624459"/>
              </p:ext>
            </p:extLst>
          </p:nvPr>
        </p:nvGraphicFramePr>
        <p:xfrm>
          <a:off x="11740655" y="6267958"/>
          <a:ext cx="3036289" cy="2561869"/>
        </p:xfrm>
        <a:graphic>
          <a:graphicData uri="http://schemas.openxmlformats.org/presentationml/2006/ole">
            <mc:AlternateContent xmlns:mc="http://schemas.openxmlformats.org/markup-compatibility/2006">
              <mc:Choice xmlns:v="urn:schemas-microsoft-com:vml" Requires="v">
                <p:oleObj name="Document" showAsIcon="1" r:id="rId3" imgW="914400" imgH="771525" progId="Word.Document.12">
                  <p:embed/>
                </p:oleObj>
              </mc:Choice>
              <mc:Fallback>
                <p:oleObj name="Document" showAsIcon="1" r:id="rId3" imgW="914400" imgH="771525" progId="Word.Document.12">
                  <p:embed/>
                  <p:pic>
                    <p:nvPicPr>
                      <p:cNvPr id="7" name="Object 6" descr="Select this icon to open the text only version of the workbook.">
                        <a:extLst>
                          <a:ext uri="{FF2B5EF4-FFF2-40B4-BE49-F238E27FC236}">
                            <a16:creationId xmlns:a16="http://schemas.microsoft.com/office/drawing/2014/main" id="{FCD7FB2D-3462-3BB2-C289-04163B8D121C}"/>
                          </a:ext>
                        </a:extLst>
                      </p:cNvPr>
                      <p:cNvPicPr/>
                      <p:nvPr/>
                    </p:nvPicPr>
                    <p:blipFill>
                      <a:blip r:embed="rId4"/>
                      <a:stretch>
                        <a:fillRect/>
                      </a:stretch>
                    </p:blipFill>
                    <p:spPr>
                      <a:xfrm>
                        <a:off x="11740655" y="6267958"/>
                        <a:ext cx="3036289" cy="2561869"/>
                      </a:xfrm>
                      <a:prstGeom prst="rect">
                        <a:avLst/>
                      </a:prstGeom>
                    </p:spPr>
                  </p:pic>
                </p:oleObj>
              </mc:Fallback>
            </mc:AlternateContent>
          </a:graphicData>
        </a:graphic>
      </p:graphicFrame>
      <p:graphicFrame>
        <p:nvGraphicFramePr>
          <p:cNvPr id="10" name="Object 9" descr="Select this icon to open the Appendix">
            <a:extLst>
              <a:ext uri="{FF2B5EF4-FFF2-40B4-BE49-F238E27FC236}">
                <a16:creationId xmlns:a16="http://schemas.microsoft.com/office/drawing/2014/main" id="{FC1FD7AD-8E04-9EF7-FCEF-6A05E72D2ACD}"/>
              </a:ext>
            </a:extLst>
          </p:cNvPr>
          <p:cNvGraphicFramePr>
            <a:graphicFrameLocks noChangeAspect="1"/>
          </p:cNvGraphicFramePr>
          <p:nvPr>
            <p:extLst>
              <p:ext uri="{D42A27DB-BD31-4B8C-83A1-F6EECF244321}">
                <p14:modId xmlns:p14="http://schemas.microsoft.com/office/powerpoint/2010/main" val="1178076263"/>
              </p:ext>
            </p:extLst>
          </p:nvPr>
        </p:nvGraphicFramePr>
        <p:xfrm>
          <a:off x="3062674" y="6176040"/>
          <a:ext cx="3142831" cy="2651764"/>
        </p:xfrm>
        <a:graphic>
          <a:graphicData uri="http://schemas.openxmlformats.org/presentationml/2006/ole">
            <mc:AlternateContent xmlns:mc="http://schemas.openxmlformats.org/markup-compatibility/2006">
              <mc:Choice xmlns:v="urn:schemas-microsoft-com:vml" Requires="v">
                <p:oleObj name="Document" showAsIcon="1" r:id="rId5" imgW="914400" imgH="771525" progId="Word.Document.12">
                  <p:embed/>
                </p:oleObj>
              </mc:Choice>
              <mc:Fallback>
                <p:oleObj name="Document" showAsIcon="1" r:id="rId5" imgW="914400" imgH="771525" progId="Word.Document.12">
                  <p:embed/>
                  <p:pic>
                    <p:nvPicPr>
                      <p:cNvPr id="10" name="Object 9" descr="Select this icon to open the Appendix">
                        <a:extLst>
                          <a:ext uri="{FF2B5EF4-FFF2-40B4-BE49-F238E27FC236}">
                            <a16:creationId xmlns:a16="http://schemas.microsoft.com/office/drawing/2014/main" id="{FC1FD7AD-8E04-9EF7-FCEF-6A05E72D2ACD}"/>
                          </a:ext>
                        </a:extLst>
                      </p:cNvPr>
                      <p:cNvPicPr/>
                      <p:nvPr/>
                    </p:nvPicPr>
                    <p:blipFill>
                      <a:blip r:embed="rId6"/>
                      <a:stretch>
                        <a:fillRect/>
                      </a:stretch>
                    </p:blipFill>
                    <p:spPr>
                      <a:xfrm>
                        <a:off x="3062674" y="6176040"/>
                        <a:ext cx="3142831" cy="2651764"/>
                      </a:xfrm>
                      <a:prstGeom prst="rect">
                        <a:avLst/>
                      </a:prstGeom>
                    </p:spPr>
                  </p:pic>
                </p:oleObj>
              </mc:Fallback>
            </mc:AlternateContent>
          </a:graphicData>
        </a:graphic>
      </p:graphicFrame>
    </p:spTree>
    <p:extLst>
      <p:ext uri="{BB962C8B-B14F-4D97-AF65-F5344CB8AC3E}">
        <p14:creationId xmlns:p14="http://schemas.microsoft.com/office/powerpoint/2010/main" val="3869552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D0CE27524A7594896F08F344325548D" ma:contentTypeVersion="22" ma:contentTypeDescription="Create a new document." ma:contentTypeScope="" ma:versionID="28e95768ba32ef4aa2d2b29e86efacaf">
  <xsd:schema xmlns:xsd="http://www.w3.org/2001/XMLSchema" xmlns:xs="http://www.w3.org/2001/XMLSchema" xmlns:p="http://schemas.microsoft.com/office/2006/metadata/properties" xmlns:ns2="ddd3b05e-7fea-46ec-b8df-6e640f3ce033" xmlns:ns3="f4f82de8-652d-4299-b574-bb0d3e8d27c4" targetNamespace="http://schemas.microsoft.com/office/2006/metadata/properties" ma:root="true" ma:fieldsID="98611a8ebe5d5f9a5c0bce425f6e94b4" ns2:_="" ns3:_="">
    <xsd:import namespace="ddd3b05e-7fea-46ec-b8df-6e640f3ce033"/>
    <xsd:import namespace="f4f82de8-652d-4299-b574-bb0d3e8d27c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LengthInSeconds" minOccurs="0"/>
                <xsd:element ref="ns2:CDDTeamInformation" minOccurs="0"/>
                <xsd:element ref="ns2:Information" minOccurs="0"/>
                <xsd:element ref="ns2:Reviewed"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dd3b05e-7fea-46ec-b8df-6e640f3ce03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Length (seconds)" ma:internalName="MediaLengthInSeconds" ma:readOnly="true">
      <xsd:simpleType>
        <xsd:restriction base="dms:Unknown"/>
      </xsd:simpleType>
    </xsd:element>
    <xsd:element name="CDDTeamInformation" ma:index="16" nillable="true" ma:displayName="CDD Team Information" ma:description="This is the latest version of the Discovery Workshop Workbook for first phase of the Custom Course Creation Service" ma:format="Dropdown" ma:internalName="CDDTeamInformation">
      <xsd:simpleType>
        <xsd:restriction base="dms:Note">
          <xsd:maxLength value="255"/>
        </xsd:restriction>
      </xsd:simpleType>
    </xsd:element>
    <xsd:element name="Information" ma:index="17" nillable="true" ma:displayName="Information" ma:format="Dropdown" ma:internalName="Information">
      <xsd:simpleType>
        <xsd:restriction base="dms:Text">
          <xsd:maxLength value="255"/>
        </xsd:restriction>
      </xsd:simpleType>
    </xsd:element>
    <xsd:element name="Reviewed" ma:index="18" nillable="true" ma:displayName="Reviewed" ma:default="1" ma:format="Dropdown" ma:internalName="Reviewed">
      <xsd:simpleType>
        <xsd:restriction base="dms:Boolean"/>
      </xsd:simpleType>
    </xsd:element>
    <xsd:element name="MediaServiceAutoTags" ma:index="19" nillable="true" ma:displayName="Tags" ma:internalName="MediaServiceAutoTags"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241d28dc-dfd4-4171-b3ef-8c09b5f389b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4f82de8-652d-4299-b574-bb0d3e8d27c4"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89156141-94ec-4c82-93b5-16be54b55807}" ma:internalName="TaxCatchAll" ma:showField="CatchAllData" ma:web="f4f82de8-652d-4299-b574-bb0d3e8d27c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eviewed xmlns="ddd3b05e-7fea-46ec-b8df-6e640f3ce033">true</Reviewed>
    <Information xmlns="ddd3b05e-7fea-46ec-b8df-6e640f3ce033" xsi:nil="true"/>
    <lcf76f155ced4ddcb4097134ff3c332f xmlns="ddd3b05e-7fea-46ec-b8df-6e640f3ce033">
      <Terms xmlns="http://schemas.microsoft.com/office/infopath/2007/PartnerControls"/>
    </lcf76f155ced4ddcb4097134ff3c332f>
    <TaxCatchAll xmlns="f4f82de8-652d-4299-b574-bb0d3e8d27c4" xsi:nil="true"/>
    <CDDTeamInformation xmlns="ddd3b05e-7fea-46ec-b8df-6e640f3ce033" xsi:nil="true"/>
  </documentManagement>
</p:properties>
</file>

<file path=customXml/itemProps1.xml><?xml version="1.0" encoding="utf-8"?>
<ds:datastoreItem xmlns:ds="http://schemas.openxmlformats.org/officeDocument/2006/customXml" ds:itemID="{D113A275-66E6-483D-AEDD-E8FB0117C3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dd3b05e-7fea-46ec-b8df-6e640f3ce033"/>
    <ds:schemaRef ds:uri="f4f82de8-652d-4299-b574-bb0d3e8d2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7F7A885-1716-4E73-897D-B3E0878D791B}">
  <ds:schemaRefs>
    <ds:schemaRef ds:uri="http://schemas.microsoft.com/sharepoint/v3/contenttype/forms"/>
  </ds:schemaRefs>
</ds:datastoreItem>
</file>

<file path=customXml/itemProps3.xml><?xml version="1.0" encoding="utf-8"?>
<ds:datastoreItem xmlns:ds="http://schemas.openxmlformats.org/officeDocument/2006/customXml" ds:itemID="{5C644E47-BCDF-41B3-B172-50780EA0C186}">
  <ds:schemaRefs>
    <ds:schemaRef ds:uri="http://schemas.microsoft.com/office/2006/metadata/properties"/>
    <ds:schemaRef ds:uri="http://schemas.microsoft.com/office/infopath/2007/PartnerControls"/>
    <ds:schemaRef ds:uri="ddd3b05e-7fea-46ec-b8df-6e640f3ce033"/>
    <ds:schemaRef ds:uri="f4f82de8-652d-4299-b574-bb0d3e8d27c4"/>
  </ds:schemaRefs>
</ds:datastoreItem>
</file>

<file path=docProps/app.xml><?xml version="1.0" encoding="utf-8"?>
<Properties xmlns="http://schemas.openxmlformats.org/officeDocument/2006/extended-properties" xmlns:vt="http://schemas.openxmlformats.org/officeDocument/2006/docPropsVTypes">
  <TotalTime>1635</TotalTime>
  <Words>9376</Words>
  <Application>Microsoft Macintosh PowerPoint</Application>
  <PresentationFormat>Custom</PresentationFormat>
  <Paragraphs>951</Paragraphs>
  <Slides>60</Slides>
  <Notes>18</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60</vt:i4>
      </vt:variant>
    </vt:vector>
  </HeadingPairs>
  <TitlesOfParts>
    <vt:vector size="72" baseType="lpstr">
      <vt:lpstr>Arial</vt:lpstr>
      <vt:lpstr>Inter Medium</vt:lpstr>
      <vt:lpstr>Inter Bold</vt:lpstr>
      <vt:lpstr>Inter Bold Italics</vt:lpstr>
      <vt:lpstr>Inter Italics</vt:lpstr>
      <vt:lpstr>Calibri</vt:lpstr>
      <vt:lpstr>Poppins Bold</vt:lpstr>
      <vt:lpstr>Inter</vt:lpstr>
      <vt:lpstr>Georgia Pro</vt:lpstr>
      <vt:lpstr>Arial Bold</vt:lpstr>
      <vt:lpstr>Office Theme</vt:lpstr>
      <vt:lpstr>Document</vt:lpstr>
      <vt:lpstr>Welcome to the Blackboard Original™ to Blackboard Ultra™ Post-Conversion Workbook </vt:lpstr>
      <vt:lpstr>Step Overview</vt:lpstr>
      <vt:lpstr>How to Use this Workbook</vt:lpstr>
      <vt:lpstr>STEP 1:</vt:lpstr>
      <vt:lpstr>How to Convert</vt:lpstr>
      <vt:lpstr>Get Oriented with Ultra</vt:lpstr>
      <vt:lpstr>Original Course Structure</vt:lpstr>
      <vt:lpstr>Ultra Course Structure</vt:lpstr>
      <vt:lpstr>Exploring Common Ultra Buttons</vt:lpstr>
      <vt:lpstr>Try Learning Modules -  Your Students Will Thank You!</vt:lpstr>
      <vt:lpstr>Ultra Text Editor</vt:lpstr>
      <vt:lpstr>Unpacking the Conversion</vt:lpstr>
      <vt:lpstr>Converting Items from my Original Menu</vt:lpstr>
      <vt:lpstr>A Sample Course Transition</vt:lpstr>
      <vt:lpstr>Transitioning Items: a New Look</vt:lpstr>
      <vt:lpstr>Items Become Documents</vt:lpstr>
      <vt:lpstr>Utilizing the Exceptions Report</vt:lpstr>
      <vt:lpstr>Utilizing the Exception Report in Ultra</vt:lpstr>
      <vt:lpstr>Strategies for Resolving the Exception Report</vt:lpstr>
      <vt:lpstr>STEP 2:</vt:lpstr>
      <vt:lpstr>Gathering Materials to Begin</vt:lpstr>
      <vt:lpstr>Course Templates:  Ensuring Course-to-Course Consistency</vt:lpstr>
      <vt:lpstr>Choose Your Course Structure</vt:lpstr>
      <vt:lpstr>Sample Course Structures</vt:lpstr>
      <vt:lpstr>Organize with Folders</vt:lpstr>
      <vt:lpstr>Organize with Learning  Modules</vt:lpstr>
      <vt:lpstr>Organize with Learning Modules &amp; Subfolders</vt:lpstr>
      <vt:lpstr>Summarizing the Sample Course Structures</vt:lpstr>
      <vt:lpstr>The Start Here Module</vt:lpstr>
      <vt:lpstr>Example document or folder titles</vt:lpstr>
      <vt:lpstr>Time to Build Your Course Structure</vt:lpstr>
      <vt:lpstr>Build Your Course Structure: Add Learning Modules or Folders</vt:lpstr>
      <vt:lpstr>Reorder Content on the Course Content Page</vt:lpstr>
      <vt:lpstr>Combining Documents in Ultra</vt:lpstr>
      <vt:lpstr>Combine Documents to Group Content Together</vt:lpstr>
      <vt:lpstr>Don’t Forget your Discussions</vt:lpstr>
      <vt:lpstr>Create, Edit, and Organize Discussions</vt:lpstr>
      <vt:lpstr>STEP 3:</vt:lpstr>
      <vt:lpstr>Time to Refine and Ensure the Course is Complete  </vt:lpstr>
      <vt:lpstr>Description Field Changes</vt:lpstr>
      <vt:lpstr>A New Description Strategy</vt:lpstr>
      <vt:lpstr>Set up your LTI’s Using the Content Market</vt:lpstr>
      <vt:lpstr>Examine Your Test Questions</vt:lpstr>
      <vt:lpstr>Conversion Question Help </vt:lpstr>
      <vt:lpstr>Find Alternatives</vt:lpstr>
      <vt:lpstr>STEP 4:</vt:lpstr>
      <vt:lpstr>Course Content Settings </vt:lpstr>
      <vt:lpstr>Finding the Settings: Course Content Items </vt:lpstr>
      <vt:lpstr>Finding the Settings: Assessments, Participation, and Engagement </vt:lpstr>
      <vt:lpstr>Learn More About Settings</vt:lpstr>
      <vt:lpstr>STEP 5:</vt:lpstr>
      <vt:lpstr>You've made it to the final step!</vt:lpstr>
      <vt:lpstr>Let’s Explore Announcements</vt:lpstr>
      <vt:lpstr>Manage Your Announcements</vt:lpstr>
      <vt:lpstr>Batch Editing</vt:lpstr>
      <vt:lpstr>Organizing the Gradebook</vt:lpstr>
      <vt:lpstr>Gradebook Settings</vt:lpstr>
      <vt:lpstr>Final Pre-Flight Check: Student Preview</vt:lpstr>
      <vt:lpstr>What’s Next?</vt:lpstr>
      <vt:lpstr>Appendix and Text-Centered Workbook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December 2024 Soft Landing Project</dc:title>
  <cp:lastModifiedBy>Carey Taylor</cp:lastModifiedBy>
  <cp:revision>3</cp:revision>
  <dcterms:created xsi:type="dcterms:W3CDTF">2006-08-16T00:00:00Z</dcterms:created>
  <dcterms:modified xsi:type="dcterms:W3CDTF">2025-01-24T21:22:19Z</dcterms:modified>
  <dc:identifier>DAGV0WnN3Fw</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0x010100BD0CE27524A7594896F08F344325548D</vt:lpwstr>
  </property>
  <property fmtid="{D5CDD505-2E9C-101B-9397-08002B2CF9AE}" pid="3" name="MediaServiceImageTags">
    <vt:lpwstr/>
  </property>
</Properties>
</file>