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  <p:sldId id="257" r:id="rId3"/>
    <p:sldId id="279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</p:sldIdLst>
  <p:sldSz cx="12801600" cy="7499350"/>
  <p:notesSz cx="12801600" cy="749935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EDB3"/>
    <a:srgbClr val="2735E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468" y="48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960120" y="2324798"/>
            <a:ext cx="10881360" cy="157486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920240" y="4199636"/>
            <a:ext cx="8961120" cy="187483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950" b="1" i="1">
                <a:solidFill>
                  <a:srgbClr val="2E2E2E"/>
                </a:solidFill>
                <a:latin typeface="Book Antiqua"/>
                <a:cs typeface="Book Antiqua"/>
              </a:defRPr>
            </a:lvl1pPr>
          </a:lstStyle>
          <a:p>
            <a:pPr marL="12700">
              <a:lnSpc>
                <a:spcPct val="100000"/>
              </a:lnSpc>
              <a:spcBef>
                <a:spcPts val="25"/>
              </a:spcBef>
            </a:pPr>
            <a:r>
              <a:rPr spc="-10" dirty="0"/>
              <a:t>UT </a:t>
            </a:r>
            <a:r>
              <a:rPr spc="-5" dirty="0"/>
              <a:t>System Departmental Guide for CMBL rev.</a:t>
            </a:r>
            <a:r>
              <a:rPr spc="-70" dirty="0"/>
              <a:t> </a:t>
            </a:r>
            <a:r>
              <a:rPr dirty="0"/>
              <a:t>10.05.19</a:t>
            </a: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1/8/2021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450" b="1" i="0">
                <a:solidFill>
                  <a:srgbClr val="82203B"/>
                </a:solidFill>
                <a:latin typeface="Book Antiqua"/>
                <a:cs typeface="Book Antiqua"/>
              </a:defRPr>
            </a:lvl1pPr>
          </a:lstStyle>
          <a:p>
            <a:pPr marL="38100">
              <a:lnSpc>
                <a:spcPct val="100000"/>
              </a:lnSpc>
              <a:spcBef>
                <a:spcPts val="10"/>
              </a:spcBef>
            </a:pPr>
            <a:fld id="{81D60167-4931-47E6-BA6A-407CBD079E47}" type="slidenum">
              <a:rPr spc="10" dirty="0"/>
              <a:t>‹#›</a:t>
            </a:fld>
            <a:endParaRPr spc="10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800" b="1" i="0">
                <a:solidFill>
                  <a:srgbClr val="2E2E2E"/>
                </a:solidFill>
                <a:latin typeface="Book Antiqua"/>
                <a:cs typeface="Book Antiqua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950" b="1" i="1">
                <a:solidFill>
                  <a:srgbClr val="2E2E2E"/>
                </a:solidFill>
                <a:latin typeface="Book Antiqua"/>
                <a:cs typeface="Book Antiqua"/>
              </a:defRPr>
            </a:lvl1pPr>
          </a:lstStyle>
          <a:p>
            <a:pPr marL="12700">
              <a:lnSpc>
                <a:spcPct val="100000"/>
              </a:lnSpc>
              <a:spcBef>
                <a:spcPts val="25"/>
              </a:spcBef>
            </a:pPr>
            <a:r>
              <a:rPr spc="-10" dirty="0"/>
              <a:t>UT </a:t>
            </a:r>
            <a:r>
              <a:rPr spc="-5" dirty="0"/>
              <a:t>System Departmental Guide for CMBL rev.</a:t>
            </a:r>
            <a:r>
              <a:rPr spc="-70" dirty="0"/>
              <a:t> </a:t>
            </a:r>
            <a:r>
              <a:rPr dirty="0"/>
              <a:t>10.05.19</a:t>
            </a: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1/8/2021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450" b="1" i="0">
                <a:solidFill>
                  <a:srgbClr val="82203B"/>
                </a:solidFill>
                <a:latin typeface="Book Antiqua"/>
                <a:cs typeface="Book Antiqua"/>
              </a:defRPr>
            </a:lvl1pPr>
          </a:lstStyle>
          <a:p>
            <a:pPr marL="38100">
              <a:lnSpc>
                <a:spcPct val="100000"/>
              </a:lnSpc>
              <a:spcBef>
                <a:spcPts val="10"/>
              </a:spcBef>
            </a:pPr>
            <a:fld id="{81D60167-4931-47E6-BA6A-407CBD079E47}" type="slidenum">
              <a:rPr spc="10" dirty="0"/>
              <a:t>‹#›</a:t>
            </a:fld>
            <a:endParaRPr spc="10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800" b="1" i="0">
                <a:solidFill>
                  <a:srgbClr val="2E2E2E"/>
                </a:solidFill>
                <a:latin typeface="Book Antiqua"/>
                <a:cs typeface="Book Antiqua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640080" y="1724850"/>
            <a:ext cx="5568696" cy="494957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6592824" y="1724850"/>
            <a:ext cx="5568696" cy="494957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950" b="1" i="1">
                <a:solidFill>
                  <a:srgbClr val="2E2E2E"/>
                </a:solidFill>
                <a:latin typeface="Book Antiqua"/>
                <a:cs typeface="Book Antiqua"/>
              </a:defRPr>
            </a:lvl1pPr>
          </a:lstStyle>
          <a:p>
            <a:pPr marL="12700">
              <a:lnSpc>
                <a:spcPct val="100000"/>
              </a:lnSpc>
              <a:spcBef>
                <a:spcPts val="25"/>
              </a:spcBef>
            </a:pPr>
            <a:r>
              <a:rPr spc="-10" dirty="0"/>
              <a:t>UT </a:t>
            </a:r>
            <a:r>
              <a:rPr spc="-5" dirty="0"/>
              <a:t>System Departmental Guide for CMBL rev.</a:t>
            </a:r>
            <a:r>
              <a:rPr spc="-70" dirty="0"/>
              <a:t> </a:t>
            </a:r>
            <a:r>
              <a:rPr dirty="0"/>
              <a:t>10.05.19</a:t>
            </a:r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1/8/2021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450" b="1" i="0">
                <a:solidFill>
                  <a:srgbClr val="82203B"/>
                </a:solidFill>
                <a:latin typeface="Book Antiqua"/>
                <a:cs typeface="Book Antiqua"/>
              </a:defRPr>
            </a:lvl1pPr>
          </a:lstStyle>
          <a:p>
            <a:pPr marL="38100">
              <a:lnSpc>
                <a:spcPct val="100000"/>
              </a:lnSpc>
              <a:spcBef>
                <a:spcPts val="10"/>
              </a:spcBef>
            </a:pPr>
            <a:fld id="{81D60167-4931-47E6-BA6A-407CBD079E47}" type="slidenum">
              <a:rPr spc="10" dirty="0"/>
              <a:t>‹#›</a:t>
            </a:fld>
            <a:endParaRPr spc="10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800" b="1" i="0">
                <a:solidFill>
                  <a:srgbClr val="2E2E2E"/>
                </a:solidFill>
                <a:latin typeface="Book Antiqua"/>
                <a:cs typeface="Book Antiqua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950" b="1" i="1">
                <a:solidFill>
                  <a:srgbClr val="2E2E2E"/>
                </a:solidFill>
                <a:latin typeface="Book Antiqua"/>
                <a:cs typeface="Book Antiqua"/>
              </a:defRPr>
            </a:lvl1pPr>
          </a:lstStyle>
          <a:p>
            <a:pPr marL="12700">
              <a:lnSpc>
                <a:spcPct val="100000"/>
              </a:lnSpc>
              <a:spcBef>
                <a:spcPts val="25"/>
              </a:spcBef>
            </a:pPr>
            <a:r>
              <a:rPr spc="-10" dirty="0"/>
              <a:t>UT </a:t>
            </a:r>
            <a:r>
              <a:rPr spc="-5" dirty="0"/>
              <a:t>System Departmental Guide for CMBL rev.</a:t>
            </a:r>
            <a:r>
              <a:rPr spc="-70" dirty="0"/>
              <a:t> </a:t>
            </a:r>
            <a:r>
              <a:rPr dirty="0"/>
              <a:t>10.05.19</a:t>
            </a:r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1/8/2021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450" b="1" i="0">
                <a:solidFill>
                  <a:srgbClr val="82203B"/>
                </a:solidFill>
                <a:latin typeface="Book Antiqua"/>
                <a:cs typeface="Book Antiqua"/>
              </a:defRPr>
            </a:lvl1pPr>
          </a:lstStyle>
          <a:p>
            <a:pPr marL="38100">
              <a:lnSpc>
                <a:spcPct val="100000"/>
              </a:lnSpc>
              <a:spcBef>
                <a:spcPts val="10"/>
              </a:spcBef>
            </a:pPr>
            <a:fld id="{81D60167-4931-47E6-BA6A-407CBD079E47}" type="slidenum">
              <a:rPr spc="10" dirty="0"/>
              <a:t>‹#›</a:t>
            </a:fld>
            <a:endParaRPr spc="10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950" b="1" i="1">
                <a:solidFill>
                  <a:srgbClr val="2E2E2E"/>
                </a:solidFill>
                <a:latin typeface="Book Antiqua"/>
                <a:cs typeface="Book Antiqua"/>
              </a:defRPr>
            </a:lvl1pPr>
          </a:lstStyle>
          <a:p>
            <a:pPr marL="12700">
              <a:lnSpc>
                <a:spcPct val="100000"/>
              </a:lnSpc>
              <a:spcBef>
                <a:spcPts val="25"/>
              </a:spcBef>
            </a:pPr>
            <a:r>
              <a:rPr spc="-10" dirty="0"/>
              <a:t>UT </a:t>
            </a:r>
            <a:r>
              <a:rPr spc="-5" dirty="0"/>
              <a:t>System Departmental Guide for CMBL rev.</a:t>
            </a:r>
            <a:r>
              <a:rPr spc="-70" dirty="0"/>
              <a:t> </a:t>
            </a:r>
            <a:r>
              <a:rPr dirty="0"/>
              <a:t>10.05.19</a:t>
            </a:r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1/8/2021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450" b="1" i="0">
                <a:solidFill>
                  <a:srgbClr val="82203B"/>
                </a:solidFill>
                <a:latin typeface="Book Antiqua"/>
                <a:cs typeface="Book Antiqua"/>
              </a:defRPr>
            </a:lvl1pPr>
          </a:lstStyle>
          <a:p>
            <a:pPr marL="38100">
              <a:lnSpc>
                <a:spcPct val="100000"/>
              </a:lnSpc>
              <a:spcBef>
                <a:spcPts val="10"/>
              </a:spcBef>
            </a:pPr>
            <a:fld id="{81D60167-4931-47E6-BA6A-407CBD079E47}" type="slidenum">
              <a:rPr spc="10" dirty="0"/>
              <a:t>‹#›</a:t>
            </a:fld>
            <a:endParaRPr spc="10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0" y="0"/>
            <a:ext cx="12801600" cy="7498080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400177" y="1103947"/>
            <a:ext cx="12001245" cy="267144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4800" b="1" i="0">
                <a:solidFill>
                  <a:srgbClr val="2E2E2E"/>
                </a:solidFill>
                <a:latin typeface="Book Antiqua"/>
                <a:cs typeface="Book Antiqua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6603492" y="1136904"/>
            <a:ext cx="5681980" cy="45910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5100229" y="7261728"/>
            <a:ext cx="2980054" cy="17081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950" b="1" i="1">
                <a:solidFill>
                  <a:srgbClr val="2E2E2E"/>
                </a:solidFill>
                <a:latin typeface="Book Antiqua"/>
                <a:cs typeface="Book Antiqua"/>
              </a:defRPr>
            </a:lvl1pPr>
          </a:lstStyle>
          <a:p>
            <a:pPr marL="12700">
              <a:lnSpc>
                <a:spcPct val="100000"/>
              </a:lnSpc>
              <a:spcBef>
                <a:spcPts val="25"/>
              </a:spcBef>
            </a:pPr>
            <a:r>
              <a:rPr spc="-10" dirty="0"/>
              <a:t>UT </a:t>
            </a:r>
            <a:r>
              <a:rPr spc="-5" dirty="0"/>
              <a:t>System Departmental Guide for CMBL rev.</a:t>
            </a:r>
            <a:r>
              <a:rPr spc="-70" dirty="0"/>
              <a:t> </a:t>
            </a:r>
            <a:r>
              <a:rPr dirty="0"/>
              <a:t>10.05.19</a:t>
            </a: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640080" y="6974395"/>
            <a:ext cx="2944368" cy="37496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1/8/2021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12236512" y="7247973"/>
            <a:ext cx="265429" cy="25145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450" b="1" i="0">
                <a:solidFill>
                  <a:srgbClr val="82203B"/>
                </a:solidFill>
                <a:latin typeface="Book Antiqua"/>
                <a:cs typeface="Book Antiqua"/>
              </a:defRPr>
            </a:lvl1pPr>
          </a:lstStyle>
          <a:p>
            <a:pPr marL="38100">
              <a:lnSpc>
                <a:spcPct val="100000"/>
              </a:lnSpc>
              <a:spcBef>
                <a:spcPts val="10"/>
              </a:spcBef>
            </a:pPr>
            <a:fld id="{81D60167-4931-47E6-BA6A-407CBD079E47}" type="slidenum">
              <a:rPr spc="10" dirty="0"/>
              <a:t>‹#›</a:t>
            </a:fld>
            <a:endParaRPr spc="10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slide" Target="slide4.xml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12" Type="http://schemas.openxmlformats.org/officeDocument/2006/relationships/slide" Target="slide24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11" Type="http://schemas.openxmlformats.org/officeDocument/2006/relationships/slide" Target="slide23.xml"/><Relationship Id="rId5" Type="http://schemas.openxmlformats.org/officeDocument/2006/relationships/image" Target="../media/image5.png"/><Relationship Id="rId10" Type="http://schemas.openxmlformats.org/officeDocument/2006/relationships/slide" Target="slide12.xml"/><Relationship Id="rId4" Type="http://schemas.openxmlformats.org/officeDocument/2006/relationships/image" Target="../media/image4.png"/><Relationship Id="rId9" Type="http://schemas.openxmlformats.org/officeDocument/2006/relationships/slide" Target="slide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mycpa.cpa.state.tx.us/tpasscmblsearch/tpasscmblsearch.do" TargetMode="External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hyperlink" Target="https://mycpa.cpa.state.tx.us/tpasscmblsearch/tpasscmblsearch.do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10" Type="http://schemas.openxmlformats.org/officeDocument/2006/relationships/image" Target="../media/image17.png"/><Relationship Id="rId4" Type="http://schemas.openxmlformats.org/officeDocument/2006/relationships/image" Target="../media/image11.png"/><Relationship Id="rId9" Type="http://schemas.openxmlformats.org/officeDocument/2006/relationships/image" Target="../media/image16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19.png"/><Relationship Id="rId7" Type="http://schemas.openxmlformats.org/officeDocument/2006/relationships/image" Target="../media/image14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10" Type="http://schemas.openxmlformats.org/officeDocument/2006/relationships/image" Target="../media/image17.png"/><Relationship Id="rId4" Type="http://schemas.openxmlformats.org/officeDocument/2006/relationships/image" Target="../media/image20.png"/><Relationship Id="rId9" Type="http://schemas.openxmlformats.org/officeDocument/2006/relationships/image" Target="../media/image16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24.png"/><Relationship Id="rId7" Type="http://schemas.openxmlformats.org/officeDocument/2006/relationships/image" Target="../media/image28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7.png"/><Relationship Id="rId11" Type="http://schemas.openxmlformats.org/officeDocument/2006/relationships/image" Target="../media/image17.png"/><Relationship Id="rId5" Type="http://schemas.openxmlformats.org/officeDocument/2006/relationships/image" Target="../media/image26.png"/><Relationship Id="rId10" Type="http://schemas.openxmlformats.org/officeDocument/2006/relationships/image" Target="../media/image16.png"/><Relationship Id="rId4" Type="http://schemas.openxmlformats.org/officeDocument/2006/relationships/image" Target="../media/image25.png"/><Relationship Id="rId9" Type="http://schemas.openxmlformats.org/officeDocument/2006/relationships/image" Target="../media/image15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30.png"/><Relationship Id="rId7" Type="http://schemas.openxmlformats.org/officeDocument/2006/relationships/image" Target="../media/image14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3.png"/><Relationship Id="rId5" Type="http://schemas.openxmlformats.org/officeDocument/2006/relationships/image" Target="../media/image32.png"/><Relationship Id="rId10" Type="http://schemas.openxmlformats.org/officeDocument/2006/relationships/image" Target="../media/image17.png"/><Relationship Id="rId4" Type="http://schemas.openxmlformats.org/officeDocument/2006/relationships/image" Target="../media/image31.png"/><Relationship Id="rId9" Type="http://schemas.openxmlformats.org/officeDocument/2006/relationships/image" Target="../media/image16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35.png"/><Relationship Id="rId7" Type="http://schemas.openxmlformats.org/officeDocument/2006/relationships/image" Target="../media/image14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8.png"/><Relationship Id="rId5" Type="http://schemas.openxmlformats.org/officeDocument/2006/relationships/image" Target="../media/image37.png"/><Relationship Id="rId10" Type="http://schemas.openxmlformats.org/officeDocument/2006/relationships/image" Target="../media/image17.png"/><Relationship Id="rId4" Type="http://schemas.openxmlformats.org/officeDocument/2006/relationships/image" Target="../media/image36.png"/><Relationship Id="rId9" Type="http://schemas.openxmlformats.org/officeDocument/2006/relationships/image" Target="../media/image16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40.png"/><Relationship Id="rId7" Type="http://schemas.openxmlformats.org/officeDocument/2006/relationships/image" Target="../media/image14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3.png"/><Relationship Id="rId5" Type="http://schemas.openxmlformats.org/officeDocument/2006/relationships/image" Target="../media/image42.png"/><Relationship Id="rId10" Type="http://schemas.openxmlformats.org/officeDocument/2006/relationships/image" Target="../media/image17.png"/><Relationship Id="rId4" Type="http://schemas.openxmlformats.org/officeDocument/2006/relationships/image" Target="../media/image41.png"/><Relationship Id="rId9" Type="http://schemas.openxmlformats.org/officeDocument/2006/relationships/image" Target="../media/image16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45.png"/><Relationship Id="rId7" Type="http://schemas.openxmlformats.org/officeDocument/2006/relationships/image" Target="../media/image14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8.jpg"/><Relationship Id="rId5" Type="http://schemas.openxmlformats.org/officeDocument/2006/relationships/image" Target="../media/image47.png"/><Relationship Id="rId10" Type="http://schemas.openxmlformats.org/officeDocument/2006/relationships/image" Target="../media/image17.png"/><Relationship Id="rId4" Type="http://schemas.openxmlformats.org/officeDocument/2006/relationships/image" Target="../media/image46.png"/><Relationship Id="rId9" Type="http://schemas.openxmlformats.org/officeDocument/2006/relationships/image" Target="../media/image1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hyperlink" Target="https://mycpa.cpa.state.tx.us/tpasscmblsearch/tpasscmblsearch.do" TargetMode="Externa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2.png"/><Relationship Id="rId13" Type="http://schemas.openxmlformats.org/officeDocument/2006/relationships/image" Target="../media/image55.png"/><Relationship Id="rId3" Type="http://schemas.openxmlformats.org/officeDocument/2006/relationships/image" Target="../media/image9.png"/><Relationship Id="rId7" Type="http://schemas.openxmlformats.org/officeDocument/2006/relationships/image" Target="../media/image51.png"/><Relationship Id="rId12" Type="http://schemas.openxmlformats.org/officeDocument/2006/relationships/image" Target="../media/image54.png"/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11" Type="http://schemas.openxmlformats.org/officeDocument/2006/relationships/image" Target="../media/image15.png"/><Relationship Id="rId5" Type="http://schemas.openxmlformats.org/officeDocument/2006/relationships/image" Target="../media/image12.png"/><Relationship Id="rId10" Type="http://schemas.openxmlformats.org/officeDocument/2006/relationships/image" Target="../media/image14.png"/><Relationship Id="rId4" Type="http://schemas.openxmlformats.org/officeDocument/2006/relationships/image" Target="../media/image11.png"/><Relationship Id="rId9" Type="http://schemas.openxmlformats.org/officeDocument/2006/relationships/image" Target="../media/image53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57.png"/><Relationship Id="rId7" Type="http://schemas.openxmlformats.org/officeDocument/2006/relationships/image" Target="../media/image14.png"/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png"/><Relationship Id="rId5" Type="http://schemas.openxmlformats.org/officeDocument/2006/relationships/image" Target="../media/image19.png"/><Relationship Id="rId10" Type="http://schemas.openxmlformats.org/officeDocument/2006/relationships/image" Target="../media/image55.png"/><Relationship Id="rId4" Type="http://schemas.openxmlformats.org/officeDocument/2006/relationships/image" Target="../media/image18.png"/><Relationship Id="rId9" Type="http://schemas.openxmlformats.org/officeDocument/2006/relationships/image" Target="../media/image54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59.png"/><Relationship Id="rId7" Type="http://schemas.openxmlformats.org/officeDocument/2006/relationships/image" Target="../media/image14.png"/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3.png"/><Relationship Id="rId5" Type="http://schemas.openxmlformats.org/officeDocument/2006/relationships/image" Target="../media/image61.png"/><Relationship Id="rId10" Type="http://schemas.openxmlformats.org/officeDocument/2006/relationships/image" Target="../media/image55.png"/><Relationship Id="rId4" Type="http://schemas.openxmlformats.org/officeDocument/2006/relationships/image" Target="../media/image60.png"/><Relationship Id="rId9" Type="http://schemas.openxmlformats.org/officeDocument/2006/relationships/image" Target="../media/image54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63.png"/><Relationship Id="rId7" Type="http://schemas.openxmlformats.org/officeDocument/2006/relationships/image" Target="../media/image16.png"/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png"/><Relationship Id="rId11" Type="http://schemas.openxmlformats.org/officeDocument/2006/relationships/image" Target="../media/image49.png"/><Relationship Id="rId5" Type="http://schemas.openxmlformats.org/officeDocument/2006/relationships/image" Target="../media/image14.png"/><Relationship Id="rId10" Type="http://schemas.openxmlformats.org/officeDocument/2006/relationships/image" Target="../media/image66.png"/><Relationship Id="rId4" Type="http://schemas.openxmlformats.org/officeDocument/2006/relationships/image" Target="../media/image64.png"/><Relationship Id="rId9" Type="http://schemas.openxmlformats.org/officeDocument/2006/relationships/image" Target="../media/image65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13" Type="http://schemas.openxmlformats.org/officeDocument/2006/relationships/image" Target="../media/image74.png"/><Relationship Id="rId3" Type="http://schemas.openxmlformats.org/officeDocument/2006/relationships/image" Target="../media/image68.png"/><Relationship Id="rId7" Type="http://schemas.openxmlformats.org/officeDocument/2006/relationships/image" Target="../media/image70.png"/><Relationship Id="rId12" Type="http://schemas.openxmlformats.org/officeDocument/2006/relationships/image" Target="../media/image73.png"/><Relationship Id="rId2" Type="http://schemas.openxmlformats.org/officeDocument/2006/relationships/image" Target="../media/image67.png"/><Relationship Id="rId16" Type="http://schemas.openxmlformats.org/officeDocument/2006/relationships/image" Target="../media/image4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9.png"/><Relationship Id="rId11" Type="http://schemas.openxmlformats.org/officeDocument/2006/relationships/image" Target="../media/image72.png"/><Relationship Id="rId5" Type="http://schemas.openxmlformats.org/officeDocument/2006/relationships/image" Target="../media/image12.png"/><Relationship Id="rId15" Type="http://schemas.openxmlformats.org/officeDocument/2006/relationships/image" Target="../media/image76.png"/><Relationship Id="rId10" Type="http://schemas.openxmlformats.org/officeDocument/2006/relationships/image" Target="../media/image71.png"/><Relationship Id="rId4" Type="http://schemas.openxmlformats.org/officeDocument/2006/relationships/image" Target="../media/image11.png"/><Relationship Id="rId9" Type="http://schemas.openxmlformats.org/officeDocument/2006/relationships/image" Target="../media/image15.png"/><Relationship Id="rId14" Type="http://schemas.openxmlformats.org/officeDocument/2006/relationships/image" Target="../media/image75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71.png"/><Relationship Id="rId13" Type="http://schemas.openxmlformats.org/officeDocument/2006/relationships/image" Target="../media/image76.png"/><Relationship Id="rId3" Type="http://schemas.openxmlformats.org/officeDocument/2006/relationships/image" Target="../media/image78.jpg"/><Relationship Id="rId7" Type="http://schemas.openxmlformats.org/officeDocument/2006/relationships/image" Target="../media/image15.png"/><Relationship Id="rId12" Type="http://schemas.openxmlformats.org/officeDocument/2006/relationships/image" Target="../media/image75.png"/><Relationship Id="rId2" Type="http://schemas.openxmlformats.org/officeDocument/2006/relationships/image" Target="../media/image77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11" Type="http://schemas.openxmlformats.org/officeDocument/2006/relationships/image" Target="../media/image74.png"/><Relationship Id="rId5" Type="http://schemas.openxmlformats.org/officeDocument/2006/relationships/image" Target="../media/image12.png"/><Relationship Id="rId10" Type="http://schemas.openxmlformats.org/officeDocument/2006/relationships/image" Target="../media/image73.png"/><Relationship Id="rId4" Type="http://schemas.openxmlformats.org/officeDocument/2006/relationships/image" Target="../media/image11.png"/><Relationship Id="rId9" Type="http://schemas.openxmlformats.org/officeDocument/2006/relationships/image" Target="../media/image72.png"/><Relationship Id="rId14" Type="http://schemas.openxmlformats.org/officeDocument/2006/relationships/image" Target="../media/image13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71.png"/><Relationship Id="rId13" Type="http://schemas.openxmlformats.org/officeDocument/2006/relationships/image" Target="../media/image76.png"/><Relationship Id="rId3" Type="http://schemas.openxmlformats.org/officeDocument/2006/relationships/image" Target="../media/image18.png"/><Relationship Id="rId7" Type="http://schemas.openxmlformats.org/officeDocument/2006/relationships/image" Target="../media/image15.png"/><Relationship Id="rId12" Type="http://schemas.openxmlformats.org/officeDocument/2006/relationships/image" Target="../media/image75.png"/><Relationship Id="rId2" Type="http://schemas.openxmlformats.org/officeDocument/2006/relationships/image" Target="../media/image7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11" Type="http://schemas.openxmlformats.org/officeDocument/2006/relationships/image" Target="../media/image74.png"/><Relationship Id="rId5" Type="http://schemas.openxmlformats.org/officeDocument/2006/relationships/image" Target="../media/image22.png"/><Relationship Id="rId10" Type="http://schemas.openxmlformats.org/officeDocument/2006/relationships/image" Target="../media/image73.png"/><Relationship Id="rId4" Type="http://schemas.openxmlformats.org/officeDocument/2006/relationships/image" Target="../media/image19.png"/><Relationship Id="rId9" Type="http://schemas.openxmlformats.org/officeDocument/2006/relationships/image" Target="../media/image72.png"/><Relationship Id="rId14" Type="http://schemas.openxmlformats.org/officeDocument/2006/relationships/image" Target="../media/image80.jp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72.png"/><Relationship Id="rId13" Type="http://schemas.openxmlformats.org/officeDocument/2006/relationships/image" Target="../media/image82.jpg"/><Relationship Id="rId3" Type="http://schemas.openxmlformats.org/officeDocument/2006/relationships/image" Target="../media/image60.png"/><Relationship Id="rId7" Type="http://schemas.openxmlformats.org/officeDocument/2006/relationships/image" Target="../media/image71.png"/><Relationship Id="rId12" Type="http://schemas.openxmlformats.org/officeDocument/2006/relationships/image" Target="../media/image76.png"/><Relationship Id="rId2" Type="http://schemas.openxmlformats.org/officeDocument/2006/relationships/image" Target="../media/image81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png"/><Relationship Id="rId11" Type="http://schemas.openxmlformats.org/officeDocument/2006/relationships/image" Target="../media/image75.png"/><Relationship Id="rId5" Type="http://schemas.openxmlformats.org/officeDocument/2006/relationships/image" Target="../media/image14.png"/><Relationship Id="rId15" Type="http://schemas.openxmlformats.org/officeDocument/2006/relationships/image" Target="../media/image84.png"/><Relationship Id="rId10" Type="http://schemas.openxmlformats.org/officeDocument/2006/relationships/image" Target="../media/image74.png"/><Relationship Id="rId4" Type="http://schemas.openxmlformats.org/officeDocument/2006/relationships/image" Target="../media/image61.png"/><Relationship Id="rId9" Type="http://schemas.openxmlformats.org/officeDocument/2006/relationships/image" Target="../media/image73.png"/><Relationship Id="rId14" Type="http://schemas.openxmlformats.org/officeDocument/2006/relationships/image" Target="../media/image83.jp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13" Type="http://schemas.openxmlformats.org/officeDocument/2006/relationships/image" Target="../media/image75.png"/><Relationship Id="rId3" Type="http://schemas.openxmlformats.org/officeDocument/2006/relationships/image" Target="../media/image86.png"/><Relationship Id="rId7" Type="http://schemas.openxmlformats.org/officeDocument/2006/relationships/image" Target="../media/image14.png"/><Relationship Id="rId12" Type="http://schemas.openxmlformats.org/officeDocument/2006/relationships/image" Target="../media/image74.png"/><Relationship Id="rId2" Type="http://schemas.openxmlformats.org/officeDocument/2006/relationships/image" Target="../media/image8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3.png"/><Relationship Id="rId11" Type="http://schemas.openxmlformats.org/officeDocument/2006/relationships/image" Target="../media/image73.png"/><Relationship Id="rId5" Type="http://schemas.openxmlformats.org/officeDocument/2006/relationships/image" Target="../media/image30.png"/><Relationship Id="rId10" Type="http://schemas.openxmlformats.org/officeDocument/2006/relationships/image" Target="../media/image72.png"/><Relationship Id="rId4" Type="http://schemas.openxmlformats.org/officeDocument/2006/relationships/image" Target="../media/image29.png"/><Relationship Id="rId9" Type="http://schemas.openxmlformats.org/officeDocument/2006/relationships/image" Target="../media/image71.png"/><Relationship Id="rId14" Type="http://schemas.openxmlformats.org/officeDocument/2006/relationships/image" Target="../media/image76.pn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13" Type="http://schemas.openxmlformats.org/officeDocument/2006/relationships/image" Target="../media/image75.png"/><Relationship Id="rId3" Type="http://schemas.openxmlformats.org/officeDocument/2006/relationships/image" Target="../media/image88.png"/><Relationship Id="rId7" Type="http://schemas.openxmlformats.org/officeDocument/2006/relationships/image" Target="../media/image14.png"/><Relationship Id="rId12" Type="http://schemas.openxmlformats.org/officeDocument/2006/relationships/image" Target="../media/image74.png"/><Relationship Id="rId2" Type="http://schemas.openxmlformats.org/officeDocument/2006/relationships/image" Target="../media/image8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9.png"/><Relationship Id="rId11" Type="http://schemas.openxmlformats.org/officeDocument/2006/relationships/image" Target="../media/image73.png"/><Relationship Id="rId5" Type="http://schemas.openxmlformats.org/officeDocument/2006/relationships/image" Target="../media/image35.png"/><Relationship Id="rId15" Type="http://schemas.openxmlformats.org/officeDocument/2006/relationships/image" Target="../media/image90.png"/><Relationship Id="rId10" Type="http://schemas.openxmlformats.org/officeDocument/2006/relationships/image" Target="../media/image72.png"/><Relationship Id="rId4" Type="http://schemas.openxmlformats.org/officeDocument/2006/relationships/image" Target="../media/image34.png"/><Relationship Id="rId9" Type="http://schemas.openxmlformats.org/officeDocument/2006/relationships/image" Target="../media/image71.png"/><Relationship Id="rId14" Type="http://schemas.openxmlformats.org/officeDocument/2006/relationships/image" Target="../media/image76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2.png"/><Relationship Id="rId7" Type="http://schemas.openxmlformats.org/officeDocument/2006/relationships/image" Target="../media/image96.png"/><Relationship Id="rId2" Type="http://schemas.openxmlformats.org/officeDocument/2006/relationships/image" Target="../media/image9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5.png"/><Relationship Id="rId5" Type="http://schemas.openxmlformats.org/officeDocument/2006/relationships/image" Target="../media/image94.png"/><Relationship Id="rId4" Type="http://schemas.openxmlformats.org/officeDocument/2006/relationships/image" Target="../media/image93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2.png"/><Relationship Id="rId2" Type="http://schemas.openxmlformats.org/officeDocument/2006/relationships/image" Target="../media/image9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9.png"/><Relationship Id="rId4" Type="http://schemas.openxmlformats.org/officeDocument/2006/relationships/image" Target="../media/image9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object 21"/>
          <p:cNvSpPr txBox="1"/>
          <p:nvPr/>
        </p:nvSpPr>
        <p:spPr>
          <a:xfrm>
            <a:off x="1354993" y="777875"/>
            <a:ext cx="10091420" cy="5679760"/>
          </a:xfrm>
          <a:prstGeom prst="rect">
            <a:avLst/>
          </a:prstGeom>
        </p:spPr>
        <p:txBody>
          <a:bodyPr vert="horz" wrap="square" lIns="0" tIns="125730" rIns="0" bIns="0" rtlCol="0">
            <a:spAutoFit/>
          </a:bodyPr>
          <a:lstStyle/>
          <a:p>
            <a:pPr marL="12700" marR="5080" algn="ctr">
              <a:lnSpc>
                <a:spcPts val="7030"/>
              </a:lnSpc>
              <a:spcBef>
                <a:spcPts val="990"/>
              </a:spcBef>
            </a:pPr>
            <a:r>
              <a:rPr lang="en-US" sz="6500" b="1" spc="5" dirty="0" smtClean="0">
                <a:solidFill>
                  <a:srgbClr val="2E2E2E"/>
                </a:solidFill>
                <a:latin typeface="Book Antiqua"/>
                <a:cs typeface="Book Antiqua"/>
              </a:rPr>
              <a:t>Guide </a:t>
            </a:r>
            <a:r>
              <a:rPr sz="6500" b="1" spc="5" dirty="0" smtClean="0">
                <a:solidFill>
                  <a:srgbClr val="2E2E2E"/>
                </a:solidFill>
                <a:latin typeface="Book Antiqua"/>
                <a:cs typeface="Book Antiqua"/>
              </a:rPr>
              <a:t>for </a:t>
            </a:r>
            <a:r>
              <a:rPr sz="6500" b="1" dirty="0">
                <a:solidFill>
                  <a:srgbClr val="2E2E2E"/>
                </a:solidFill>
                <a:latin typeface="Book Antiqua"/>
                <a:cs typeface="Book Antiqua"/>
              </a:rPr>
              <a:t>Finding </a:t>
            </a:r>
            <a:r>
              <a:rPr sz="6500" b="1" spc="229" dirty="0" smtClean="0">
                <a:solidFill>
                  <a:srgbClr val="2E2E2E"/>
                </a:solidFill>
                <a:latin typeface="Book Antiqua"/>
                <a:cs typeface="Book Antiqua"/>
              </a:rPr>
              <a:t>H</a:t>
            </a:r>
            <a:r>
              <a:rPr lang="en-US" sz="6500" b="1" spc="229" dirty="0" smtClean="0">
                <a:solidFill>
                  <a:srgbClr val="2E2E2E"/>
                </a:solidFill>
                <a:latin typeface="Book Antiqua"/>
                <a:cs typeface="Book Antiqua"/>
              </a:rPr>
              <a:t>istorically Underutilized Businesses (HUBs) </a:t>
            </a:r>
          </a:p>
          <a:p>
            <a:pPr marL="12700" marR="5080" algn="ctr">
              <a:lnSpc>
                <a:spcPts val="7030"/>
              </a:lnSpc>
              <a:spcBef>
                <a:spcPts val="990"/>
              </a:spcBef>
            </a:pPr>
            <a:r>
              <a:rPr sz="6500" b="1" spc="5" dirty="0" smtClean="0">
                <a:solidFill>
                  <a:srgbClr val="2E2E2E"/>
                </a:solidFill>
                <a:latin typeface="Book Antiqua"/>
                <a:cs typeface="Book Antiqua"/>
              </a:rPr>
              <a:t>on </a:t>
            </a:r>
            <a:r>
              <a:rPr sz="6500" b="1" dirty="0">
                <a:solidFill>
                  <a:srgbClr val="2E2E2E"/>
                </a:solidFill>
                <a:latin typeface="Book Antiqua"/>
                <a:cs typeface="Book Antiqua"/>
              </a:rPr>
              <a:t>the</a:t>
            </a:r>
            <a:r>
              <a:rPr sz="6500" b="1" spc="620" dirty="0">
                <a:solidFill>
                  <a:srgbClr val="2E2E2E"/>
                </a:solidFill>
                <a:latin typeface="Book Antiqua"/>
                <a:cs typeface="Book Antiqua"/>
              </a:rPr>
              <a:t> </a:t>
            </a:r>
            <a:r>
              <a:rPr sz="6500" b="1" spc="340" dirty="0">
                <a:solidFill>
                  <a:srgbClr val="2E2E2E"/>
                </a:solidFill>
                <a:latin typeface="Book Antiqua"/>
                <a:cs typeface="Book Antiqua"/>
              </a:rPr>
              <a:t>CMBL</a:t>
            </a:r>
            <a:endParaRPr sz="6500" dirty="0">
              <a:latin typeface="Book Antiqua"/>
              <a:cs typeface="Book Antiqua"/>
            </a:endParaRPr>
          </a:p>
          <a:p>
            <a:pPr algn="ctr">
              <a:lnSpc>
                <a:spcPct val="100000"/>
              </a:lnSpc>
              <a:spcBef>
                <a:spcPts val="1030"/>
              </a:spcBef>
            </a:pPr>
            <a:r>
              <a:rPr sz="2700" b="1" spc="10" dirty="0">
                <a:solidFill>
                  <a:srgbClr val="454545"/>
                </a:solidFill>
                <a:latin typeface="Book Antiqua"/>
                <a:cs typeface="Book Antiqua"/>
              </a:rPr>
              <a:t>(Centralized </a:t>
            </a:r>
            <a:r>
              <a:rPr sz="2700" b="1" spc="15" dirty="0">
                <a:solidFill>
                  <a:srgbClr val="454545"/>
                </a:solidFill>
                <a:latin typeface="Book Antiqua"/>
                <a:cs typeface="Book Antiqua"/>
              </a:rPr>
              <a:t>Master </a:t>
            </a:r>
            <a:r>
              <a:rPr sz="2700" b="1" spc="10" dirty="0">
                <a:solidFill>
                  <a:srgbClr val="454545"/>
                </a:solidFill>
                <a:latin typeface="Book Antiqua"/>
                <a:cs typeface="Book Antiqua"/>
              </a:rPr>
              <a:t>Bidders</a:t>
            </a:r>
            <a:r>
              <a:rPr sz="2700" b="1" spc="-20" dirty="0">
                <a:solidFill>
                  <a:srgbClr val="454545"/>
                </a:solidFill>
                <a:latin typeface="Book Antiqua"/>
                <a:cs typeface="Book Antiqua"/>
              </a:rPr>
              <a:t> </a:t>
            </a:r>
            <a:r>
              <a:rPr sz="2700" b="1" spc="10" dirty="0">
                <a:solidFill>
                  <a:srgbClr val="454545"/>
                </a:solidFill>
                <a:latin typeface="Book Antiqua"/>
                <a:cs typeface="Book Antiqua"/>
              </a:rPr>
              <a:t>List)</a:t>
            </a:r>
            <a:endParaRPr sz="2700" dirty="0">
              <a:latin typeface="Book Antiqua"/>
              <a:cs typeface="Book Antiqua"/>
            </a:endParaRPr>
          </a:p>
          <a:p>
            <a:pPr>
              <a:lnSpc>
                <a:spcPct val="100000"/>
              </a:lnSpc>
            </a:pPr>
            <a:endParaRPr sz="2550" dirty="0">
              <a:latin typeface="Book Antiqua"/>
              <a:cs typeface="Book Antiqua"/>
            </a:endParaRPr>
          </a:p>
        </p:txBody>
      </p:sp>
    </p:spTree>
  </p:cSld>
  <p:clrMapOvr>
    <a:masterClrMapping/>
  </p:clrMapOvr>
  <p:transition spd="med">
    <p:fad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object 5"/>
          <p:cNvGrpSpPr/>
          <p:nvPr/>
        </p:nvGrpSpPr>
        <p:grpSpPr>
          <a:xfrm>
            <a:off x="2863595" y="0"/>
            <a:ext cx="7039609" cy="1274445"/>
            <a:chOff x="2863595" y="0"/>
            <a:chExt cx="7039609" cy="1274445"/>
          </a:xfrm>
        </p:grpSpPr>
        <p:sp>
          <p:nvSpPr>
            <p:cNvPr id="6" name="object 6"/>
            <p:cNvSpPr/>
            <p:nvPr/>
          </p:nvSpPr>
          <p:spPr>
            <a:xfrm>
              <a:off x="2863595" y="0"/>
              <a:ext cx="1267967" cy="1274064"/>
            </a:xfrm>
            <a:prstGeom prst="rect">
              <a:avLst/>
            </a:prstGeom>
            <a:blipFill>
              <a:blip r:embed="rId2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3247644" y="734569"/>
              <a:ext cx="6348983" cy="129539"/>
            </a:xfrm>
            <a:prstGeom prst="rect">
              <a:avLst/>
            </a:prstGeom>
            <a:blipFill>
              <a:blip r:embed="rId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3258375" y="745755"/>
              <a:ext cx="6285230" cy="66040"/>
            </a:xfrm>
            <a:custGeom>
              <a:avLst/>
              <a:gdLst/>
              <a:ahLst/>
              <a:cxnLst/>
              <a:rect l="l" t="t" r="r" b="b"/>
              <a:pathLst>
                <a:path w="6285230" h="66040">
                  <a:moveTo>
                    <a:pt x="6284976" y="0"/>
                  </a:moveTo>
                  <a:lnTo>
                    <a:pt x="0" y="0"/>
                  </a:lnTo>
                  <a:lnTo>
                    <a:pt x="0" y="65532"/>
                  </a:lnTo>
                  <a:lnTo>
                    <a:pt x="6284976" y="65532"/>
                  </a:lnTo>
                  <a:lnTo>
                    <a:pt x="6284976" y="0"/>
                  </a:lnTo>
                  <a:close/>
                </a:path>
              </a:pathLst>
            </a:custGeom>
            <a:solidFill>
              <a:srgbClr val="2E2E2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9"/>
            <p:cNvSpPr/>
            <p:nvPr/>
          </p:nvSpPr>
          <p:spPr>
            <a:xfrm>
              <a:off x="3375659" y="32005"/>
              <a:ext cx="2142743" cy="1139951"/>
            </a:xfrm>
            <a:prstGeom prst="rect">
              <a:avLst/>
            </a:prstGeom>
            <a:blipFill>
              <a:blip r:embed="rId4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10"/>
            <p:cNvSpPr/>
            <p:nvPr/>
          </p:nvSpPr>
          <p:spPr>
            <a:xfrm>
              <a:off x="5059679" y="32005"/>
              <a:ext cx="1447787" cy="1139951"/>
            </a:xfrm>
            <a:prstGeom prst="rect">
              <a:avLst/>
            </a:prstGeom>
            <a:blipFill>
              <a:blip r:embed="rId5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11"/>
            <p:cNvSpPr/>
            <p:nvPr/>
          </p:nvSpPr>
          <p:spPr>
            <a:xfrm>
              <a:off x="5971032" y="0"/>
              <a:ext cx="1295399" cy="1274064"/>
            </a:xfrm>
            <a:prstGeom prst="rect">
              <a:avLst/>
            </a:prstGeom>
            <a:blipFill>
              <a:blip r:embed="rId6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12"/>
            <p:cNvSpPr/>
            <p:nvPr/>
          </p:nvSpPr>
          <p:spPr>
            <a:xfrm>
              <a:off x="6510527" y="32005"/>
              <a:ext cx="3392423" cy="1139951"/>
            </a:xfrm>
            <a:prstGeom prst="rect">
              <a:avLst/>
            </a:prstGeom>
            <a:blipFill>
              <a:blip r:embed="rId7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3" name="object 13"/>
          <p:cNvSpPr txBox="1">
            <a:spLocks noGrp="1"/>
          </p:cNvSpPr>
          <p:nvPr>
            <p:ph type="title"/>
          </p:nvPr>
        </p:nvSpPr>
        <p:spPr>
          <a:xfrm>
            <a:off x="3245674" y="51827"/>
            <a:ext cx="6308725" cy="793750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sz="5050" spc="15" dirty="0">
                <a:latin typeface="Verdana"/>
                <a:cs typeface="Verdana"/>
              </a:rPr>
              <a:t>T</a:t>
            </a:r>
            <a:r>
              <a:rPr sz="4000" spc="15" dirty="0">
                <a:latin typeface="Verdana"/>
                <a:cs typeface="Verdana"/>
              </a:rPr>
              <a:t>ABLE </a:t>
            </a:r>
            <a:r>
              <a:rPr sz="4000" spc="20" dirty="0">
                <a:latin typeface="Verdana"/>
                <a:cs typeface="Verdana"/>
              </a:rPr>
              <a:t>OF</a:t>
            </a:r>
            <a:r>
              <a:rPr sz="4000" spc="625" dirty="0">
                <a:latin typeface="Verdana"/>
                <a:cs typeface="Verdana"/>
              </a:rPr>
              <a:t> </a:t>
            </a:r>
            <a:r>
              <a:rPr sz="5050" spc="15" dirty="0">
                <a:latin typeface="Verdana"/>
                <a:cs typeface="Verdana"/>
              </a:rPr>
              <a:t>C</a:t>
            </a:r>
            <a:r>
              <a:rPr sz="4000" spc="15" dirty="0">
                <a:latin typeface="Verdana"/>
                <a:cs typeface="Verdana"/>
              </a:rPr>
              <a:t>ONTENTS</a:t>
            </a:r>
            <a:endParaRPr sz="4000">
              <a:latin typeface="Verdana"/>
              <a:cs typeface="Verdana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803146" y="1082675"/>
            <a:ext cx="11193780" cy="5598968"/>
          </a:xfrm>
          <a:prstGeom prst="rect">
            <a:avLst/>
          </a:prstGeom>
        </p:spPr>
        <p:txBody>
          <a:bodyPr vert="horz" wrap="square" lIns="0" tIns="58419" rIns="0" bIns="0" rtlCol="0">
            <a:spAutoFit/>
          </a:bodyPr>
          <a:lstStyle/>
          <a:p>
            <a:pPr marL="312420" indent="-300355">
              <a:lnSpc>
                <a:spcPct val="100000"/>
              </a:lnSpc>
              <a:spcBef>
                <a:spcPts val="459"/>
              </a:spcBef>
              <a:buClr>
                <a:srgbClr val="2C3973"/>
              </a:buClr>
              <a:buFont typeface="Arial"/>
              <a:buChar char="•"/>
              <a:tabLst>
                <a:tab pos="312420" algn="l"/>
                <a:tab pos="313055" algn="l"/>
              </a:tabLst>
            </a:pPr>
            <a:endParaRPr lang="en-US" sz="2950" b="1" u="heavy" spc="-5" dirty="0">
              <a:solidFill>
                <a:srgbClr val="4156AC"/>
              </a:solidFill>
              <a:uFill>
                <a:solidFill>
                  <a:srgbClr val="4156AC"/>
                </a:solidFill>
              </a:uFill>
              <a:latin typeface="Book Antiqua"/>
              <a:cs typeface="Book Antiqua"/>
              <a:hlinkClick r:id="rId8" action="ppaction://hlinksldjump"/>
            </a:endParaRPr>
          </a:p>
          <a:p>
            <a:pPr marL="312420" indent="-300355">
              <a:lnSpc>
                <a:spcPct val="100000"/>
              </a:lnSpc>
              <a:spcBef>
                <a:spcPts val="459"/>
              </a:spcBef>
              <a:buClr>
                <a:srgbClr val="2C3973"/>
              </a:buClr>
              <a:buFont typeface="Arial"/>
              <a:buChar char="•"/>
              <a:tabLst>
                <a:tab pos="312420" algn="l"/>
                <a:tab pos="313055" algn="l"/>
              </a:tabLst>
            </a:pPr>
            <a:r>
              <a:rPr lang="en-US" sz="2950" b="1" u="heavy" spc="-5" dirty="0" smtClean="0">
                <a:solidFill>
                  <a:srgbClr val="4156AC"/>
                </a:solidFill>
                <a:uFill>
                  <a:solidFill>
                    <a:srgbClr val="4156AC"/>
                  </a:solidFill>
                </a:uFill>
                <a:latin typeface="Book Antiqua"/>
                <a:cs typeface="Book Antiqua"/>
                <a:hlinkClick r:id="rId9" action="ppaction://hlinksldjump"/>
              </a:rPr>
              <a:t>Search for HUB Status of Vendor on CMBL</a:t>
            </a:r>
            <a:r>
              <a:rPr lang="en-US" sz="2950" b="1" u="heavy" spc="-10" dirty="0" smtClean="0">
                <a:solidFill>
                  <a:srgbClr val="4156AC"/>
                </a:solidFill>
                <a:uFill>
                  <a:solidFill>
                    <a:srgbClr val="4156AC"/>
                  </a:solidFill>
                </a:uFill>
                <a:latin typeface="Book Antiqua"/>
                <a:cs typeface="Book Antiqua"/>
                <a:hlinkClick r:id="rId9" action="ppaction://hlinksldjump"/>
              </a:rPr>
              <a:t> </a:t>
            </a:r>
            <a:endParaRPr lang="en-US" sz="2950" dirty="0" smtClean="0">
              <a:latin typeface="Book Antiqua"/>
              <a:cs typeface="Book Antiqua"/>
            </a:endParaRPr>
          </a:p>
          <a:p>
            <a:pPr marR="551815" algn="ctr">
              <a:lnSpc>
                <a:spcPct val="100000"/>
              </a:lnSpc>
              <a:spcBef>
                <a:spcPts val="195"/>
              </a:spcBef>
            </a:pPr>
            <a:r>
              <a:rPr lang="en-US" sz="1600" b="1" spc="-5" dirty="0" smtClean="0">
                <a:solidFill>
                  <a:srgbClr val="2735E5"/>
                </a:solidFill>
                <a:latin typeface="Book Antiqua"/>
                <a:cs typeface="Book Antiqua"/>
              </a:rPr>
              <a:t>(Pages</a:t>
            </a:r>
            <a:r>
              <a:rPr lang="en-US" sz="1600" b="1" dirty="0" smtClean="0">
                <a:solidFill>
                  <a:srgbClr val="2735E5"/>
                </a:solidFill>
                <a:latin typeface="Book Antiqua"/>
                <a:cs typeface="Book Antiqua"/>
              </a:rPr>
              <a:t> 3)</a:t>
            </a:r>
            <a:endParaRPr lang="en-US" sz="1600" dirty="0" smtClean="0">
              <a:solidFill>
                <a:srgbClr val="2735E5"/>
              </a:solidFill>
              <a:latin typeface="Book Antiqua"/>
              <a:cs typeface="Book Antiqua"/>
            </a:endParaRPr>
          </a:p>
          <a:p>
            <a:pPr marL="312420" indent="-300355">
              <a:lnSpc>
                <a:spcPct val="100000"/>
              </a:lnSpc>
              <a:spcBef>
                <a:spcPts val="459"/>
              </a:spcBef>
              <a:buClr>
                <a:srgbClr val="2C3973"/>
              </a:buClr>
              <a:buFont typeface="Arial"/>
              <a:buChar char="•"/>
              <a:tabLst>
                <a:tab pos="312420" algn="l"/>
                <a:tab pos="313055" algn="l"/>
              </a:tabLst>
            </a:pPr>
            <a:r>
              <a:rPr sz="2950" b="1" u="heavy" spc="-5" dirty="0" smtClean="0">
                <a:solidFill>
                  <a:srgbClr val="4156AC"/>
                </a:solidFill>
                <a:uFill>
                  <a:solidFill>
                    <a:srgbClr val="4156AC"/>
                  </a:solidFill>
                </a:uFill>
                <a:latin typeface="Book Antiqua"/>
                <a:cs typeface="Book Antiqua"/>
                <a:hlinkClick r:id="rId8" action="ppaction://hlinksldjump"/>
              </a:rPr>
              <a:t>Search </a:t>
            </a:r>
            <a:r>
              <a:rPr sz="2950" b="1" u="heavy" spc="-10" dirty="0">
                <a:solidFill>
                  <a:srgbClr val="4156AC"/>
                </a:solidFill>
                <a:uFill>
                  <a:solidFill>
                    <a:srgbClr val="4156AC"/>
                  </a:solidFill>
                </a:uFill>
                <a:latin typeface="Book Antiqua"/>
                <a:cs typeface="Book Antiqua"/>
                <a:hlinkClick r:id="rId8" action="ppaction://hlinksldjump"/>
              </a:rPr>
              <a:t>HUB Vendors by Commodity/ </a:t>
            </a:r>
            <a:r>
              <a:rPr sz="2950" b="1" u="heavy" spc="-5" dirty="0">
                <a:solidFill>
                  <a:srgbClr val="4156AC"/>
                </a:solidFill>
                <a:uFill>
                  <a:solidFill>
                    <a:srgbClr val="4156AC"/>
                  </a:solidFill>
                </a:uFill>
                <a:latin typeface="Book Antiqua"/>
                <a:cs typeface="Book Antiqua"/>
                <a:hlinkClick r:id="rId8" action="ppaction://hlinksldjump"/>
              </a:rPr>
              <a:t>Service</a:t>
            </a:r>
            <a:r>
              <a:rPr sz="2950" b="1" u="heavy" spc="45" dirty="0">
                <a:solidFill>
                  <a:srgbClr val="4156AC"/>
                </a:solidFill>
                <a:uFill>
                  <a:solidFill>
                    <a:srgbClr val="4156AC"/>
                  </a:solidFill>
                </a:uFill>
                <a:latin typeface="Book Antiqua"/>
                <a:cs typeface="Book Antiqua"/>
                <a:hlinkClick r:id="rId8" action="ppaction://hlinksldjump"/>
              </a:rPr>
              <a:t> </a:t>
            </a:r>
            <a:r>
              <a:rPr sz="2950" b="1" u="heavy" spc="-5" dirty="0">
                <a:solidFill>
                  <a:srgbClr val="4156AC"/>
                </a:solidFill>
                <a:uFill>
                  <a:solidFill>
                    <a:srgbClr val="4156AC"/>
                  </a:solidFill>
                </a:uFill>
                <a:latin typeface="Book Antiqua"/>
                <a:cs typeface="Book Antiqua"/>
                <a:hlinkClick r:id="rId8" action="ppaction://hlinksldjump"/>
              </a:rPr>
              <a:t>Description</a:t>
            </a:r>
            <a:endParaRPr sz="2950" dirty="0">
              <a:latin typeface="Book Antiqua"/>
              <a:cs typeface="Book Antiqua"/>
            </a:endParaRPr>
          </a:p>
          <a:p>
            <a:pPr marR="551815" algn="ctr">
              <a:lnSpc>
                <a:spcPct val="100000"/>
              </a:lnSpc>
              <a:spcBef>
                <a:spcPts val="195"/>
              </a:spcBef>
            </a:pPr>
            <a:r>
              <a:rPr sz="1600" b="1" spc="-5" dirty="0">
                <a:solidFill>
                  <a:srgbClr val="2735E5"/>
                </a:solidFill>
                <a:latin typeface="Book Antiqua"/>
                <a:cs typeface="Book Antiqua"/>
              </a:rPr>
              <a:t>(Pages</a:t>
            </a:r>
            <a:r>
              <a:rPr sz="1600" b="1" dirty="0">
                <a:solidFill>
                  <a:srgbClr val="2735E5"/>
                </a:solidFill>
                <a:latin typeface="Book Antiqua"/>
                <a:cs typeface="Book Antiqua"/>
              </a:rPr>
              <a:t> </a:t>
            </a:r>
            <a:r>
              <a:rPr lang="en-US" sz="1600" b="1" dirty="0" smtClean="0">
                <a:solidFill>
                  <a:srgbClr val="2735E5"/>
                </a:solidFill>
                <a:latin typeface="Book Antiqua"/>
                <a:cs typeface="Book Antiqua"/>
              </a:rPr>
              <a:t>4 </a:t>
            </a:r>
            <a:r>
              <a:rPr sz="1600" b="1" dirty="0" smtClean="0">
                <a:solidFill>
                  <a:srgbClr val="2735E5"/>
                </a:solidFill>
                <a:latin typeface="Book Antiqua"/>
                <a:cs typeface="Book Antiqua"/>
              </a:rPr>
              <a:t>-</a:t>
            </a:r>
            <a:r>
              <a:rPr lang="en-US" sz="1600" b="1" dirty="0" smtClean="0">
                <a:solidFill>
                  <a:srgbClr val="2735E5"/>
                </a:solidFill>
                <a:latin typeface="Book Antiqua"/>
                <a:cs typeface="Book Antiqua"/>
              </a:rPr>
              <a:t> </a:t>
            </a:r>
            <a:r>
              <a:rPr sz="1600" b="1" dirty="0" smtClean="0">
                <a:solidFill>
                  <a:srgbClr val="2735E5"/>
                </a:solidFill>
                <a:latin typeface="Book Antiqua"/>
                <a:cs typeface="Book Antiqua"/>
              </a:rPr>
              <a:t>1</a:t>
            </a:r>
            <a:r>
              <a:rPr lang="en-US" sz="1600" b="1" dirty="0" smtClean="0">
                <a:solidFill>
                  <a:srgbClr val="2735E5"/>
                </a:solidFill>
                <a:latin typeface="Book Antiqua"/>
                <a:cs typeface="Book Antiqua"/>
              </a:rPr>
              <a:t>1</a:t>
            </a:r>
            <a:r>
              <a:rPr sz="1600" b="1" dirty="0" smtClean="0">
                <a:solidFill>
                  <a:srgbClr val="2735E5"/>
                </a:solidFill>
                <a:latin typeface="Book Antiqua"/>
                <a:cs typeface="Book Antiqua"/>
              </a:rPr>
              <a:t>)</a:t>
            </a:r>
            <a:endParaRPr sz="1600" dirty="0">
              <a:solidFill>
                <a:srgbClr val="2735E5"/>
              </a:solidFill>
              <a:latin typeface="Book Antiqua"/>
              <a:cs typeface="Book Antiqua"/>
            </a:endParaRPr>
          </a:p>
          <a:p>
            <a:pPr marL="312420" indent="-300355">
              <a:lnSpc>
                <a:spcPct val="100000"/>
              </a:lnSpc>
              <a:spcBef>
                <a:spcPts val="465"/>
              </a:spcBef>
              <a:buClr>
                <a:srgbClr val="2C3973"/>
              </a:buClr>
              <a:buFont typeface="Arial"/>
              <a:buChar char="•"/>
              <a:tabLst>
                <a:tab pos="312420" algn="l"/>
                <a:tab pos="313055" algn="l"/>
              </a:tabLst>
            </a:pPr>
            <a:r>
              <a:rPr sz="2950" b="1" u="heavy" spc="-5" dirty="0">
                <a:solidFill>
                  <a:srgbClr val="4156AC"/>
                </a:solidFill>
                <a:uFill>
                  <a:solidFill>
                    <a:srgbClr val="4156AC"/>
                  </a:solidFill>
                </a:uFill>
                <a:latin typeface="Book Antiqua"/>
                <a:cs typeface="Book Antiqua"/>
                <a:hlinkClick r:id="rId10" action="ppaction://hlinksldjump"/>
              </a:rPr>
              <a:t>Search </a:t>
            </a:r>
            <a:r>
              <a:rPr sz="2950" b="1" u="heavy" spc="-10" dirty="0">
                <a:solidFill>
                  <a:srgbClr val="4156AC"/>
                </a:solidFill>
                <a:uFill>
                  <a:solidFill>
                    <a:srgbClr val="4156AC"/>
                  </a:solidFill>
                </a:uFill>
                <a:latin typeface="Book Antiqua"/>
                <a:cs typeface="Book Antiqua"/>
                <a:hlinkClick r:id="rId10" action="ppaction://hlinksldjump"/>
              </a:rPr>
              <a:t>HUB Vendors by </a:t>
            </a:r>
            <a:r>
              <a:rPr sz="2950" b="1" u="heavy" spc="-5" dirty="0">
                <a:solidFill>
                  <a:srgbClr val="4156AC"/>
                </a:solidFill>
                <a:uFill>
                  <a:solidFill>
                    <a:srgbClr val="4156AC"/>
                  </a:solidFill>
                </a:uFill>
                <a:latin typeface="Book Antiqua"/>
                <a:cs typeface="Book Antiqua"/>
                <a:hlinkClick r:id="rId10" action="ppaction://hlinksldjump"/>
              </a:rPr>
              <a:t>Business</a:t>
            </a:r>
            <a:r>
              <a:rPr sz="2950" b="1" u="heavy" spc="5" dirty="0">
                <a:solidFill>
                  <a:srgbClr val="4156AC"/>
                </a:solidFill>
                <a:uFill>
                  <a:solidFill>
                    <a:srgbClr val="4156AC"/>
                  </a:solidFill>
                </a:uFill>
                <a:latin typeface="Book Antiqua"/>
                <a:cs typeface="Book Antiqua"/>
                <a:hlinkClick r:id="rId10" action="ppaction://hlinksldjump"/>
              </a:rPr>
              <a:t> </a:t>
            </a:r>
            <a:r>
              <a:rPr sz="2950" b="1" u="heavy" spc="-10" dirty="0">
                <a:solidFill>
                  <a:srgbClr val="4156AC"/>
                </a:solidFill>
                <a:uFill>
                  <a:solidFill>
                    <a:srgbClr val="4156AC"/>
                  </a:solidFill>
                </a:uFill>
                <a:latin typeface="Book Antiqua"/>
                <a:cs typeface="Book Antiqua"/>
                <a:hlinkClick r:id="rId10" action="ppaction://hlinksldjump"/>
              </a:rPr>
              <a:t>Category</a:t>
            </a:r>
            <a:endParaRPr sz="2950" dirty="0">
              <a:latin typeface="Book Antiqua"/>
              <a:cs typeface="Book Antiqua"/>
            </a:endParaRPr>
          </a:p>
          <a:p>
            <a:pPr marR="528320" algn="ctr">
              <a:lnSpc>
                <a:spcPct val="100000"/>
              </a:lnSpc>
              <a:spcBef>
                <a:spcPts val="10"/>
              </a:spcBef>
            </a:pPr>
            <a:r>
              <a:rPr sz="1600" b="1" spc="-5" dirty="0">
                <a:solidFill>
                  <a:srgbClr val="2735E5"/>
                </a:solidFill>
                <a:latin typeface="Book Antiqua"/>
                <a:cs typeface="Book Antiqua"/>
              </a:rPr>
              <a:t>(Page</a:t>
            </a:r>
            <a:r>
              <a:rPr sz="1600" b="1" spc="10" dirty="0">
                <a:solidFill>
                  <a:srgbClr val="2735E5"/>
                </a:solidFill>
                <a:latin typeface="Book Antiqua"/>
                <a:cs typeface="Book Antiqua"/>
              </a:rPr>
              <a:t> </a:t>
            </a:r>
            <a:r>
              <a:rPr sz="1600" b="1" dirty="0" smtClean="0">
                <a:solidFill>
                  <a:srgbClr val="2735E5"/>
                </a:solidFill>
                <a:latin typeface="Book Antiqua"/>
                <a:cs typeface="Book Antiqua"/>
              </a:rPr>
              <a:t>1</a:t>
            </a:r>
            <a:r>
              <a:rPr lang="en-US" sz="1600" b="1" dirty="0" smtClean="0">
                <a:solidFill>
                  <a:srgbClr val="2735E5"/>
                </a:solidFill>
                <a:latin typeface="Book Antiqua"/>
                <a:cs typeface="Book Antiqua"/>
              </a:rPr>
              <a:t>2 - 16</a:t>
            </a:r>
            <a:r>
              <a:rPr sz="1600" b="1" dirty="0" smtClean="0">
                <a:solidFill>
                  <a:srgbClr val="2735E5"/>
                </a:solidFill>
                <a:latin typeface="Book Antiqua"/>
                <a:cs typeface="Book Antiqua"/>
              </a:rPr>
              <a:t>)</a:t>
            </a:r>
            <a:endParaRPr sz="1600" dirty="0">
              <a:solidFill>
                <a:srgbClr val="2735E5"/>
              </a:solidFill>
              <a:latin typeface="Book Antiqua"/>
              <a:cs typeface="Book Antiqua"/>
            </a:endParaRPr>
          </a:p>
          <a:p>
            <a:pPr marL="774065" lvl="1" indent="-300990">
              <a:lnSpc>
                <a:spcPct val="100000"/>
              </a:lnSpc>
              <a:spcBef>
                <a:spcPts val="385"/>
              </a:spcBef>
              <a:buClr>
                <a:srgbClr val="2C3973"/>
              </a:buClr>
              <a:buFont typeface="Arial"/>
              <a:buChar char="•"/>
              <a:tabLst>
                <a:tab pos="773430" algn="l"/>
                <a:tab pos="774700" algn="l"/>
              </a:tabLst>
            </a:pPr>
            <a:r>
              <a:rPr sz="2400" b="1" u="heavy" spc="-5" dirty="0">
                <a:solidFill>
                  <a:srgbClr val="4156AC"/>
                </a:solidFill>
                <a:uFill>
                  <a:solidFill>
                    <a:srgbClr val="4156AC"/>
                  </a:solidFill>
                </a:uFill>
                <a:latin typeface="Book Antiqua"/>
                <a:cs typeface="Book Antiqua"/>
                <a:hlinkClick r:id="rId11" action="ppaction://hlinksldjump"/>
              </a:rPr>
              <a:t>Convert Category Search Results </a:t>
            </a:r>
            <a:r>
              <a:rPr sz="2400" b="1" u="heavy" dirty="0">
                <a:solidFill>
                  <a:srgbClr val="4156AC"/>
                </a:solidFill>
                <a:uFill>
                  <a:solidFill>
                    <a:srgbClr val="4156AC"/>
                  </a:solidFill>
                </a:uFill>
                <a:latin typeface="Book Antiqua"/>
                <a:cs typeface="Book Antiqua"/>
                <a:hlinkClick r:id="rId11" action="ppaction://hlinksldjump"/>
              </a:rPr>
              <a:t>to </a:t>
            </a:r>
            <a:r>
              <a:rPr sz="2400" b="1" u="heavy" spc="-5" dirty="0">
                <a:solidFill>
                  <a:srgbClr val="4156AC"/>
                </a:solidFill>
                <a:uFill>
                  <a:solidFill>
                    <a:srgbClr val="4156AC"/>
                  </a:solidFill>
                </a:uFill>
                <a:latin typeface="Book Antiqua"/>
                <a:cs typeface="Book Antiqua"/>
                <a:hlinkClick r:id="rId11" action="ppaction://hlinksldjump"/>
              </a:rPr>
              <a:t>Microsoft</a:t>
            </a:r>
            <a:r>
              <a:rPr sz="2400" b="1" u="heavy" spc="35" dirty="0">
                <a:solidFill>
                  <a:srgbClr val="4156AC"/>
                </a:solidFill>
                <a:uFill>
                  <a:solidFill>
                    <a:srgbClr val="4156AC"/>
                  </a:solidFill>
                </a:uFill>
                <a:latin typeface="Book Antiqua"/>
                <a:cs typeface="Book Antiqua"/>
                <a:hlinkClick r:id="rId11" action="ppaction://hlinksldjump"/>
              </a:rPr>
              <a:t> </a:t>
            </a:r>
            <a:r>
              <a:rPr sz="2400" b="1" u="heavy" spc="-5" dirty="0">
                <a:solidFill>
                  <a:srgbClr val="4156AC"/>
                </a:solidFill>
                <a:uFill>
                  <a:solidFill>
                    <a:srgbClr val="4156AC"/>
                  </a:solidFill>
                </a:uFill>
                <a:latin typeface="Book Antiqua"/>
                <a:cs typeface="Book Antiqua"/>
                <a:hlinkClick r:id="rId11" action="ppaction://hlinksldjump"/>
              </a:rPr>
              <a:t>Excel</a:t>
            </a:r>
            <a:endParaRPr sz="2400" dirty="0">
              <a:latin typeface="Book Antiqua"/>
              <a:cs typeface="Book Antiqua"/>
            </a:endParaRPr>
          </a:p>
          <a:p>
            <a:pPr marR="524510" algn="ctr">
              <a:lnSpc>
                <a:spcPct val="100000"/>
              </a:lnSpc>
              <a:spcBef>
                <a:spcPts val="170"/>
              </a:spcBef>
            </a:pPr>
            <a:r>
              <a:rPr sz="1600" b="1" spc="-5" dirty="0">
                <a:solidFill>
                  <a:srgbClr val="2735E5"/>
                </a:solidFill>
                <a:latin typeface="Book Antiqua"/>
                <a:cs typeface="Book Antiqua"/>
              </a:rPr>
              <a:t>(Page</a:t>
            </a:r>
            <a:r>
              <a:rPr sz="1600" b="1" spc="10" dirty="0">
                <a:solidFill>
                  <a:srgbClr val="2735E5"/>
                </a:solidFill>
                <a:latin typeface="Book Antiqua"/>
                <a:cs typeface="Book Antiqua"/>
              </a:rPr>
              <a:t> </a:t>
            </a:r>
            <a:r>
              <a:rPr sz="1600" b="1" dirty="0" smtClean="0">
                <a:solidFill>
                  <a:srgbClr val="2735E5"/>
                </a:solidFill>
                <a:latin typeface="Book Antiqua"/>
                <a:cs typeface="Book Antiqua"/>
              </a:rPr>
              <a:t>1</a:t>
            </a:r>
            <a:r>
              <a:rPr lang="en-US" sz="1600" b="1" dirty="0" smtClean="0">
                <a:solidFill>
                  <a:srgbClr val="2735E5"/>
                </a:solidFill>
                <a:latin typeface="Book Antiqua"/>
                <a:cs typeface="Book Antiqua"/>
              </a:rPr>
              <a:t>7 - 22</a:t>
            </a:r>
            <a:r>
              <a:rPr sz="1600" b="1" dirty="0" smtClean="0">
                <a:solidFill>
                  <a:srgbClr val="2735E5"/>
                </a:solidFill>
                <a:latin typeface="Book Antiqua"/>
                <a:cs typeface="Book Antiqua"/>
              </a:rPr>
              <a:t>)</a:t>
            </a:r>
            <a:endParaRPr sz="1600" dirty="0">
              <a:solidFill>
                <a:srgbClr val="2735E5"/>
              </a:solidFill>
              <a:latin typeface="Book Antiqua"/>
              <a:cs typeface="Book Antiqua"/>
            </a:endParaRPr>
          </a:p>
          <a:p>
            <a:pPr marL="331470" indent="-300355">
              <a:lnSpc>
                <a:spcPts val="3500"/>
              </a:lnSpc>
              <a:spcBef>
                <a:spcPts val="1360"/>
              </a:spcBef>
              <a:buClr>
                <a:srgbClr val="2C3973"/>
              </a:buClr>
              <a:buFont typeface="Arial"/>
              <a:buChar char="•"/>
              <a:tabLst>
                <a:tab pos="331470" algn="l"/>
                <a:tab pos="332105" algn="l"/>
              </a:tabLst>
            </a:pPr>
            <a:r>
              <a:rPr sz="2950" b="1" u="heavy" spc="-15" dirty="0">
                <a:solidFill>
                  <a:srgbClr val="4156AC"/>
                </a:solidFill>
                <a:uFill>
                  <a:solidFill>
                    <a:srgbClr val="4156AC"/>
                  </a:solidFill>
                </a:uFill>
                <a:latin typeface="Book Antiqua"/>
                <a:cs typeface="Book Antiqua"/>
                <a:hlinkClick r:id="rId11" action="ppaction://hlinksldjump"/>
              </a:rPr>
              <a:t>NIGP </a:t>
            </a:r>
            <a:r>
              <a:rPr sz="2950" b="1" u="heavy" spc="-5" dirty="0">
                <a:solidFill>
                  <a:srgbClr val="4156AC"/>
                </a:solidFill>
                <a:uFill>
                  <a:solidFill>
                    <a:srgbClr val="4156AC"/>
                  </a:solidFill>
                </a:uFill>
                <a:latin typeface="Book Antiqua"/>
                <a:cs typeface="Book Antiqua"/>
                <a:hlinkClick r:id="rId11" action="ppaction://hlinksldjump"/>
              </a:rPr>
              <a:t>Class and Item </a:t>
            </a:r>
            <a:r>
              <a:rPr sz="2950" b="1" u="heavy" spc="-10" dirty="0">
                <a:solidFill>
                  <a:srgbClr val="4156AC"/>
                </a:solidFill>
                <a:uFill>
                  <a:solidFill>
                    <a:srgbClr val="4156AC"/>
                  </a:solidFill>
                </a:uFill>
                <a:latin typeface="Book Antiqua"/>
                <a:cs typeface="Book Antiqua"/>
                <a:hlinkClick r:id="rId11" action="ppaction://hlinksldjump"/>
              </a:rPr>
              <a:t>Codes for </a:t>
            </a:r>
            <a:r>
              <a:rPr sz="2950" b="1" u="heavy" spc="-5" dirty="0">
                <a:solidFill>
                  <a:srgbClr val="4156AC"/>
                </a:solidFill>
                <a:uFill>
                  <a:solidFill>
                    <a:srgbClr val="4156AC"/>
                  </a:solidFill>
                </a:uFill>
                <a:latin typeface="Book Antiqua"/>
                <a:cs typeface="Book Antiqua"/>
                <a:hlinkClick r:id="rId11" action="ppaction://hlinksldjump"/>
              </a:rPr>
              <a:t>Construction</a:t>
            </a:r>
            <a:r>
              <a:rPr sz="2950" b="1" u="heavy" spc="20" dirty="0">
                <a:solidFill>
                  <a:srgbClr val="4156AC"/>
                </a:solidFill>
                <a:uFill>
                  <a:solidFill>
                    <a:srgbClr val="4156AC"/>
                  </a:solidFill>
                </a:uFill>
                <a:latin typeface="Book Antiqua"/>
                <a:cs typeface="Book Antiqua"/>
                <a:hlinkClick r:id="rId11" action="ppaction://hlinksldjump"/>
              </a:rPr>
              <a:t> </a:t>
            </a:r>
            <a:r>
              <a:rPr sz="2950" b="1" u="heavy" spc="-5" dirty="0">
                <a:solidFill>
                  <a:srgbClr val="4156AC"/>
                </a:solidFill>
                <a:uFill>
                  <a:solidFill>
                    <a:srgbClr val="4156AC"/>
                  </a:solidFill>
                </a:uFill>
                <a:latin typeface="Book Antiqua"/>
                <a:cs typeface="Book Antiqua"/>
                <a:hlinkClick r:id="rId11" action="ppaction://hlinksldjump"/>
              </a:rPr>
              <a:t>Services</a:t>
            </a:r>
            <a:endParaRPr sz="2950" dirty="0">
              <a:latin typeface="Book Antiqua"/>
              <a:cs typeface="Book Antiqua"/>
            </a:endParaRPr>
          </a:p>
          <a:p>
            <a:pPr marR="541655" algn="ctr">
              <a:lnSpc>
                <a:spcPts val="1880"/>
              </a:lnSpc>
            </a:pPr>
            <a:r>
              <a:rPr sz="1600" b="1" spc="-5" dirty="0">
                <a:solidFill>
                  <a:srgbClr val="416620"/>
                </a:solidFill>
                <a:latin typeface="Book Antiqua"/>
                <a:cs typeface="Book Antiqua"/>
                <a:hlinkClick r:id="rId11" action="ppaction://hlinksldjump"/>
              </a:rPr>
              <a:t>(Page</a:t>
            </a:r>
            <a:r>
              <a:rPr sz="1600" b="1" spc="10" dirty="0">
                <a:solidFill>
                  <a:srgbClr val="416620"/>
                </a:solidFill>
                <a:latin typeface="Book Antiqua"/>
                <a:cs typeface="Book Antiqua"/>
                <a:hlinkClick r:id="rId11" action="ppaction://hlinksldjump"/>
              </a:rPr>
              <a:t> </a:t>
            </a:r>
            <a:r>
              <a:rPr sz="1600" b="1" dirty="0" smtClean="0">
                <a:solidFill>
                  <a:srgbClr val="416620"/>
                </a:solidFill>
                <a:latin typeface="Book Antiqua"/>
                <a:cs typeface="Book Antiqua"/>
                <a:hlinkClick r:id="rId11" action="ppaction://hlinksldjump"/>
              </a:rPr>
              <a:t>2</a:t>
            </a:r>
            <a:r>
              <a:rPr lang="en-US" sz="1600" b="1" dirty="0" smtClean="0">
                <a:solidFill>
                  <a:srgbClr val="416620"/>
                </a:solidFill>
                <a:latin typeface="Book Antiqua"/>
                <a:cs typeface="Book Antiqua"/>
                <a:hlinkClick r:id="rId11" action="ppaction://hlinksldjump"/>
              </a:rPr>
              <a:t>3</a:t>
            </a:r>
            <a:r>
              <a:rPr sz="1600" b="1" dirty="0" smtClean="0">
                <a:solidFill>
                  <a:srgbClr val="416620"/>
                </a:solidFill>
                <a:latin typeface="Book Antiqua"/>
                <a:cs typeface="Book Antiqua"/>
                <a:hlinkClick r:id="rId11" action="ppaction://hlinksldjump"/>
              </a:rPr>
              <a:t>)</a:t>
            </a:r>
            <a:endParaRPr sz="1600" dirty="0">
              <a:latin typeface="Book Antiqua"/>
              <a:cs typeface="Book Antiqua"/>
            </a:endParaRPr>
          </a:p>
          <a:p>
            <a:pPr marL="332105" indent="-300355">
              <a:lnSpc>
                <a:spcPts val="3475"/>
              </a:lnSpc>
              <a:spcBef>
                <a:spcPts val="1165"/>
              </a:spcBef>
              <a:buClr>
                <a:srgbClr val="2C3973"/>
              </a:buClr>
              <a:buFont typeface="Arial"/>
              <a:buChar char="•"/>
              <a:tabLst>
                <a:tab pos="331470" algn="l"/>
                <a:tab pos="332105" algn="l"/>
              </a:tabLst>
            </a:pPr>
            <a:r>
              <a:rPr sz="2950" b="1" u="heavy" spc="-15" dirty="0">
                <a:solidFill>
                  <a:srgbClr val="4156AC"/>
                </a:solidFill>
                <a:uFill>
                  <a:solidFill>
                    <a:srgbClr val="4156AC"/>
                  </a:solidFill>
                </a:uFill>
                <a:latin typeface="Book Antiqua"/>
                <a:cs typeface="Book Antiqua"/>
                <a:hlinkClick r:id="rId12" action="ppaction://hlinksldjump"/>
              </a:rPr>
              <a:t>NIGP </a:t>
            </a:r>
            <a:r>
              <a:rPr sz="2950" b="1" u="heavy" spc="-5" dirty="0">
                <a:solidFill>
                  <a:srgbClr val="4156AC"/>
                </a:solidFill>
                <a:uFill>
                  <a:solidFill>
                    <a:srgbClr val="4156AC"/>
                  </a:solidFill>
                </a:uFill>
                <a:latin typeface="Book Antiqua"/>
                <a:cs typeface="Book Antiqua"/>
                <a:hlinkClick r:id="rId12" action="ppaction://hlinksldjump"/>
              </a:rPr>
              <a:t>Class and Item </a:t>
            </a:r>
            <a:r>
              <a:rPr sz="2950" b="1" u="heavy" spc="-10" dirty="0">
                <a:solidFill>
                  <a:srgbClr val="4156AC"/>
                </a:solidFill>
                <a:uFill>
                  <a:solidFill>
                    <a:srgbClr val="4156AC"/>
                  </a:solidFill>
                </a:uFill>
                <a:latin typeface="Book Antiqua"/>
                <a:cs typeface="Book Antiqua"/>
                <a:hlinkClick r:id="rId12" action="ppaction://hlinksldjump"/>
              </a:rPr>
              <a:t>Codes for </a:t>
            </a:r>
            <a:r>
              <a:rPr sz="2950" b="1" u="heavy" spc="-5" dirty="0">
                <a:solidFill>
                  <a:srgbClr val="4156AC"/>
                </a:solidFill>
                <a:uFill>
                  <a:solidFill>
                    <a:srgbClr val="4156AC"/>
                  </a:solidFill>
                </a:uFill>
                <a:latin typeface="Book Antiqua"/>
                <a:cs typeface="Book Antiqua"/>
                <a:hlinkClick r:id="rId12" action="ppaction://hlinksldjump"/>
              </a:rPr>
              <a:t>General Commodities/</a:t>
            </a:r>
            <a:r>
              <a:rPr sz="2950" b="1" u="heavy" spc="20" dirty="0">
                <a:solidFill>
                  <a:srgbClr val="4156AC"/>
                </a:solidFill>
                <a:uFill>
                  <a:solidFill>
                    <a:srgbClr val="4156AC"/>
                  </a:solidFill>
                </a:uFill>
                <a:latin typeface="Book Antiqua"/>
                <a:cs typeface="Book Antiqua"/>
                <a:hlinkClick r:id="rId12" action="ppaction://hlinksldjump"/>
              </a:rPr>
              <a:t> </a:t>
            </a:r>
            <a:r>
              <a:rPr sz="2950" b="1" u="heavy" spc="-5" dirty="0">
                <a:solidFill>
                  <a:srgbClr val="4156AC"/>
                </a:solidFill>
                <a:uFill>
                  <a:solidFill>
                    <a:srgbClr val="4156AC"/>
                  </a:solidFill>
                </a:uFill>
                <a:latin typeface="Book Antiqua"/>
                <a:cs typeface="Book Antiqua"/>
                <a:hlinkClick r:id="rId12" action="ppaction://hlinksldjump"/>
              </a:rPr>
              <a:t>Services</a:t>
            </a:r>
            <a:endParaRPr sz="2950" dirty="0">
              <a:latin typeface="Book Antiqua"/>
              <a:cs typeface="Book Antiqua"/>
            </a:endParaRPr>
          </a:p>
          <a:p>
            <a:pPr marR="558800" algn="ctr">
              <a:lnSpc>
                <a:spcPts val="1855"/>
              </a:lnSpc>
            </a:pPr>
            <a:r>
              <a:rPr sz="1600" b="1" spc="-5" dirty="0">
                <a:solidFill>
                  <a:srgbClr val="416620"/>
                </a:solidFill>
                <a:latin typeface="Book Antiqua"/>
                <a:cs typeface="Book Antiqua"/>
                <a:hlinkClick r:id="rId12" action="ppaction://hlinksldjump"/>
              </a:rPr>
              <a:t>(Page</a:t>
            </a:r>
            <a:r>
              <a:rPr sz="1600" b="1" spc="10" dirty="0">
                <a:solidFill>
                  <a:srgbClr val="416620"/>
                </a:solidFill>
                <a:latin typeface="Book Antiqua"/>
                <a:cs typeface="Book Antiqua"/>
                <a:hlinkClick r:id="rId12" action="ppaction://hlinksldjump"/>
              </a:rPr>
              <a:t> </a:t>
            </a:r>
            <a:r>
              <a:rPr sz="1600" b="1" dirty="0" smtClean="0">
                <a:solidFill>
                  <a:srgbClr val="416620"/>
                </a:solidFill>
                <a:latin typeface="Book Antiqua"/>
                <a:cs typeface="Book Antiqua"/>
                <a:hlinkClick r:id="rId12" action="ppaction://hlinksldjump"/>
              </a:rPr>
              <a:t>2</a:t>
            </a:r>
            <a:r>
              <a:rPr lang="en-US" sz="1600" b="1" dirty="0" smtClean="0">
                <a:solidFill>
                  <a:srgbClr val="416620"/>
                </a:solidFill>
                <a:latin typeface="Book Antiqua"/>
                <a:cs typeface="Book Antiqua"/>
                <a:hlinkClick r:id="rId12" action="ppaction://hlinksldjump"/>
              </a:rPr>
              <a:t>4</a:t>
            </a:r>
            <a:r>
              <a:rPr sz="1600" b="1" dirty="0" smtClean="0">
                <a:solidFill>
                  <a:srgbClr val="416620"/>
                </a:solidFill>
                <a:latin typeface="Book Antiqua"/>
                <a:cs typeface="Book Antiqua"/>
                <a:hlinkClick r:id="rId12" action="ppaction://hlinksldjump"/>
              </a:rPr>
              <a:t>)</a:t>
            </a:r>
            <a:endParaRPr sz="1600" dirty="0">
              <a:latin typeface="Book Antiqua"/>
              <a:cs typeface="Book Antiqua"/>
            </a:endParaRPr>
          </a:p>
          <a:p>
            <a:pPr>
              <a:lnSpc>
                <a:spcPct val="100000"/>
              </a:lnSpc>
              <a:spcBef>
                <a:spcPts val="15"/>
              </a:spcBef>
            </a:pPr>
            <a:endParaRPr sz="2150" dirty="0">
              <a:latin typeface="Book Antiqua"/>
              <a:cs typeface="Book Antiqua"/>
            </a:endParaRPr>
          </a:p>
        </p:txBody>
      </p:sp>
      <p:sp>
        <p:nvSpPr>
          <p:cNvPr id="27" name="object 27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1270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0"/>
              </a:spcBef>
            </a:pPr>
            <a:fld id="{81D60167-4931-47E6-BA6A-407CBD079E47}" type="slidenum">
              <a:rPr spc="10" dirty="0"/>
              <a:t>2</a:t>
            </a:fld>
            <a:endParaRPr spc="1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6955" y="244476"/>
            <a:ext cx="12001245" cy="738664"/>
          </a:xfrm>
        </p:spPr>
        <p:txBody>
          <a:bodyPr/>
          <a:lstStyle/>
          <a:p>
            <a:r>
              <a:rPr lang="en-US" spc="-135" dirty="0"/>
              <a:t>Search </a:t>
            </a:r>
            <a:r>
              <a:rPr lang="en-US" spc="-135" dirty="0" smtClean="0"/>
              <a:t>to verify vendor HUB status on </a:t>
            </a:r>
            <a:r>
              <a:rPr lang="en-US" spc="-120" dirty="0" smtClean="0"/>
              <a:t>CMBL</a:t>
            </a:r>
            <a:r>
              <a:rPr lang="en-US" spc="-605" dirty="0" smtClean="0"/>
              <a:t> 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1539875"/>
            <a:ext cx="7094507" cy="4724400"/>
          </a:xfrm>
          <a:prstGeom prst="rect">
            <a:avLst/>
          </a:prstGeom>
        </p:spPr>
      </p:pic>
      <p:cxnSp>
        <p:nvCxnSpPr>
          <p:cNvPr id="15" name="Straight Connector 14"/>
          <p:cNvCxnSpPr/>
          <p:nvPr/>
        </p:nvCxnSpPr>
        <p:spPr>
          <a:xfrm flipV="1">
            <a:off x="2133600" y="2428240"/>
            <a:ext cx="5791200" cy="693282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Box 16"/>
          <p:cNvSpPr txBox="1"/>
          <p:nvPr/>
        </p:nvSpPr>
        <p:spPr>
          <a:xfrm>
            <a:off x="7772400" y="1539875"/>
            <a:ext cx="4800600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Open website, </a:t>
            </a:r>
            <a:r>
              <a:rPr lang="en-US" dirty="0">
                <a:hlinkClick r:id="rId3"/>
              </a:rPr>
              <a:t>https://</a:t>
            </a:r>
            <a:r>
              <a:rPr lang="en-US" dirty="0" smtClean="0">
                <a:hlinkClick r:id="rId3"/>
              </a:rPr>
              <a:t>mycpa.cpa.state.tx.us/tpasscmblsearch/tpasscmblsearch.do</a:t>
            </a:r>
            <a:endParaRPr lang="en-US" dirty="0" smtClean="0"/>
          </a:p>
          <a:p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/>
              <a:t>Click on the “HUBs Only” radio button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/>
              <a:t>Expand the “Single Vendor Search” icon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/>
              <a:t>Enter vendor name in the “Vendor Name” section then click on Search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/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dirty="0" smtClean="0"/>
              <a:t>If vendor is </a:t>
            </a:r>
            <a:r>
              <a:rPr lang="en-US" u="sng" dirty="0" smtClean="0"/>
              <a:t>not</a:t>
            </a:r>
            <a:r>
              <a:rPr lang="en-US" dirty="0" smtClean="0"/>
              <a:t> a HUB,  you will get a message that no vendors found for the search condition entered (</a:t>
            </a:r>
            <a:r>
              <a:rPr lang="en-US" sz="1400" dirty="0" smtClean="0">
                <a:solidFill>
                  <a:srgbClr val="FF0000"/>
                </a:solidFill>
              </a:rPr>
              <a:t>i.e. </a:t>
            </a:r>
            <a:r>
              <a:rPr lang="en-US" sz="1400" dirty="0">
                <a:solidFill>
                  <a:srgbClr val="FF0000"/>
                </a:solidFill>
              </a:rPr>
              <a:t> </a:t>
            </a:r>
            <a:r>
              <a:rPr lang="en-US" sz="1400" dirty="0" smtClean="0">
                <a:solidFill>
                  <a:srgbClr val="FF0000"/>
                </a:solidFill>
              </a:rPr>
              <a:t>”Error</a:t>
            </a:r>
            <a:r>
              <a:rPr lang="en-US" sz="1400" dirty="0">
                <a:solidFill>
                  <a:srgbClr val="FF0000"/>
                </a:solidFill>
              </a:rPr>
              <a:t>:  Sorry, No vendors found for the search condition entered.</a:t>
            </a:r>
            <a:br>
              <a:rPr lang="en-US" sz="1400" dirty="0">
                <a:solidFill>
                  <a:srgbClr val="FF0000"/>
                </a:solidFill>
              </a:rPr>
            </a:br>
            <a:r>
              <a:rPr lang="en-US" sz="1400" dirty="0">
                <a:solidFill>
                  <a:srgbClr val="FF0000"/>
                </a:solidFill>
              </a:rPr>
              <a:t>Search Condition : </a:t>
            </a:r>
            <a:r>
              <a:rPr lang="en-US" sz="1400" dirty="0" smtClean="0">
                <a:solidFill>
                  <a:srgbClr val="FF0000"/>
                </a:solidFill>
              </a:rPr>
              <a:t>Search Type=HUB's </a:t>
            </a:r>
            <a:r>
              <a:rPr lang="en-US" sz="1400" dirty="0">
                <a:solidFill>
                  <a:srgbClr val="FF0000"/>
                </a:solidFill>
              </a:rPr>
              <a:t>Only</a:t>
            </a:r>
            <a:r>
              <a:rPr lang="en-US" sz="1400" dirty="0" smtClean="0">
                <a:solidFill>
                  <a:srgbClr val="FF0000"/>
                </a:solidFill>
              </a:rPr>
              <a:t>, Vendor </a:t>
            </a:r>
            <a:r>
              <a:rPr lang="en-US" sz="1400" dirty="0">
                <a:solidFill>
                  <a:srgbClr val="FF0000"/>
                </a:solidFill>
              </a:rPr>
              <a:t>Name contains Roscoe</a:t>
            </a:r>
            <a:r>
              <a:rPr lang="en-US" sz="1400" dirty="0" smtClean="0">
                <a:solidFill>
                  <a:srgbClr val="FF0000"/>
                </a:solidFill>
              </a:rPr>
              <a:t>.”</a:t>
            </a:r>
            <a:r>
              <a:rPr lang="en-US" sz="1400" dirty="0" smtClean="0"/>
              <a:t>)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endParaRPr lang="en-US" dirty="0"/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dirty="0" smtClean="0"/>
              <a:t>If vendor </a:t>
            </a:r>
            <a:r>
              <a:rPr lang="en-US" u="sng" dirty="0" smtClean="0"/>
              <a:t>is </a:t>
            </a:r>
            <a:r>
              <a:rPr lang="en-US" dirty="0" smtClean="0"/>
              <a:t>a HUB, a “Results” page of the search will appear with the HUB info.</a:t>
            </a:r>
            <a:endParaRPr lang="en-US" dirty="0"/>
          </a:p>
        </p:txBody>
      </p:sp>
      <p:sp>
        <p:nvSpPr>
          <p:cNvPr id="19" name="object 13"/>
          <p:cNvSpPr txBox="1"/>
          <p:nvPr/>
        </p:nvSpPr>
        <p:spPr>
          <a:xfrm>
            <a:off x="1676400" y="3121522"/>
            <a:ext cx="1242060" cy="178435"/>
          </a:xfrm>
          <a:prstGeom prst="rect">
            <a:avLst/>
          </a:prstGeom>
          <a:solidFill>
            <a:srgbClr val="FFF5D7"/>
          </a:solidFill>
          <a:ln w="25907">
            <a:solidFill>
              <a:srgbClr val="C00000"/>
            </a:solidFill>
          </a:ln>
        </p:spPr>
        <p:txBody>
          <a:bodyPr vert="horz" wrap="square" lIns="0" tIns="4445" rIns="0" bIns="0" rtlCol="0">
            <a:spAutoFit/>
          </a:bodyPr>
          <a:lstStyle/>
          <a:p>
            <a:pPr marL="99695">
              <a:lnSpc>
                <a:spcPct val="100000"/>
              </a:lnSpc>
              <a:spcBef>
                <a:spcPts val="35"/>
              </a:spcBef>
            </a:pPr>
            <a:r>
              <a:rPr sz="1050" dirty="0">
                <a:solidFill>
                  <a:srgbClr val="C00000"/>
                </a:solidFill>
                <a:latin typeface="Arial"/>
                <a:cs typeface="Arial"/>
              </a:rPr>
              <a:t>Select ‘</a:t>
            </a:r>
            <a:r>
              <a:rPr sz="1050" b="1" dirty="0">
                <a:solidFill>
                  <a:srgbClr val="2E2E2E"/>
                </a:solidFill>
                <a:latin typeface="Arial Narrow"/>
                <a:cs typeface="Arial Narrow"/>
              </a:rPr>
              <a:t>HUBs</a:t>
            </a:r>
            <a:r>
              <a:rPr sz="1050" b="1" spc="-65" dirty="0">
                <a:solidFill>
                  <a:srgbClr val="2E2E2E"/>
                </a:solidFill>
                <a:latin typeface="Arial Narrow"/>
                <a:cs typeface="Arial Narrow"/>
              </a:rPr>
              <a:t> </a:t>
            </a:r>
            <a:r>
              <a:rPr sz="1050" b="1" spc="-5" dirty="0">
                <a:solidFill>
                  <a:srgbClr val="2E2E2E"/>
                </a:solidFill>
                <a:latin typeface="Arial Narrow"/>
                <a:cs typeface="Arial Narrow"/>
              </a:rPr>
              <a:t>Only</a:t>
            </a:r>
            <a:r>
              <a:rPr sz="1050" spc="-5" dirty="0">
                <a:solidFill>
                  <a:srgbClr val="C00000"/>
                </a:solidFill>
                <a:latin typeface="Arial"/>
                <a:cs typeface="Arial"/>
              </a:rPr>
              <a:t>’</a:t>
            </a:r>
            <a:endParaRPr sz="1050" dirty="0">
              <a:latin typeface="Arial"/>
              <a:cs typeface="Arial"/>
            </a:endParaRPr>
          </a:p>
        </p:txBody>
      </p:sp>
      <p:cxnSp>
        <p:nvCxnSpPr>
          <p:cNvPr id="21" name="Straight Connector 20"/>
          <p:cNvCxnSpPr/>
          <p:nvPr/>
        </p:nvCxnSpPr>
        <p:spPr>
          <a:xfrm flipV="1">
            <a:off x="5105400" y="3121522"/>
            <a:ext cx="2819400" cy="1161553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3201017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ject 5"/>
          <p:cNvSpPr/>
          <p:nvPr/>
        </p:nvSpPr>
        <p:spPr>
          <a:xfrm>
            <a:off x="761" y="762"/>
            <a:ext cx="914400" cy="0"/>
          </a:xfrm>
          <a:custGeom>
            <a:avLst/>
            <a:gdLst/>
            <a:ahLst/>
            <a:cxnLst/>
            <a:rect l="l" t="t" r="r" b="b"/>
            <a:pathLst>
              <a:path w="914400">
                <a:moveTo>
                  <a:pt x="0" y="0"/>
                </a:moveTo>
                <a:lnTo>
                  <a:pt x="914400" y="0"/>
                </a:lnTo>
              </a:path>
            </a:pathLst>
          </a:custGeom>
          <a:ln w="3175">
            <a:solidFill>
              <a:srgbClr val="FB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 txBox="1">
            <a:spLocks noGrp="1"/>
          </p:cNvSpPr>
          <p:nvPr>
            <p:ph type="title"/>
          </p:nvPr>
        </p:nvSpPr>
        <p:spPr>
          <a:xfrm>
            <a:off x="500696" y="1082675"/>
            <a:ext cx="12001245" cy="1791773"/>
          </a:xfrm>
          <a:prstGeom prst="rect">
            <a:avLst/>
          </a:prstGeom>
        </p:spPr>
        <p:txBody>
          <a:bodyPr vert="horz" wrap="square" lIns="0" tIns="165100" rIns="0" bIns="0" rtlCol="0">
            <a:spAutoFit/>
          </a:bodyPr>
          <a:lstStyle/>
          <a:p>
            <a:pPr marL="17145" algn="ctr">
              <a:lnSpc>
                <a:spcPct val="100000"/>
              </a:lnSpc>
              <a:spcBef>
                <a:spcPts val="1300"/>
              </a:spcBef>
            </a:pPr>
            <a:r>
              <a:rPr spc="-135" dirty="0"/>
              <a:t>Search </a:t>
            </a:r>
            <a:r>
              <a:rPr spc="-110" dirty="0"/>
              <a:t>the </a:t>
            </a:r>
            <a:r>
              <a:rPr spc="-120" dirty="0"/>
              <a:t>CMBL</a:t>
            </a:r>
            <a:r>
              <a:rPr spc="-605" dirty="0"/>
              <a:t> </a:t>
            </a:r>
            <a:r>
              <a:rPr spc="-110" dirty="0"/>
              <a:t>for</a:t>
            </a:r>
          </a:p>
          <a:p>
            <a:pPr marL="29209" marR="5080" algn="ctr">
              <a:lnSpc>
                <a:spcPct val="120000"/>
              </a:lnSpc>
              <a:spcBef>
                <a:spcPts val="45"/>
              </a:spcBef>
            </a:pPr>
            <a:r>
              <a:rPr spc="-135" dirty="0" smtClean="0"/>
              <a:t>HUBs </a:t>
            </a:r>
            <a:r>
              <a:rPr spc="-85" dirty="0"/>
              <a:t>by </a:t>
            </a:r>
            <a:r>
              <a:rPr i="1" spc="-145" dirty="0">
                <a:latin typeface="Book Antiqua"/>
                <a:cs typeface="Book Antiqua"/>
              </a:rPr>
              <a:t>Commodity/Service</a:t>
            </a:r>
            <a:r>
              <a:rPr i="1" spc="-459" dirty="0">
                <a:latin typeface="Book Antiqua"/>
                <a:cs typeface="Book Antiqua"/>
              </a:rPr>
              <a:t> </a:t>
            </a:r>
            <a:r>
              <a:rPr i="1" spc="-145" dirty="0">
                <a:latin typeface="Book Antiqua"/>
                <a:cs typeface="Book Antiqua"/>
              </a:rPr>
              <a:t>Description</a:t>
            </a:r>
          </a:p>
        </p:txBody>
      </p:sp>
      <p:sp>
        <p:nvSpPr>
          <p:cNvPr id="25" name="object 25"/>
          <p:cNvSpPr txBox="1"/>
          <p:nvPr/>
        </p:nvSpPr>
        <p:spPr>
          <a:xfrm>
            <a:off x="222968" y="3587051"/>
            <a:ext cx="12426232" cy="137986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00"/>
              </a:spcBef>
            </a:pPr>
            <a:r>
              <a:rPr sz="2100" b="1" spc="-5" dirty="0">
                <a:solidFill>
                  <a:srgbClr val="82203B"/>
                </a:solidFill>
                <a:latin typeface="Book Antiqua"/>
                <a:cs typeface="Book Antiqua"/>
              </a:rPr>
              <a:t>Click on this link to </a:t>
            </a:r>
            <a:r>
              <a:rPr sz="2100" b="1" dirty="0">
                <a:solidFill>
                  <a:srgbClr val="82203B"/>
                </a:solidFill>
                <a:latin typeface="Book Antiqua"/>
                <a:cs typeface="Book Antiqua"/>
              </a:rPr>
              <a:t>open </a:t>
            </a:r>
            <a:r>
              <a:rPr sz="2100" b="1" spc="-5" dirty="0">
                <a:solidFill>
                  <a:srgbClr val="82203B"/>
                </a:solidFill>
                <a:latin typeface="Book Antiqua"/>
                <a:cs typeface="Book Antiqua"/>
              </a:rPr>
              <a:t>the CMBL Home </a:t>
            </a:r>
            <a:r>
              <a:rPr sz="2100" b="1" dirty="0">
                <a:solidFill>
                  <a:srgbClr val="82203B"/>
                </a:solidFill>
                <a:latin typeface="Book Antiqua"/>
                <a:cs typeface="Book Antiqua"/>
              </a:rPr>
              <a:t>Page:</a:t>
            </a:r>
            <a:r>
              <a:rPr sz="2100" b="1" spc="114" dirty="0">
                <a:solidFill>
                  <a:srgbClr val="82203B"/>
                </a:solidFill>
                <a:latin typeface="Book Antiqua"/>
                <a:cs typeface="Book Antiqua"/>
              </a:rPr>
              <a:t> </a:t>
            </a:r>
            <a:r>
              <a:rPr lang="en-US" sz="1400" b="1" spc="114" dirty="0" smtClean="0">
                <a:solidFill>
                  <a:srgbClr val="82203B"/>
                </a:solidFill>
                <a:latin typeface="Book Antiqua"/>
                <a:cs typeface="Book Antiqua"/>
                <a:hlinkClick r:id="rId2"/>
              </a:rPr>
              <a:t>https://mycpa.cpa.state.tx.us/tpasscmblsearch/tpasscmblsearch.do</a:t>
            </a:r>
            <a:r>
              <a:rPr lang="en-US" sz="1400" b="1" spc="114" dirty="0" smtClean="0">
                <a:solidFill>
                  <a:srgbClr val="82203B"/>
                </a:solidFill>
                <a:latin typeface="Book Antiqua"/>
                <a:cs typeface="Book Antiqua"/>
              </a:rPr>
              <a:t> </a:t>
            </a:r>
            <a:endParaRPr sz="1400" dirty="0">
              <a:latin typeface="Arial"/>
              <a:cs typeface="Arial"/>
            </a:endParaRPr>
          </a:p>
          <a:p>
            <a:pPr marL="3810" algn="ctr">
              <a:lnSpc>
                <a:spcPct val="100000"/>
              </a:lnSpc>
              <a:spcBef>
                <a:spcPts val="1739"/>
              </a:spcBef>
            </a:pPr>
            <a:r>
              <a:rPr sz="2100" b="1" spc="-5" dirty="0">
                <a:solidFill>
                  <a:srgbClr val="82203B"/>
                </a:solidFill>
                <a:latin typeface="Book Antiqua"/>
                <a:cs typeface="Book Antiqua"/>
              </a:rPr>
              <a:t>~then~</a:t>
            </a:r>
            <a:endParaRPr sz="2100" dirty="0">
              <a:latin typeface="Book Antiqua"/>
              <a:cs typeface="Book Antiqua"/>
            </a:endParaRPr>
          </a:p>
          <a:p>
            <a:pPr marL="1905" algn="ctr">
              <a:lnSpc>
                <a:spcPct val="100000"/>
              </a:lnSpc>
              <a:spcBef>
                <a:spcPts val="1390"/>
              </a:spcBef>
            </a:pPr>
            <a:r>
              <a:rPr sz="2100" b="1" dirty="0">
                <a:solidFill>
                  <a:srgbClr val="82203B"/>
                </a:solidFill>
                <a:latin typeface="Book Antiqua"/>
                <a:cs typeface="Book Antiqua"/>
              </a:rPr>
              <a:t>Go </a:t>
            </a:r>
            <a:r>
              <a:rPr sz="2100" b="1" spc="-5" dirty="0">
                <a:solidFill>
                  <a:srgbClr val="82203B"/>
                </a:solidFill>
                <a:latin typeface="Book Antiqua"/>
                <a:cs typeface="Book Antiqua"/>
              </a:rPr>
              <a:t>to the </a:t>
            </a:r>
            <a:r>
              <a:rPr sz="2100" b="1" dirty="0">
                <a:solidFill>
                  <a:srgbClr val="82203B"/>
                </a:solidFill>
                <a:latin typeface="Book Antiqua"/>
                <a:cs typeface="Book Antiqua"/>
              </a:rPr>
              <a:t>next page </a:t>
            </a:r>
            <a:r>
              <a:rPr sz="2100" b="1" spc="-5" dirty="0">
                <a:solidFill>
                  <a:srgbClr val="82203B"/>
                </a:solidFill>
                <a:latin typeface="Book Antiqua"/>
                <a:cs typeface="Book Antiqua"/>
              </a:rPr>
              <a:t>(pg. </a:t>
            </a:r>
            <a:r>
              <a:rPr lang="en-US" sz="2100" b="1" dirty="0">
                <a:solidFill>
                  <a:srgbClr val="82203B"/>
                </a:solidFill>
                <a:latin typeface="Book Antiqua"/>
                <a:cs typeface="Book Antiqua"/>
              </a:rPr>
              <a:t>5</a:t>
            </a:r>
            <a:r>
              <a:rPr sz="2100" b="1" dirty="0" smtClean="0">
                <a:solidFill>
                  <a:srgbClr val="82203B"/>
                </a:solidFill>
                <a:latin typeface="Book Antiqua"/>
                <a:cs typeface="Book Antiqua"/>
              </a:rPr>
              <a:t>) </a:t>
            </a:r>
            <a:r>
              <a:rPr sz="2100" b="1" spc="-5" dirty="0">
                <a:solidFill>
                  <a:srgbClr val="82203B"/>
                </a:solidFill>
                <a:latin typeface="Book Antiqua"/>
                <a:cs typeface="Book Antiqua"/>
              </a:rPr>
              <a:t>of this guide for </a:t>
            </a:r>
            <a:r>
              <a:rPr sz="2100" b="1" dirty="0">
                <a:solidFill>
                  <a:srgbClr val="82203B"/>
                </a:solidFill>
                <a:latin typeface="Book Antiqua"/>
                <a:cs typeface="Book Antiqua"/>
              </a:rPr>
              <a:t>step-by-step </a:t>
            </a:r>
            <a:r>
              <a:rPr sz="2100" b="1" spc="-5" dirty="0">
                <a:solidFill>
                  <a:srgbClr val="82203B"/>
                </a:solidFill>
                <a:latin typeface="Book Antiqua"/>
                <a:cs typeface="Book Antiqua"/>
              </a:rPr>
              <a:t>instructions on how to </a:t>
            </a:r>
            <a:r>
              <a:rPr sz="2100" b="1" dirty="0">
                <a:solidFill>
                  <a:srgbClr val="82203B"/>
                </a:solidFill>
                <a:latin typeface="Book Antiqua"/>
                <a:cs typeface="Book Antiqua"/>
              </a:rPr>
              <a:t>do a</a:t>
            </a:r>
            <a:r>
              <a:rPr sz="2100" b="1" spc="55" dirty="0">
                <a:solidFill>
                  <a:srgbClr val="82203B"/>
                </a:solidFill>
                <a:latin typeface="Book Antiqua"/>
                <a:cs typeface="Book Antiqua"/>
              </a:rPr>
              <a:t> </a:t>
            </a:r>
            <a:r>
              <a:rPr sz="2100" b="1" dirty="0">
                <a:solidFill>
                  <a:srgbClr val="82203B"/>
                </a:solidFill>
                <a:latin typeface="Book Antiqua"/>
                <a:cs typeface="Book Antiqua"/>
              </a:rPr>
              <a:t>search.</a:t>
            </a:r>
            <a:endParaRPr sz="2100" dirty="0">
              <a:latin typeface="Book Antiqua"/>
              <a:cs typeface="Book Antiqua"/>
            </a:endParaRPr>
          </a:p>
        </p:txBody>
      </p:sp>
      <p:sp>
        <p:nvSpPr>
          <p:cNvPr id="37" name="object 37"/>
          <p:cNvSpPr txBox="1"/>
          <p:nvPr/>
        </p:nvSpPr>
        <p:spPr>
          <a:xfrm>
            <a:off x="7249651" y="6259427"/>
            <a:ext cx="5086350" cy="4749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81000" marR="5080" indent="-368935">
              <a:lnSpc>
                <a:spcPct val="101400"/>
              </a:lnSpc>
              <a:spcBef>
                <a:spcPts val="100"/>
              </a:spcBef>
            </a:pPr>
            <a:r>
              <a:rPr sz="1450" b="1" i="1" u="dash" spc="5" dirty="0">
                <a:solidFill>
                  <a:srgbClr val="C33059"/>
                </a:solidFill>
                <a:uFill>
                  <a:solidFill>
                    <a:srgbClr val="C33059"/>
                  </a:solidFill>
                </a:uFill>
                <a:latin typeface="Book Antiqua"/>
                <a:cs typeface="Book Antiqua"/>
              </a:rPr>
              <a:t>Tip</a:t>
            </a:r>
            <a:r>
              <a:rPr sz="1450" b="1" i="1" spc="5" dirty="0">
                <a:solidFill>
                  <a:srgbClr val="C33059"/>
                </a:solidFill>
                <a:latin typeface="Book Antiqua"/>
                <a:cs typeface="Book Antiqua"/>
              </a:rPr>
              <a:t>: If </a:t>
            </a:r>
            <a:r>
              <a:rPr sz="1450" b="1" i="1" spc="10" dirty="0">
                <a:solidFill>
                  <a:srgbClr val="C33059"/>
                </a:solidFill>
                <a:latin typeface="Book Antiqua"/>
                <a:cs typeface="Book Antiqua"/>
              </a:rPr>
              <a:t>you have </a:t>
            </a:r>
            <a:r>
              <a:rPr sz="1450" b="1" i="1" spc="5" dirty="0">
                <a:solidFill>
                  <a:srgbClr val="C33059"/>
                </a:solidFill>
                <a:latin typeface="Book Antiqua"/>
                <a:cs typeface="Book Antiqua"/>
              </a:rPr>
              <a:t>dual monitors, it </a:t>
            </a:r>
            <a:r>
              <a:rPr sz="1450" b="1" i="1" spc="10" dirty="0">
                <a:solidFill>
                  <a:srgbClr val="C33059"/>
                </a:solidFill>
                <a:latin typeface="Book Antiqua"/>
                <a:cs typeface="Book Antiqua"/>
              </a:rPr>
              <a:t>is </a:t>
            </a:r>
            <a:r>
              <a:rPr sz="1450" b="1" i="1" spc="5" dirty="0">
                <a:solidFill>
                  <a:srgbClr val="C33059"/>
                </a:solidFill>
                <a:latin typeface="Book Antiqua"/>
                <a:cs typeface="Book Antiqua"/>
              </a:rPr>
              <a:t>helpful </a:t>
            </a:r>
            <a:r>
              <a:rPr sz="1450" b="1" i="1" spc="10" dirty="0">
                <a:solidFill>
                  <a:srgbClr val="C33059"/>
                </a:solidFill>
                <a:latin typeface="Book Antiqua"/>
                <a:cs typeface="Book Antiqua"/>
              </a:rPr>
              <a:t>to have </a:t>
            </a:r>
            <a:r>
              <a:rPr sz="1450" b="1" i="1" spc="5" dirty="0">
                <a:solidFill>
                  <a:srgbClr val="C33059"/>
                </a:solidFill>
                <a:latin typeface="Book Antiqua"/>
                <a:cs typeface="Book Antiqua"/>
              </a:rPr>
              <a:t>this  </a:t>
            </a:r>
            <a:r>
              <a:rPr sz="1450" b="1" i="1" spc="10" dirty="0">
                <a:solidFill>
                  <a:srgbClr val="C33059"/>
                </a:solidFill>
                <a:latin typeface="Book Antiqua"/>
                <a:cs typeface="Book Antiqua"/>
              </a:rPr>
              <a:t>guide</a:t>
            </a:r>
            <a:r>
              <a:rPr sz="1450" b="1" i="1" spc="-25" dirty="0">
                <a:solidFill>
                  <a:srgbClr val="C33059"/>
                </a:solidFill>
                <a:latin typeface="Book Antiqua"/>
                <a:cs typeface="Book Antiqua"/>
              </a:rPr>
              <a:t> </a:t>
            </a:r>
            <a:r>
              <a:rPr sz="1450" b="1" i="1" spc="10" dirty="0">
                <a:solidFill>
                  <a:srgbClr val="C33059"/>
                </a:solidFill>
                <a:latin typeface="Book Antiqua"/>
                <a:cs typeface="Book Antiqua"/>
              </a:rPr>
              <a:t>open</a:t>
            </a:r>
            <a:r>
              <a:rPr sz="1450" b="1" i="1" spc="-35" dirty="0">
                <a:solidFill>
                  <a:srgbClr val="C33059"/>
                </a:solidFill>
                <a:latin typeface="Book Antiqua"/>
                <a:cs typeface="Book Antiqua"/>
              </a:rPr>
              <a:t> </a:t>
            </a:r>
            <a:r>
              <a:rPr sz="1450" b="1" i="1" spc="10" dirty="0">
                <a:solidFill>
                  <a:srgbClr val="C33059"/>
                </a:solidFill>
                <a:latin typeface="Book Antiqua"/>
                <a:cs typeface="Book Antiqua"/>
              </a:rPr>
              <a:t>on</a:t>
            </a:r>
            <a:r>
              <a:rPr sz="1450" b="1" i="1" spc="-10" dirty="0">
                <a:solidFill>
                  <a:srgbClr val="C33059"/>
                </a:solidFill>
                <a:latin typeface="Book Antiqua"/>
                <a:cs typeface="Book Antiqua"/>
              </a:rPr>
              <a:t> </a:t>
            </a:r>
            <a:r>
              <a:rPr sz="1450" b="1" i="1" spc="10" dirty="0">
                <a:solidFill>
                  <a:srgbClr val="C33059"/>
                </a:solidFill>
                <a:latin typeface="Book Antiqua"/>
                <a:cs typeface="Book Antiqua"/>
              </a:rPr>
              <a:t>one</a:t>
            </a:r>
            <a:r>
              <a:rPr sz="1450" b="1" i="1" spc="-25" dirty="0">
                <a:solidFill>
                  <a:srgbClr val="C33059"/>
                </a:solidFill>
                <a:latin typeface="Book Antiqua"/>
                <a:cs typeface="Book Antiqua"/>
              </a:rPr>
              <a:t> </a:t>
            </a:r>
            <a:r>
              <a:rPr sz="1450" b="1" i="1" spc="10" dirty="0">
                <a:solidFill>
                  <a:srgbClr val="C33059"/>
                </a:solidFill>
                <a:latin typeface="Book Antiqua"/>
                <a:cs typeface="Book Antiqua"/>
              </a:rPr>
              <a:t>and</a:t>
            </a:r>
            <a:r>
              <a:rPr sz="1450" b="1" i="1" spc="-10" dirty="0">
                <a:solidFill>
                  <a:srgbClr val="C33059"/>
                </a:solidFill>
                <a:latin typeface="Book Antiqua"/>
                <a:cs typeface="Book Antiqua"/>
              </a:rPr>
              <a:t> </a:t>
            </a:r>
            <a:r>
              <a:rPr sz="1450" b="1" i="1" spc="5" dirty="0">
                <a:solidFill>
                  <a:srgbClr val="C33059"/>
                </a:solidFill>
                <a:latin typeface="Book Antiqua"/>
                <a:cs typeface="Book Antiqua"/>
              </a:rPr>
              <a:t>your</a:t>
            </a:r>
            <a:r>
              <a:rPr sz="1450" b="1" i="1" spc="-15" dirty="0">
                <a:solidFill>
                  <a:srgbClr val="C33059"/>
                </a:solidFill>
                <a:latin typeface="Book Antiqua"/>
                <a:cs typeface="Book Antiqua"/>
              </a:rPr>
              <a:t> </a:t>
            </a:r>
            <a:r>
              <a:rPr sz="1450" b="1" i="1" spc="5" dirty="0">
                <a:solidFill>
                  <a:srgbClr val="C33059"/>
                </a:solidFill>
                <a:latin typeface="Book Antiqua"/>
                <a:cs typeface="Book Antiqua"/>
              </a:rPr>
              <a:t>default</a:t>
            </a:r>
            <a:r>
              <a:rPr sz="1450" b="1" i="1" spc="-25" dirty="0">
                <a:solidFill>
                  <a:srgbClr val="C33059"/>
                </a:solidFill>
                <a:latin typeface="Book Antiqua"/>
                <a:cs typeface="Book Antiqua"/>
              </a:rPr>
              <a:t> </a:t>
            </a:r>
            <a:r>
              <a:rPr sz="1450" b="1" i="1" spc="10" dirty="0">
                <a:solidFill>
                  <a:srgbClr val="C33059"/>
                </a:solidFill>
                <a:latin typeface="Book Antiqua"/>
                <a:cs typeface="Book Antiqua"/>
              </a:rPr>
              <a:t>browser</a:t>
            </a:r>
            <a:r>
              <a:rPr sz="1450" b="1" i="1" spc="-25" dirty="0">
                <a:solidFill>
                  <a:srgbClr val="C33059"/>
                </a:solidFill>
                <a:latin typeface="Book Antiqua"/>
                <a:cs typeface="Book Antiqua"/>
              </a:rPr>
              <a:t> </a:t>
            </a:r>
            <a:r>
              <a:rPr sz="1450" b="1" i="1" spc="10" dirty="0">
                <a:solidFill>
                  <a:srgbClr val="C33059"/>
                </a:solidFill>
                <a:latin typeface="Book Antiqua"/>
                <a:cs typeface="Book Antiqua"/>
              </a:rPr>
              <a:t>on</a:t>
            </a:r>
            <a:r>
              <a:rPr sz="1450" b="1" i="1" spc="-20" dirty="0">
                <a:solidFill>
                  <a:srgbClr val="C33059"/>
                </a:solidFill>
                <a:latin typeface="Book Antiqua"/>
                <a:cs typeface="Book Antiqua"/>
              </a:rPr>
              <a:t> </a:t>
            </a:r>
            <a:r>
              <a:rPr sz="1450" b="1" i="1" spc="10" dirty="0">
                <a:solidFill>
                  <a:srgbClr val="C33059"/>
                </a:solidFill>
                <a:latin typeface="Book Antiqua"/>
                <a:cs typeface="Book Antiqua"/>
              </a:rPr>
              <a:t>the</a:t>
            </a:r>
            <a:r>
              <a:rPr sz="1450" b="1" i="1" spc="-15" dirty="0">
                <a:solidFill>
                  <a:srgbClr val="C33059"/>
                </a:solidFill>
                <a:latin typeface="Book Antiqua"/>
                <a:cs typeface="Book Antiqua"/>
              </a:rPr>
              <a:t> </a:t>
            </a:r>
            <a:r>
              <a:rPr sz="1450" b="1" i="1" spc="5" dirty="0">
                <a:solidFill>
                  <a:srgbClr val="C33059"/>
                </a:solidFill>
                <a:latin typeface="Book Antiqua"/>
                <a:cs typeface="Book Antiqua"/>
              </a:rPr>
              <a:t>other</a:t>
            </a:r>
            <a:r>
              <a:rPr sz="1450" i="1" spc="5" dirty="0">
                <a:solidFill>
                  <a:srgbClr val="C33059"/>
                </a:solidFill>
                <a:latin typeface="Book Antiqua"/>
                <a:cs typeface="Book Antiqua"/>
              </a:rPr>
              <a:t>.</a:t>
            </a:r>
            <a:endParaRPr sz="1450">
              <a:latin typeface="Book Antiqua"/>
              <a:cs typeface="Book Antiqua"/>
            </a:endParaRPr>
          </a:p>
        </p:txBody>
      </p:sp>
      <p:sp>
        <p:nvSpPr>
          <p:cNvPr id="39" name="object 39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1270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0"/>
              </a:spcBef>
            </a:pPr>
            <a:fld id="{81D60167-4931-47E6-BA6A-407CBD079E47}" type="slidenum">
              <a:rPr spc="10" dirty="0"/>
              <a:t>4</a:t>
            </a:fld>
            <a:endParaRPr spc="10" dirty="0"/>
          </a:p>
        </p:txBody>
      </p:sp>
      <p:sp>
        <p:nvSpPr>
          <p:cNvPr id="41" name="Rectangle 40"/>
          <p:cNvSpPr/>
          <p:nvPr/>
        </p:nvSpPr>
        <p:spPr>
          <a:xfrm>
            <a:off x="7238999" y="6226894"/>
            <a:ext cx="5097001" cy="56953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noFill/>
            </a:endParaRPr>
          </a:p>
        </p:txBody>
      </p:sp>
      <p:sp>
        <p:nvSpPr>
          <p:cNvPr id="43" name="object 41"/>
          <p:cNvSpPr/>
          <p:nvPr/>
        </p:nvSpPr>
        <p:spPr>
          <a:xfrm>
            <a:off x="3886200" y="3129715"/>
            <a:ext cx="4800600" cy="32384"/>
          </a:xfrm>
          <a:custGeom>
            <a:avLst/>
            <a:gdLst/>
            <a:ahLst/>
            <a:cxnLst/>
            <a:rect l="l" t="t" r="r" b="b"/>
            <a:pathLst>
              <a:path w="4800600" h="32385">
                <a:moveTo>
                  <a:pt x="4800600" y="25603"/>
                </a:moveTo>
                <a:lnTo>
                  <a:pt x="0" y="25603"/>
                </a:lnTo>
                <a:lnTo>
                  <a:pt x="0" y="32004"/>
                </a:lnTo>
                <a:lnTo>
                  <a:pt x="4800600" y="32004"/>
                </a:lnTo>
                <a:lnTo>
                  <a:pt x="4800600" y="25603"/>
                </a:lnTo>
                <a:close/>
              </a:path>
              <a:path w="4800600" h="32385">
                <a:moveTo>
                  <a:pt x="4800600" y="0"/>
                </a:moveTo>
                <a:lnTo>
                  <a:pt x="0" y="0"/>
                </a:lnTo>
                <a:lnTo>
                  <a:pt x="0" y="19202"/>
                </a:lnTo>
                <a:lnTo>
                  <a:pt x="4800600" y="19202"/>
                </a:lnTo>
                <a:lnTo>
                  <a:pt x="4800600" y="0"/>
                </a:lnTo>
                <a:close/>
              </a:path>
            </a:pathLst>
          </a:custGeom>
          <a:solidFill>
            <a:srgbClr val="2E2E2E"/>
          </a:solid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  <p:transition spd="med">
    <p:fad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ject 5"/>
          <p:cNvSpPr/>
          <p:nvPr/>
        </p:nvSpPr>
        <p:spPr>
          <a:xfrm>
            <a:off x="761" y="762"/>
            <a:ext cx="914400" cy="0"/>
          </a:xfrm>
          <a:custGeom>
            <a:avLst/>
            <a:gdLst/>
            <a:ahLst/>
            <a:cxnLst/>
            <a:rect l="l" t="t" r="r" b="b"/>
            <a:pathLst>
              <a:path w="914400">
                <a:moveTo>
                  <a:pt x="0" y="0"/>
                </a:moveTo>
                <a:lnTo>
                  <a:pt x="914400" y="0"/>
                </a:lnTo>
              </a:path>
            </a:pathLst>
          </a:custGeom>
          <a:ln w="3175">
            <a:solidFill>
              <a:srgbClr val="FB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489204" y="1146048"/>
            <a:ext cx="5657087" cy="456437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6554723" y="1200426"/>
            <a:ext cx="5658611" cy="456437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8" name="object 8"/>
          <p:cNvSpPr/>
          <p:nvPr/>
        </p:nvSpPr>
        <p:spPr>
          <a:xfrm>
            <a:off x="413004" y="463297"/>
            <a:ext cx="1196339" cy="670559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 txBox="1"/>
          <p:nvPr/>
        </p:nvSpPr>
        <p:spPr>
          <a:xfrm>
            <a:off x="615709" y="577247"/>
            <a:ext cx="770890" cy="318135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sz="1900" b="1" spc="5" dirty="0">
                <a:solidFill>
                  <a:srgbClr val="82203B"/>
                </a:solidFill>
                <a:latin typeface="Book Antiqua"/>
                <a:cs typeface="Book Antiqua"/>
              </a:rPr>
              <a:t>Step</a:t>
            </a:r>
            <a:r>
              <a:rPr sz="1900" b="1" spc="-60" dirty="0">
                <a:solidFill>
                  <a:srgbClr val="82203B"/>
                </a:solidFill>
                <a:latin typeface="Book Antiqua"/>
                <a:cs typeface="Book Antiqua"/>
              </a:rPr>
              <a:t> </a:t>
            </a:r>
            <a:r>
              <a:rPr sz="1900" b="1" spc="5" dirty="0">
                <a:solidFill>
                  <a:srgbClr val="82203B"/>
                </a:solidFill>
                <a:latin typeface="Book Antiqua"/>
                <a:cs typeface="Book Antiqua"/>
              </a:rPr>
              <a:t>1.</a:t>
            </a:r>
            <a:endParaRPr sz="1900">
              <a:latin typeface="Book Antiqua"/>
              <a:cs typeface="Book Antiqua"/>
            </a:endParaRPr>
          </a:p>
        </p:txBody>
      </p:sp>
      <p:sp>
        <p:nvSpPr>
          <p:cNvPr id="10" name="object 10"/>
          <p:cNvSpPr/>
          <p:nvPr/>
        </p:nvSpPr>
        <p:spPr>
          <a:xfrm>
            <a:off x="6489191" y="463297"/>
            <a:ext cx="1196339" cy="670559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 txBox="1"/>
          <p:nvPr/>
        </p:nvSpPr>
        <p:spPr>
          <a:xfrm>
            <a:off x="6691521" y="577247"/>
            <a:ext cx="770890" cy="318135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sz="1900" b="1" spc="5" dirty="0">
                <a:solidFill>
                  <a:srgbClr val="82203B"/>
                </a:solidFill>
                <a:latin typeface="Book Antiqua"/>
                <a:cs typeface="Book Antiqua"/>
              </a:rPr>
              <a:t>Step</a:t>
            </a:r>
            <a:r>
              <a:rPr sz="1900" b="1" spc="-60" dirty="0">
                <a:solidFill>
                  <a:srgbClr val="82203B"/>
                </a:solidFill>
                <a:latin typeface="Book Antiqua"/>
                <a:cs typeface="Book Antiqua"/>
              </a:rPr>
              <a:t> </a:t>
            </a:r>
            <a:r>
              <a:rPr sz="1900" b="1" spc="5" dirty="0">
                <a:solidFill>
                  <a:srgbClr val="82203B"/>
                </a:solidFill>
                <a:latin typeface="Book Antiqua"/>
                <a:cs typeface="Book Antiqua"/>
              </a:rPr>
              <a:t>2.</a:t>
            </a:r>
            <a:endParaRPr sz="1900">
              <a:latin typeface="Book Antiqua"/>
              <a:cs typeface="Book Antiqua"/>
            </a:endParaRPr>
          </a:p>
        </p:txBody>
      </p:sp>
      <p:sp>
        <p:nvSpPr>
          <p:cNvPr id="12" name="object 12"/>
          <p:cNvSpPr/>
          <p:nvPr/>
        </p:nvSpPr>
        <p:spPr>
          <a:xfrm>
            <a:off x="2492089" y="3268779"/>
            <a:ext cx="441959" cy="257810"/>
          </a:xfrm>
          <a:custGeom>
            <a:avLst/>
            <a:gdLst/>
            <a:ahLst/>
            <a:cxnLst/>
            <a:rect l="l" t="t" r="r" b="b"/>
            <a:pathLst>
              <a:path w="441960" h="257810">
                <a:moveTo>
                  <a:pt x="441718" y="0"/>
                </a:moveTo>
                <a:lnTo>
                  <a:pt x="0" y="257619"/>
                </a:lnTo>
              </a:path>
            </a:pathLst>
          </a:custGeom>
          <a:ln w="25908">
            <a:solidFill>
              <a:srgbClr val="C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 txBox="1"/>
          <p:nvPr/>
        </p:nvSpPr>
        <p:spPr>
          <a:xfrm>
            <a:off x="2932938" y="3164586"/>
            <a:ext cx="1242060" cy="178435"/>
          </a:xfrm>
          <a:prstGeom prst="rect">
            <a:avLst/>
          </a:prstGeom>
          <a:solidFill>
            <a:srgbClr val="FFF5D7"/>
          </a:solidFill>
          <a:ln w="25907">
            <a:solidFill>
              <a:srgbClr val="C00000"/>
            </a:solidFill>
          </a:ln>
        </p:spPr>
        <p:txBody>
          <a:bodyPr vert="horz" wrap="square" lIns="0" tIns="4445" rIns="0" bIns="0" rtlCol="0">
            <a:spAutoFit/>
          </a:bodyPr>
          <a:lstStyle/>
          <a:p>
            <a:pPr marL="99695">
              <a:lnSpc>
                <a:spcPct val="100000"/>
              </a:lnSpc>
              <a:spcBef>
                <a:spcPts val="35"/>
              </a:spcBef>
            </a:pPr>
            <a:r>
              <a:rPr sz="1050" dirty="0">
                <a:solidFill>
                  <a:srgbClr val="C00000"/>
                </a:solidFill>
                <a:latin typeface="Arial"/>
                <a:cs typeface="Arial"/>
              </a:rPr>
              <a:t>Select ‘</a:t>
            </a:r>
            <a:r>
              <a:rPr sz="1050" b="1" dirty="0">
                <a:solidFill>
                  <a:srgbClr val="2E2E2E"/>
                </a:solidFill>
                <a:latin typeface="Arial Narrow"/>
                <a:cs typeface="Arial Narrow"/>
              </a:rPr>
              <a:t>HUBs</a:t>
            </a:r>
            <a:r>
              <a:rPr sz="1050" b="1" spc="-65" dirty="0">
                <a:solidFill>
                  <a:srgbClr val="2E2E2E"/>
                </a:solidFill>
                <a:latin typeface="Arial Narrow"/>
                <a:cs typeface="Arial Narrow"/>
              </a:rPr>
              <a:t> </a:t>
            </a:r>
            <a:r>
              <a:rPr sz="1050" b="1" spc="-5" dirty="0">
                <a:solidFill>
                  <a:srgbClr val="2E2E2E"/>
                </a:solidFill>
                <a:latin typeface="Arial Narrow"/>
                <a:cs typeface="Arial Narrow"/>
              </a:rPr>
              <a:t>Only</a:t>
            </a:r>
            <a:r>
              <a:rPr sz="1050" spc="-5" dirty="0">
                <a:solidFill>
                  <a:srgbClr val="C00000"/>
                </a:solidFill>
                <a:latin typeface="Arial"/>
                <a:cs typeface="Arial"/>
              </a:rPr>
              <a:t>’</a:t>
            </a:r>
            <a:endParaRPr sz="1050" dirty="0">
              <a:latin typeface="Arial"/>
              <a:cs typeface="Arial"/>
            </a:endParaRPr>
          </a:p>
        </p:txBody>
      </p:sp>
      <p:grpSp>
        <p:nvGrpSpPr>
          <p:cNvPr id="14" name="object 14"/>
          <p:cNvGrpSpPr/>
          <p:nvPr/>
        </p:nvGrpSpPr>
        <p:grpSpPr>
          <a:xfrm>
            <a:off x="7878202" y="3813809"/>
            <a:ext cx="4194417" cy="598586"/>
            <a:chOff x="7878202" y="3813809"/>
            <a:chExt cx="4194417" cy="598586"/>
          </a:xfrm>
        </p:grpSpPr>
        <p:sp>
          <p:nvSpPr>
            <p:cNvPr id="15" name="object 15"/>
            <p:cNvSpPr/>
            <p:nvPr/>
          </p:nvSpPr>
          <p:spPr>
            <a:xfrm>
              <a:off x="8644890" y="3813809"/>
              <a:ext cx="3427729" cy="287021"/>
            </a:xfrm>
            <a:custGeom>
              <a:avLst/>
              <a:gdLst/>
              <a:ahLst/>
              <a:cxnLst/>
              <a:rect l="l" t="t" r="r" b="b"/>
              <a:pathLst>
                <a:path w="3427729" h="287020">
                  <a:moveTo>
                    <a:pt x="3427476" y="0"/>
                  </a:moveTo>
                  <a:lnTo>
                    <a:pt x="0" y="0"/>
                  </a:lnTo>
                  <a:lnTo>
                    <a:pt x="0" y="286512"/>
                  </a:lnTo>
                  <a:lnTo>
                    <a:pt x="3427476" y="286512"/>
                  </a:lnTo>
                  <a:lnTo>
                    <a:pt x="3427476" y="0"/>
                  </a:lnTo>
                  <a:close/>
                </a:path>
              </a:pathLst>
            </a:custGeom>
            <a:solidFill>
              <a:srgbClr val="FFF5D7"/>
            </a:solidFill>
          </p:spPr>
          <p:txBody>
            <a:bodyPr wrap="square" lIns="0" tIns="0" rIns="0" bIns="0" rtlCol="0"/>
            <a:lstStyle/>
            <a:p>
              <a:r>
                <a:rPr lang="en-US" sz="1290" dirty="0">
                  <a:solidFill>
                    <a:srgbClr val="FF0000"/>
                  </a:solidFill>
                </a:rPr>
                <a:t>1) Expand the ‘MULTIPLE VENDOR SEARCH’ </a:t>
              </a:r>
              <a:r>
                <a:rPr lang="en-US" sz="1290" dirty="0" smtClean="0">
                  <a:solidFill>
                    <a:srgbClr val="FF0000"/>
                  </a:solidFill>
                </a:rPr>
                <a:t>Option </a:t>
              </a:r>
              <a:endParaRPr sz="1290" dirty="0">
                <a:solidFill>
                  <a:srgbClr val="FF0000"/>
                </a:solidFill>
              </a:endParaRPr>
            </a:p>
          </p:txBody>
        </p:sp>
        <p:sp>
          <p:nvSpPr>
            <p:cNvPr id="16" name="object 16"/>
            <p:cNvSpPr/>
            <p:nvPr/>
          </p:nvSpPr>
          <p:spPr>
            <a:xfrm>
              <a:off x="8644890" y="3813810"/>
              <a:ext cx="3427729" cy="287020"/>
            </a:xfrm>
            <a:custGeom>
              <a:avLst/>
              <a:gdLst/>
              <a:ahLst/>
              <a:cxnLst/>
              <a:rect l="l" t="t" r="r" b="b"/>
              <a:pathLst>
                <a:path w="3427729" h="287020">
                  <a:moveTo>
                    <a:pt x="0" y="0"/>
                  </a:moveTo>
                  <a:lnTo>
                    <a:pt x="3427476" y="0"/>
                  </a:lnTo>
                  <a:lnTo>
                    <a:pt x="3427476" y="286512"/>
                  </a:lnTo>
                  <a:lnTo>
                    <a:pt x="0" y="286512"/>
                  </a:lnTo>
                  <a:lnTo>
                    <a:pt x="0" y="0"/>
                  </a:lnTo>
                  <a:close/>
                </a:path>
              </a:pathLst>
            </a:custGeom>
            <a:ln w="25908">
              <a:solidFill>
                <a:srgbClr val="C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7" name="object 17"/>
            <p:cNvSpPr/>
            <p:nvPr/>
          </p:nvSpPr>
          <p:spPr>
            <a:xfrm>
              <a:off x="7878202" y="3981230"/>
              <a:ext cx="769620" cy="431165"/>
            </a:xfrm>
            <a:custGeom>
              <a:avLst/>
              <a:gdLst/>
              <a:ahLst/>
              <a:cxnLst/>
              <a:rect l="l" t="t" r="r" b="b"/>
              <a:pathLst>
                <a:path w="769620" h="431164">
                  <a:moveTo>
                    <a:pt x="769086" y="0"/>
                  </a:moveTo>
                  <a:lnTo>
                    <a:pt x="0" y="430872"/>
                  </a:lnTo>
                </a:path>
              </a:pathLst>
            </a:custGeom>
            <a:ln w="25908">
              <a:solidFill>
                <a:srgbClr val="C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8" name="object 18"/>
          <p:cNvSpPr/>
          <p:nvPr/>
        </p:nvSpPr>
        <p:spPr>
          <a:xfrm>
            <a:off x="8607050" y="4829380"/>
            <a:ext cx="205740" cy="778510"/>
          </a:xfrm>
          <a:custGeom>
            <a:avLst/>
            <a:gdLst/>
            <a:ahLst/>
            <a:cxnLst/>
            <a:rect l="l" t="t" r="r" b="b"/>
            <a:pathLst>
              <a:path w="205740" h="778510">
                <a:moveTo>
                  <a:pt x="205155" y="778497"/>
                </a:moveTo>
                <a:lnTo>
                  <a:pt x="0" y="0"/>
                </a:lnTo>
              </a:path>
            </a:pathLst>
          </a:custGeom>
          <a:ln w="25908">
            <a:solidFill>
              <a:srgbClr val="C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20" name="object 20"/>
          <p:cNvGrpSpPr/>
          <p:nvPr/>
        </p:nvGrpSpPr>
        <p:grpSpPr>
          <a:xfrm>
            <a:off x="6213347" y="3457956"/>
            <a:ext cx="337185" cy="210820"/>
            <a:chOff x="6213347" y="3457956"/>
            <a:chExt cx="337185" cy="210820"/>
          </a:xfrm>
        </p:grpSpPr>
        <p:sp>
          <p:nvSpPr>
            <p:cNvPr id="21" name="object 21"/>
            <p:cNvSpPr/>
            <p:nvPr/>
          </p:nvSpPr>
          <p:spPr>
            <a:xfrm>
              <a:off x="6219443" y="3464052"/>
              <a:ext cx="325120" cy="198120"/>
            </a:xfrm>
            <a:custGeom>
              <a:avLst/>
              <a:gdLst/>
              <a:ahLst/>
              <a:cxnLst/>
              <a:rect l="l" t="t" r="r" b="b"/>
              <a:pathLst>
                <a:path w="325120" h="198120">
                  <a:moveTo>
                    <a:pt x="225552" y="0"/>
                  </a:moveTo>
                  <a:lnTo>
                    <a:pt x="225552" y="49529"/>
                  </a:lnTo>
                  <a:lnTo>
                    <a:pt x="0" y="49529"/>
                  </a:lnTo>
                  <a:lnTo>
                    <a:pt x="0" y="148589"/>
                  </a:lnTo>
                  <a:lnTo>
                    <a:pt x="225552" y="148589"/>
                  </a:lnTo>
                  <a:lnTo>
                    <a:pt x="225552" y="198119"/>
                  </a:lnTo>
                  <a:lnTo>
                    <a:pt x="324612" y="99059"/>
                  </a:lnTo>
                  <a:lnTo>
                    <a:pt x="225552" y="0"/>
                  </a:lnTo>
                  <a:close/>
                </a:path>
              </a:pathLst>
            </a:custGeom>
            <a:solidFill>
              <a:srgbClr val="C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2" name="object 22"/>
            <p:cNvSpPr/>
            <p:nvPr/>
          </p:nvSpPr>
          <p:spPr>
            <a:xfrm>
              <a:off x="6219443" y="3464052"/>
              <a:ext cx="325120" cy="198120"/>
            </a:xfrm>
            <a:custGeom>
              <a:avLst/>
              <a:gdLst/>
              <a:ahLst/>
              <a:cxnLst/>
              <a:rect l="l" t="t" r="r" b="b"/>
              <a:pathLst>
                <a:path w="325120" h="198120">
                  <a:moveTo>
                    <a:pt x="0" y="49529"/>
                  </a:moveTo>
                  <a:lnTo>
                    <a:pt x="225552" y="49529"/>
                  </a:lnTo>
                  <a:lnTo>
                    <a:pt x="225552" y="0"/>
                  </a:lnTo>
                  <a:lnTo>
                    <a:pt x="324612" y="99059"/>
                  </a:lnTo>
                  <a:lnTo>
                    <a:pt x="225552" y="198119"/>
                  </a:lnTo>
                  <a:lnTo>
                    <a:pt x="225552" y="148589"/>
                  </a:lnTo>
                  <a:lnTo>
                    <a:pt x="0" y="148589"/>
                  </a:lnTo>
                  <a:lnTo>
                    <a:pt x="0" y="49529"/>
                  </a:lnTo>
                  <a:close/>
                </a:path>
              </a:pathLst>
            </a:custGeom>
            <a:ln w="12192">
              <a:solidFill>
                <a:srgbClr val="C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6" name="object 26"/>
          <p:cNvSpPr/>
          <p:nvPr/>
        </p:nvSpPr>
        <p:spPr>
          <a:xfrm>
            <a:off x="475665" y="5791225"/>
            <a:ext cx="5049520" cy="448309"/>
          </a:xfrm>
          <a:custGeom>
            <a:avLst/>
            <a:gdLst/>
            <a:ahLst/>
            <a:cxnLst/>
            <a:rect l="l" t="t" r="r" b="b"/>
            <a:pathLst>
              <a:path w="5049520" h="448310">
                <a:moveTo>
                  <a:pt x="5049012" y="0"/>
                </a:moveTo>
                <a:lnTo>
                  <a:pt x="672084" y="0"/>
                </a:lnTo>
                <a:lnTo>
                  <a:pt x="629412" y="0"/>
                </a:lnTo>
                <a:lnTo>
                  <a:pt x="167640" y="0"/>
                </a:lnTo>
                <a:lnTo>
                  <a:pt x="0" y="0"/>
                </a:lnTo>
                <a:lnTo>
                  <a:pt x="0" y="224028"/>
                </a:lnTo>
                <a:lnTo>
                  <a:pt x="0" y="448056"/>
                </a:lnTo>
                <a:lnTo>
                  <a:pt x="646176" y="448056"/>
                </a:lnTo>
                <a:lnTo>
                  <a:pt x="2316480" y="448056"/>
                </a:lnTo>
                <a:lnTo>
                  <a:pt x="2316480" y="224028"/>
                </a:lnTo>
                <a:lnTo>
                  <a:pt x="5049012" y="224028"/>
                </a:lnTo>
                <a:lnTo>
                  <a:pt x="5049012" y="0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27"/>
          <p:cNvSpPr txBox="1"/>
          <p:nvPr/>
        </p:nvSpPr>
        <p:spPr>
          <a:xfrm>
            <a:off x="462960" y="5764805"/>
            <a:ext cx="5074920" cy="239168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1450" b="1" spc="10" dirty="0">
                <a:solidFill>
                  <a:srgbClr val="2E2E2E"/>
                </a:solidFill>
                <a:latin typeface="Book Antiqua"/>
                <a:cs typeface="Book Antiqua"/>
              </a:rPr>
              <a:t>**</a:t>
            </a:r>
            <a:r>
              <a:rPr sz="1450" b="1" u="sng" spc="10" dirty="0">
                <a:solidFill>
                  <a:srgbClr val="2E2E2E"/>
                </a:solidFill>
                <a:uFill>
                  <a:solidFill>
                    <a:srgbClr val="2E2E2E"/>
                  </a:solidFill>
                </a:uFill>
                <a:latin typeface="Book Antiqua"/>
                <a:cs typeface="Book Antiqua"/>
              </a:rPr>
              <a:t>Note:</a:t>
            </a:r>
            <a:r>
              <a:rPr sz="1450" b="1" spc="10" dirty="0">
                <a:solidFill>
                  <a:srgbClr val="2E2E2E"/>
                </a:solidFill>
                <a:latin typeface="Book Antiqua"/>
                <a:cs typeface="Book Antiqua"/>
              </a:rPr>
              <a:t> If you are looking </a:t>
            </a:r>
            <a:r>
              <a:rPr sz="1450" b="1" spc="5" dirty="0">
                <a:solidFill>
                  <a:srgbClr val="2E2E2E"/>
                </a:solidFill>
                <a:latin typeface="Book Antiqua"/>
                <a:cs typeface="Book Antiqua"/>
              </a:rPr>
              <a:t>for </a:t>
            </a:r>
            <a:r>
              <a:rPr sz="1450" b="1" spc="10" dirty="0">
                <a:solidFill>
                  <a:srgbClr val="2E2E2E"/>
                </a:solidFill>
                <a:latin typeface="Book Antiqua"/>
                <a:cs typeface="Book Antiqua"/>
              </a:rPr>
              <a:t>all </a:t>
            </a:r>
            <a:r>
              <a:rPr sz="1450" b="1" spc="5" dirty="0">
                <a:solidFill>
                  <a:srgbClr val="2E2E2E"/>
                </a:solidFill>
                <a:latin typeface="Book Antiqua"/>
                <a:cs typeface="Book Antiqua"/>
              </a:rPr>
              <a:t>subcontractors </a:t>
            </a:r>
            <a:r>
              <a:rPr sz="1450" b="1" spc="5" dirty="0" smtClean="0">
                <a:solidFill>
                  <a:srgbClr val="2E2E2E"/>
                </a:solidFill>
                <a:latin typeface="Book Antiqua"/>
                <a:cs typeface="Book Antiqua"/>
              </a:rPr>
              <a:t>or</a:t>
            </a:r>
            <a:r>
              <a:rPr lang="en-US" sz="1450" b="1" spc="-220" dirty="0" smtClean="0">
                <a:solidFill>
                  <a:srgbClr val="2E2E2E"/>
                </a:solidFill>
                <a:latin typeface="Book Antiqua"/>
                <a:cs typeface="Book Antiqua"/>
              </a:rPr>
              <a:t>  </a:t>
            </a:r>
            <a:r>
              <a:rPr sz="1450" b="1" spc="10" dirty="0" smtClean="0">
                <a:solidFill>
                  <a:srgbClr val="2E2E2E"/>
                </a:solidFill>
                <a:latin typeface="Book Antiqua"/>
                <a:cs typeface="Book Antiqua"/>
              </a:rPr>
              <a:t>vendors</a:t>
            </a:r>
            <a:r>
              <a:rPr sz="1450" b="1" spc="10" dirty="0">
                <a:solidFill>
                  <a:srgbClr val="2E2E2E"/>
                </a:solidFill>
                <a:latin typeface="Book Antiqua"/>
                <a:cs typeface="Book Antiqua"/>
              </a:rPr>
              <a:t>,</a:t>
            </a:r>
            <a:endParaRPr sz="1450" dirty="0">
              <a:latin typeface="Book Antiqua"/>
              <a:cs typeface="Book Antiqua"/>
            </a:endParaRPr>
          </a:p>
        </p:txBody>
      </p:sp>
      <p:sp>
        <p:nvSpPr>
          <p:cNvPr id="28" name="object 28"/>
          <p:cNvSpPr txBox="1"/>
          <p:nvPr/>
        </p:nvSpPr>
        <p:spPr>
          <a:xfrm>
            <a:off x="1109176" y="5988811"/>
            <a:ext cx="1696720" cy="250825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1450" b="1" spc="10" dirty="0">
                <a:solidFill>
                  <a:srgbClr val="2E2E2E"/>
                </a:solidFill>
                <a:latin typeface="Book Antiqua"/>
                <a:cs typeface="Book Antiqua"/>
              </a:rPr>
              <a:t>select </a:t>
            </a:r>
            <a:r>
              <a:rPr sz="1450" b="1" spc="5" dirty="0">
                <a:solidFill>
                  <a:srgbClr val="2E2E2E"/>
                </a:solidFill>
                <a:latin typeface="Book Antiqua"/>
                <a:cs typeface="Book Antiqua"/>
              </a:rPr>
              <a:t>‘All</a:t>
            </a:r>
            <a:r>
              <a:rPr sz="1450" b="1" spc="-114" dirty="0">
                <a:solidFill>
                  <a:srgbClr val="2E2E2E"/>
                </a:solidFill>
                <a:latin typeface="Book Antiqua"/>
                <a:cs typeface="Book Antiqua"/>
              </a:rPr>
              <a:t> </a:t>
            </a:r>
            <a:r>
              <a:rPr sz="1450" b="1" spc="10" dirty="0">
                <a:solidFill>
                  <a:srgbClr val="2E2E2E"/>
                </a:solidFill>
                <a:latin typeface="Book Antiqua"/>
                <a:cs typeface="Book Antiqua"/>
              </a:rPr>
              <a:t>Vendors’</a:t>
            </a:r>
            <a:endParaRPr sz="1450">
              <a:latin typeface="Book Antiqua"/>
              <a:cs typeface="Book Antiqua"/>
            </a:endParaRPr>
          </a:p>
        </p:txBody>
      </p:sp>
      <p:sp>
        <p:nvSpPr>
          <p:cNvPr id="29" name="object 29"/>
          <p:cNvSpPr/>
          <p:nvPr/>
        </p:nvSpPr>
        <p:spPr>
          <a:xfrm>
            <a:off x="7612380" y="5833872"/>
            <a:ext cx="3543299" cy="670559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object 30"/>
          <p:cNvSpPr txBox="1"/>
          <p:nvPr/>
        </p:nvSpPr>
        <p:spPr>
          <a:xfrm>
            <a:off x="7815012" y="5943953"/>
            <a:ext cx="3116580" cy="318135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sz="1900" b="1" i="1" spc="5" dirty="0">
                <a:solidFill>
                  <a:srgbClr val="82203B"/>
                </a:solidFill>
                <a:latin typeface="Book Antiqua"/>
                <a:cs typeface="Book Antiqua"/>
              </a:rPr>
              <a:t>~Go to next page for Step</a:t>
            </a:r>
            <a:r>
              <a:rPr sz="1900" b="1" i="1" spc="-15" dirty="0">
                <a:solidFill>
                  <a:srgbClr val="82203B"/>
                </a:solidFill>
                <a:latin typeface="Book Antiqua"/>
                <a:cs typeface="Book Antiqua"/>
              </a:rPr>
              <a:t> </a:t>
            </a:r>
            <a:r>
              <a:rPr sz="1900" b="1" i="1" spc="10" dirty="0">
                <a:solidFill>
                  <a:srgbClr val="82203B"/>
                </a:solidFill>
                <a:latin typeface="Book Antiqua"/>
                <a:cs typeface="Book Antiqua"/>
              </a:rPr>
              <a:t>3~</a:t>
            </a:r>
            <a:endParaRPr sz="1900" dirty="0">
              <a:latin typeface="Book Antiqua"/>
              <a:cs typeface="Book Antiqua"/>
            </a:endParaRPr>
          </a:p>
        </p:txBody>
      </p:sp>
      <p:sp>
        <p:nvSpPr>
          <p:cNvPr id="31" name="object 31"/>
          <p:cNvSpPr txBox="1"/>
          <p:nvPr/>
        </p:nvSpPr>
        <p:spPr>
          <a:xfrm>
            <a:off x="484631" y="1141476"/>
            <a:ext cx="5666740" cy="4573905"/>
          </a:xfrm>
          <a:prstGeom prst="rect">
            <a:avLst/>
          </a:prstGeom>
          <a:ln w="9144">
            <a:solidFill>
              <a:srgbClr val="0070C0"/>
            </a:solidFill>
          </a:ln>
        </p:spPr>
        <p:txBody>
          <a:bodyPr vert="horz" wrap="square" lIns="0" tIns="0" rIns="0" bIns="0" rtlCol="0">
            <a:spAutoFit/>
          </a:bodyPr>
          <a:lstStyle/>
          <a:p>
            <a:pPr marL="17145" algn="ctr">
              <a:lnSpc>
                <a:spcPts val="1810"/>
              </a:lnSpc>
            </a:pPr>
            <a:r>
              <a:rPr sz="1650" b="1" i="1" spc="15" dirty="0">
                <a:solidFill>
                  <a:srgbClr val="FFFF00"/>
                </a:solidFill>
                <a:latin typeface="Book Antiqua"/>
                <a:cs typeface="Book Antiqua"/>
              </a:rPr>
              <a:t>(CMBL home</a:t>
            </a:r>
            <a:r>
              <a:rPr sz="1650" b="1" i="1" spc="10" dirty="0">
                <a:solidFill>
                  <a:srgbClr val="FFFF00"/>
                </a:solidFill>
                <a:latin typeface="Book Antiqua"/>
                <a:cs typeface="Book Antiqua"/>
              </a:rPr>
              <a:t> page)</a:t>
            </a:r>
            <a:endParaRPr sz="1650">
              <a:latin typeface="Book Antiqua"/>
              <a:cs typeface="Book Antiqua"/>
            </a:endParaRPr>
          </a:p>
        </p:txBody>
      </p:sp>
      <p:grpSp>
        <p:nvGrpSpPr>
          <p:cNvPr id="32" name="object 32"/>
          <p:cNvGrpSpPr/>
          <p:nvPr/>
        </p:nvGrpSpPr>
        <p:grpSpPr>
          <a:xfrm>
            <a:off x="310895" y="0"/>
            <a:ext cx="6360160" cy="763905"/>
            <a:chOff x="310895" y="0"/>
            <a:chExt cx="6360160" cy="763905"/>
          </a:xfrm>
        </p:grpSpPr>
        <p:sp>
          <p:nvSpPr>
            <p:cNvPr id="33" name="object 33"/>
            <p:cNvSpPr/>
            <p:nvPr/>
          </p:nvSpPr>
          <p:spPr>
            <a:xfrm>
              <a:off x="310895" y="0"/>
              <a:ext cx="2514599" cy="758951"/>
            </a:xfrm>
            <a:prstGeom prst="rect">
              <a:avLst/>
            </a:prstGeom>
            <a:blipFill>
              <a:blip r:embed="rId7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4" name="object 34"/>
            <p:cNvSpPr/>
            <p:nvPr/>
          </p:nvSpPr>
          <p:spPr>
            <a:xfrm>
              <a:off x="377951" y="0"/>
              <a:ext cx="2346959" cy="675131"/>
            </a:xfrm>
            <a:prstGeom prst="rect">
              <a:avLst/>
            </a:prstGeom>
            <a:blipFill>
              <a:blip r:embed="rId8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5" name="object 35"/>
            <p:cNvSpPr/>
            <p:nvPr/>
          </p:nvSpPr>
          <p:spPr>
            <a:xfrm>
              <a:off x="2252472" y="0"/>
              <a:ext cx="4418075" cy="763524"/>
            </a:xfrm>
            <a:prstGeom prst="rect">
              <a:avLst/>
            </a:prstGeom>
            <a:blipFill>
              <a:blip r:embed="rId9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6" name="object 36"/>
            <p:cNvSpPr/>
            <p:nvPr/>
          </p:nvSpPr>
          <p:spPr>
            <a:xfrm>
              <a:off x="2319528" y="0"/>
              <a:ext cx="4250435" cy="679703"/>
            </a:xfrm>
            <a:prstGeom prst="rect">
              <a:avLst/>
            </a:prstGeom>
            <a:blipFill>
              <a:blip r:embed="rId10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7" name="object 37"/>
          <p:cNvSpPr txBox="1">
            <a:spLocks noGrp="1"/>
          </p:cNvSpPr>
          <p:nvPr>
            <p:ph type="title"/>
          </p:nvPr>
        </p:nvSpPr>
        <p:spPr>
          <a:xfrm>
            <a:off x="567977" y="74366"/>
            <a:ext cx="583311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105" dirty="0"/>
              <a:t>HUB</a:t>
            </a:r>
            <a:r>
              <a:rPr sz="2400" spc="-305" dirty="0"/>
              <a:t> </a:t>
            </a:r>
            <a:r>
              <a:rPr sz="2400" spc="-135" dirty="0"/>
              <a:t>Search</a:t>
            </a:r>
            <a:r>
              <a:rPr sz="2400" spc="-280" dirty="0"/>
              <a:t> </a:t>
            </a:r>
            <a:r>
              <a:rPr sz="2400" spc="-80" dirty="0"/>
              <a:t>by</a:t>
            </a:r>
            <a:r>
              <a:rPr sz="2400" spc="-295" dirty="0"/>
              <a:t> </a:t>
            </a:r>
            <a:r>
              <a:rPr sz="2400" i="1" spc="-145" dirty="0">
                <a:latin typeface="Book Antiqua"/>
                <a:cs typeface="Book Antiqua"/>
              </a:rPr>
              <a:t>Commodity/</a:t>
            </a:r>
            <a:r>
              <a:rPr sz="2400" i="1" spc="-254" dirty="0">
                <a:latin typeface="Book Antiqua"/>
                <a:cs typeface="Book Antiqua"/>
              </a:rPr>
              <a:t> </a:t>
            </a:r>
            <a:r>
              <a:rPr sz="2400" i="1" spc="-135" dirty="0">
                <a:latin typeface="Book Antiqua"/>
                <a:cs typeface="Book Antiqua"/>
              </a:rPr>
              <a:t>Service</a:t>
            </a:r>
            <a:r>
              <a:rPr sz="2400" i="1" spc="-265" dirty="0">
                <a:latin typeface="Book Antiqua"/>
                <a:cs typeface="Book Antiqua"/>
              </a:rPr>
              <a:t> </a:t>
            </a:r>
            <a:r>
              <a:rPr sz="2400" i="1" spc="-145" dirty="0">
                <a:latin typeface="Book Antiqua"/>
                <a:cs typeface="Book Antiqua"/>
              </a:rPr>
              <a:t>Description</a:t>
            </a:r>
            <a:endParaRPr sz="2400">
              <a:latin typeface="Book Antiqua"/>
              <a:cs typeface="Book Antiqua"/>
            </a:endParaRPr>
          </a:p>
        </p:txBody>
      </p:sp>
      <p:sp>
        <p:nvSpPr>
          <p:cNvPr id="38" name="object 38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1270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0"/>
              </a:spcBef>
            </a:pPr>
            <a:fld id="{81D60167-4931-47E6-BA6A-407CBD079E47}" type="slidenum">
              <a:rPr spc="10" dirty="0"/>
              <a:t>5</a:t>
            </a:fld>
            <a:endParaRPr spc="10" dirty="0"/>
          </a:p>
        </p:txBody>
      </p:sp>
      <p:sp>
        <p:nvSpPr>
          <p:cNvPr id="41" name="Rectangle 40"/>
          <p:cNvSpPr/>
          <p:nvPr/>
        </p:nvSpPr>
        <p:spPr>
          <a:xfrm>
            <a:off x="8839200" y="5273675"/>
            <a:ext cx="2895600" cy="426677"/>
          </a:xfrm>
          <a:prstGeom prst="rect">
            <a:avLst/>
          </a:prstGeom>
          <a:solidFill>
            <a:srgbClr val="FFEDB3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2" name="TextBox 41"/>
          <p:cNvSpPr txBox="1"/>
          <p:nvPr/>
        </p:nvSpPr>
        <p:spPr>
          <a:xfrm>
            <a:off x="8803530" y="5273675"/>
            <a:ext cx="29426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>
                <a:solidFill>
                  <a:srgbClr val="FF0000"/>
                </a:solidFill>
              </a:rPr>
              <a:t>2) Click on </a:t>
            </a:r>
            <a:r>
              <a:rPr lang="en-US" sz="1200" dirty="0">
                <a:solidFill>
                  <a:srgbClr val="0070C0"/>
                </a:solidFill>
              </a:rPr>
              <a:t>‘NIGP Class Code’</a:t>
            </a:r>
            <a:r>
              <a:rPr lang="en-US" sz="1200" dirty="0"/>
              <a:t> </a:t>
            </a:r>
            <a:r>
              <a:rPr lang="en-US" sz="1200" dirty="0">
                <a:solidFill>
                  <a:srgbClr val="FF0000"/>
                </a:solidFill>
              </a:rPr>
              <a:t>link. </a:t>
            </a:r>
            <a:r>
              <a:rPr lang="en-US" sz="1200" dirty="0"/>
              <a:t>*</a:t>
            </a:r>
            <a:r>
              <a:rPr lang="en-US" sz="1200" dirty="0">
                <a:solidFill>
                  <a:srgbClr val="FF0000"/>
                </a:solidFill>
              </a:rPr>
              <a:t>Note: the page will open in a new tab in your browser </a:t>
            </a:r>
          </a:p>
        </p:txBody>
      </p:sp>
    </p:spTree>
  </p:cSld>
  <p:clrMapOvr>
    <a:masterClrMapping/>
  </p:clrMapOvr>
  <p:transition spd="med">
    <p:fad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ject 5"/>
          <p:cNvSpPr/>
          <p:nvPr/>
        </p:nvSpPr>
        <p:spPr>
          <a:xfrm>
            <a:off x="761" y="762"/>
            <a:ext cx="914400" cy="0"/>
          </a:xfrm>
          <a:custGeom>
            <a:avLst/>
            <a:gdLst/>
            <a:ahLst/>
            <a:cxnLst/>
            <a:rect l="l" t="t" r="r" b="b"/>
            <a:pathLst>
              <a:path w="914400">
                <a:moveTo>
                  <a:pt x="0" y="0"/>
                </a:moveTo>
                <a:lnTo>
                  <a:pt x="914400" y="0"/>
                </a:lnTo>
              </a:path>
            </a:pathLst>
          </a:custGeom>
          <a:ln w="3175">
            <a:solidFill>
              <a:srgbClr val="FB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388620" y="489205"/>
            <a:ext cx="1196339" cy="67055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590504" y="603003"/>
            <a:ext cx="770890" cy="318135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sz="1900" b="1" spc="5" dirty="0">
                <a:solidFill>
                  <a:srgbClr val="82203B"/>
                </a:solidFill>
                <a:latin typeface="Book Antiqua"/>
                <a:cs typeface="Book Antiqua"/>
              </a:rPr>
              <a:t>Step</a:t>
            </a:r>
            <a:r>
              <a:rPr sz="1900" b="1" spc="-60" dirty="0">
                <a:solidFill>
                  <a:srgbClr val="82203B"/>
                </a:solidFill>
                <a:latin typeface="Book Antiqua"/>
                <a:cs typeface="Book Antiqua"/>
              </a:rPr>
              <a:t> </a:t>
            </a:r>
            <a:r>
              <a:rPr sz="1900" b="1" spc="5" dirty="0">
                <a:solidFill>
                  <a:srgbClr val="82203B"/>
                </a:solidFill>
                <a:latin typeface="Book Antiqua"/>
                <a:cs typeface="Book Antiqua"/>
              </a:rPr>
              <a:t>3.</a:t>
            </a:r>
            <a:endParaRPr sz="1900">
              <a:latin typeface="Book Antiqua"/>
              <a:cs typeface="Book Antiqua"/>
            </a:endParaRPr>
          </a:p>
        </p:txBody>
      </p:sp>
      <p:sp>
        <p:nvSpPr>
          <p:cNvPr id="8" name="object 8"/>
          <p:cNvSpPr/>
          <p:nvPr/>
        </p:nvSpPr>
        <p:spPr>
          <a:xfrm>
            <a:off x="6489191" y="478537"/>
            <a:ext cx="1196339" cy="67055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 txBox="1"/>
          <p:nvPr/>
        </p:nvSpPr>
        <p:spPr>
          <a:xfrm>
            <a:off x="6691521" y="592249"/>
            <a:ext cx="770890" cy="318135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sz="1900" b="1" spc="5" dirty="0">
                <a:solidFill>
                  <a:srgbClr val="82203B"/>
                </a:solidFill>
                <a:latin typeface="Book Antiqua"/>
                <a:cs typeface="Book Antiqua"/>
              </a:rPr>
              <a:t>Step</a:t>
            </a:r>
            <a:r>
              <a:rPr sz="1900" b="1" spc="-60" dirty="0">
                <a:solidFill>
                  <a:srgbClr val="82203B"/>
                </a:solidFill>
                <a:latin typeface="Book Antiqua"/>
                <a:cs typeface="Book Antiqua"/>
              </a:rPr>
              <a:t> </a:t>
            </a:r>
            <a:r>
              <a:rPr sz="1900" b="1" spc="5" dirty="0">
                <a:solidFill>
                  <a:srgbClr val="82203B"/>
                </a:solidFill>
                <a:latin typeface="Book Antiqua"/>
                <a:cs typeface="Book Antiqua"/>
              </a:rPr>
              <a:t>4.</a:t>
            </a:r>
            <a:endParaRPr sz="1900">
              <a:latin typeface="Book Antiqua"/>
              <a:cs typeface="Book Antiqua"/>
            </a:endParaRPr>
          </a:p>
        </p:txBody>
      </p:sp>
      <p:grpSp>
        <p:nvGrpSpPr>
          <p:cNvPr id="10" name="object 10"/>
          <p:cNvGrpSpPr/>
          <p:nvPr/>
        </p:nvGrpSpPr>
        <p:grpSpPr>
          <a:xfrm>
            <a:off x="516445" y="1106233"/>
            <a:ext cx="11828145" cy="4615180"/>
            <a:chOff x="516445" y="1106233"/>
            <a:chExt cx="11828145" cy="4615180"/>
          </a:xfrm>
        </p:grpSpPr>
        <p:sp>
          <p:nvSpPr>
            <p:cNvPr id="11" name="object 11"/>
            <p:cNvSpPr/>
            <p:nvPr/>
          </p:nvSpPr>
          <p:spPr>
            <a:xfrm>
              <a:off x="525780" y="1141477"/>
              <a:ext cx="5654039" cy="4570475"/>
            </a:xfrm>
            <a:prstGeom prst="rect">
              <a:avLst/>
            </a:prstGeom>
            <a:blipFill>
              <a:blip r:embed="rId4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12"/>
            <p:cNvSpPr/>
            <p:nvPr/>
          </p:nvSpPr>
          <p:spPr>
            <a:xfrm>
              <a:off x="521208" y="1136904"/>
              <a:ext cx="5663565" cy="4579620"/>
            </a:xfrm>
            <a:custGeom>
              <a:avLst/>
              <a:gdLst/>
              <a:ahLst/>
              <a:cxnLst/>
              <a:rect l="l" t="t" r="r" b="b"/>
              <a:pathLst>
                <a:path w="5663565" h="4579620">
                  <a:moveTo>
                    <a:pt x="0" y="0"/>
                  </a:moveTo>
                  <a:lnTo>
                    <a:pt x="5663184" y="0"/>
                  </a:lnTo>
                  <a:lnTo>
                    <a:pt x="5663184" y="4579620"/>
                  </a:lnTo>
                  <a:lnTo>
                    <a:pt x="0" y="4579620"/>
                  </a:lnTo>
                  <a:lnTo>
                    <a:pt x="0" y="0"/>
                  </a:lnTo>
                  <a:close/>
                </a:path>
              </a:pathLst>
            </a:custGeom>
            <a:ln w="9143">
              <a:solidFill>
                <a:srgbClr val="0070C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" name="object 13"/>
            <p:cNvSpPr/>
            <p:nvPr/>
          </p:nvSpPr>
          <p:spPr>
            <a:xfrm>
              <a:off x="2460497" y="2468118"/>
              <a:ext cx="2828925" cy="439420"/>
            </a:xfrm>
            <a:custGeom>
              <a:avLst/>
              <a:gdLst/>
              <a:ahLst/>
              <a:cxnLst/>
              <a:rect l="l" t="t" r="r" b="b"/>
              <a:pathLst>
                <a:path w="2828925" h="439419">
                  <a:moveTo>
                    <a:pt x="2828544" y="0"/>
                  </a:moveTo>
                  <a:lnTo>
                    <a:pt x="0" y="0"/>
                  </a:lnTo>
                  <a:lnTo>
                    <a:pt x="0" y="438912"/>
                  </a:lnTo>
                  <a:lnTo>
                    <a:pt x="2828544" y="438912"/>
                  </a:lnTo>
                  <a:lnTo>
                    <a:pt x="2828544" y="0"/>
                  </a:lnTo>
                  <a:close/>
                </a:path>
              </a:pathLst>
            </a:custGeom>
            <a:solidFill>
              <a:srgbClr val="FFF5D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" name="object 14"/>
            <p:cNvSpPr/>
            <p:nvPr/>
          </p:nvSpPr>
          <p:spPr>
            <a:xfrm>
              <a:off x="1065945" y="2614496"/>
              <a:ext cx="1357630" cy="163195"/>
            </a:xfrm>
            <a:custGeom>
              <a:avLst/>
              <a:gdLst/>
              <a:ahLst/>
              <a:cxnLst/>
              <a:rect l="l" t="t" r="r" b="b"/>
              <a:pathLst>
                <a:path w="1357630" h="163194">
                  <a:moveTo>
                    <a:pt x="1357299" y="0"/>
                  </a:moveTo>
                  <a:lnTo>
                    <a:pt x="0" y="163169"/>
                  </a:lnTo>
                </a:path>
              </a:pathLst>
            </a:custGeom>
            <a:ln w="25908">
              <a:solidFill>
                <a:srgbClr val="C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" name="object 15"/>
            <p:cNvSpPr/>
            <p:nvPr/>
          </p:nvSpPr>
          <p:spPr>
            <a:xfrm>
              <a:off x="6659879" y="1115569"/>
              <a:ext cx="5675375" cy="4596383"/>
            </a:xfrm>
            <a:prstGeom prst="rect">
              <a:avLst/>
            </a:prstGeom>
            <a:blipFill>
              <a:blip r:embed="rId5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6" name="object 16"/>
            <p:cNvSpPr/>
            <p:nvPr/>
          </p:nvSpPr>
          <p:spPr>
            <a:xfrm>
              <a:off x="6655308" y="1110996"/>
              <a:ext cx="5684520" cy="4605655"/>
            </a:xfrm>
            <a:custGeom>
              <a:avLst/>
              <a:gdLst/>
              <a:ahLst/>
              <a:cxnLst/>
              <a:rect l="l" t="t" r="r" b="b"/>
              <a:pathLst>
                <a:path w="5684520" h="4605655">
                  <a:moveTo>
                    <a:pt x="0" y="0"/>
                  </a:moveTo>
                  <a:lnTo>
                    <a:pt x="5684520" y="0"/>
                  </a:lnTo>
                  <a:lnTo>
                    <a:pt x="5684520" y="4605528"/>
                  </a:lnTo>
                  <a:lnTo>
                    <a:pt x="0" y="4605528"/>
                  </a:lnTo>
                  <a:lnTo>
                    <a:pt x="0" y="0"/>
                  </a:lnTo>
                  <a:close/>
                </a:path>
              </a:pathLst>
            </a:custGeom>
            <a:ln w="9144">
              <a:solidFill>
                <a:srgbClr val="0070C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7" name="object 17"/>
            <p:cNvSpPr/>
            <p:nvPr/>
          </p:nvSpPr>
          <p:spPr>
            <a:xfrm>
              <a:off x="6272784" y="3250692"/>
              <a:ext cx="323215" cy="198120"/>
            </a:xfrm>
            <a:custGeom>
              <a:avLst/>
              <a:gdLst/>
              <a:ahLst/>
              <a:cxnLst/>
              <a:rect l="l" t="t" r="r" b="b"/>
              <a:pathLst>
                <a:path w="323215" h="198120">
                  <a:moveTo>
                    <a:pt x="224028" y="0"/>
                  </a:moveTo>
                  <a:lnTo>
                    <a:pt x="224028" y="49529"/>
                  </a:lnTo>
                  <a:lnTo>
                    <a:pt x="0" y="49529"/>
                  </a:lnTo>
                  <a:lnTo>
                    <a:pt x="0" y="148589"/>
                  </a:lnTo>
                  <a:lnTo>
                    <a:pt x="224028" y="148589"/>
                  </a:lnTo>
                  <a:lnTo>
                    <a:pt x="224028" y="198119"/>
                  </a:lnTo>
                  <a:lnTo>
                    <a:pt x="323088" y="99059"/>
                  </a:lnTo>
                  <a:lnTo>
                    <a:pt x="224028" y="0"/>
                  </a:lnTo>
                  <a:close/>
                </a:path>
              </a:pathLst>
            </a:custGeom>
            <a:solidFill>
              <a:srgbClr val="C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8" name="object 18"/>
            <p:cNvSpPr/>
            <p:nvPr/>
          </p:nvSpPr>
          <p:spPr>
            <a:xfrm>
              <a:off x="6272784" y="3250692"/>
              <a:ext cx="323215" cy="198120"/>
            </a:xfrm>
            <a:custGeom>
              <a:avLst/>
              <a:gdLst/>
              <a:ahLst/>
              <a:cxnLst/>
              <a:rect l="l" t="t" r="r" b="b"/>
              <a:pathLst>
                <a:path w="323215" h="198120">
                  <a:moveTo>
                    <a:pt x="0" y="49529"/>
                  </a:moveTo>
                  <a:lnTo>
                    <a:pt x="224028" y="49529"/>
                  </a:lnTo>
                  <a:lnTo>
                    <a:pt x="224028" y="0"/>
                  </a:lnTo>
                  <a:lnTo>
                    <a:pt x="323088" y="99059"/>
                  </a:lnTo>
                  <a:lnTo>
                    <a:pt x="224028" y="198119"/>
                  </a:lnTo>
                  <a:lnTo>
                    <a:pt x="224028" y="148589"/>
                  </a:lnTo>
                  <a:lnTo>
                    <a:pt x="0" y="148589"/>
                  </a:lnTo>
                  <a:lnTo>
                    <a:pt x="0" y="49529"/>
                  </a:lnTo>
                  <a:close/>
                </a:path>
              </a:pathLst>
            </a:custGeom>
            <a:ln w="12192">
              <a:solidFill>
                <a:srgbClr val="C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2" name="object 22"/>
          <p:cNvSpPr/>
          <p:nvPr/>
        </p:nvSpPr>
        <p:spPr>
          <a:xfrm>
            <a:off x="7612380" y="5829300"/>
            <a:ext cx="3543299" cy="670559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 txBox="1"/>
          <p:nvPr/>
        </p:nvSpPr>
        <p:spPr>
          <a:xfrm>
            <a:off x="7815012" y="5938947"/>
            <a:ext cx="3116580" cy="318135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sz="1900" b="1" i="1" spc="5" dirty="0">
                <a:solidFill>
                  <a:srgbClr val="82203B"/>
                </a:solidFill>
                <a:latin typeface="Book Antiqua"/>
                <a:cs typeface="Book Antiqua"/>
              </a:rPr>
              <a:t>~Go to next page for Step</a:t>
            </a:r>
            <a:r>
              <a:rPr sz="1900" b="1" i="1" spc="-15" dirty="0">
                <a:solidFill>
                  <a:srgbClr val="82203B"/>
                </a:solidFill>
                <a:latin typeface="Book Antiqua"/>
                <a:cs typeface="Book Antiqua"/>
              </a:rPr>
              <a:t> </a:t>
            </a:r>
            <a:r>
              <a:rPr sz="1900" b="1" i="1" spc="10" dirty="0">
                <a:solidFill>
                  <a:srgbClr val="82203B"/>
                </a:solidFill>
                <a:latin typeface="Book Antiqua"/>
                <a:cs typeface="Book Antiqua"/>
              </a:rPr>
              <a:t>5~</a:t>
            </a:r>
            <a:endParaRPr sz="1900">
              <a:latin typeface="Book Antiqua"/>
              <a:cs typeface="Book Antiqua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2460498" y="2468118"/>
            <a:ext cx="2828925" cy="439420"/>
          </a:xfrm>
          <a:prstGeom prst="rect">
            <a:avLst/>
          </a:prstGeom>
          <a:ln w="25907">
            <a:solidFill>
              <a:srgbClr val="C00000"/>
            </a:solidFill>
          </a:ln>
        </p:spPr>
        <p:txBody>
          <a:bodyPr vert="horz" wrap="square" lIns="0" tIns="54610" rIns="0" bIns="0" rtlCol="0">
            <a:spAutoFit/>
          </a:bodyPr>
          <a:lstStyle/>
          <a:p>
            <a:pPr marL="89535" marR="181610" indent="-635">
              <a:lnSpc>
                <a:spcPct val="100000"/>
              </a:lnSpc>
              <a:spcBef>
                <a:spcPts val="430"/>
              </a:spcBef>
            </a:pPr>
            <a:r>
              <a:rPr sz="1050" spc="5" dirty="0">
                <a:solidFill>
                  <a:srgbClr val="C00000"/>
                </a:solidFill>
                <a:latin typeface="Arial"/>
                <a:cs typeface="Arial"/>
              </a:rPr>
              <a:t>Click </a:t>
            </a:r>
            <a:r>
              <a:rPr sz="1050" dirty="0">
                <a:solidFill>
                  <a:srgbClr val="C00000"/>
                </a:solidFill>
                <a:latin typeface="Arial"/>
                <a:cs typeface="Arial"/>
              </a:rPr>
              <a:t>on </a:t>
            </a:r>
            <a:r>
              <a:rPr sz="1050" u="sng" dirty="0">
                <a:solidFill>
                  <a:srgbClr val="4156AC"/>
                </a:solidFill>
                <a:uFill>
                  <a:solidFill>
                    <a:srgbClr val="4156AC"/>
                  </a:solidFill>
                </a:uFill>
                <a:latin typeface="Arial"/>
                <a:cs typeface="Arial"/>
              </a:rPr>
              <a:t>Alpha Index</a:t>
            </a:r>
            <a:r>
              <a:rPr sz="1050" dirty="0">
                <a:solidFill>
                  <a:srgbClr val="4156AC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C00000"/>
                </a:solidFill>
                <a:latin typeface="Arial"/>
                <a:cs typeface="Arial"/>
              </a:rPr>
              <a:t>link </a:t>
            </a:r>
            <a:r>
              <a:rPr sz="1050" spc="-5" dirty="0">
                <a:solidFill>
                  <a:srgbClr val="C00000"/>
                </a:solidFill>
                <a:latin typeface="Arial"/>
                <a:cs typeface="Arial"/>
              </a:rPr>
              <a:t>to </a:t>
            </a:r>
            <a:r>
              <a:rPr sz="1050" dirty="0">
                <a:solidFill>
                  <a:srgbClr val="C00000"/>
                </a:solidFill>
                <a:latin typeface="Arial"/>
                <a:cs typeface="Arial"/>
              </a:rPr>
              <a:t>search by  keyword, and </a:t>
            </a:r>
            <a:r>
              <a:rPr sz="1050" spc="-5" dirty="0">
                <a:solidFill>
                  <a:srgbClr val="C00000"/>
                </a:solidFill>
                <a:latin typeface="Arial"/>
                <a:cs typeface="Arial"/>
              </a:rPr>
              <a:t>you </a:t>
            </a:r>
            <a:r>
              <a:rPr sz="1050" dirty="0">
                <a:solidFill>
                  <a:srgbClr val="C00000"/>
                </a:solidFill>
                <a:latin typeface="Arial"/>
                <a:cs typeface="Arial"/>
              </a:rPr>
              <a:t>will be taken </a:t>
            </a:r>
            <a:r>
              <a:rPr sz="1050" spc="-5" dirty="0">
                <a:solidFill>
                  <a:srgbClr val="C00000"/>
                </a:solidFill>
                <a:latin typeface="Arial"/>
                <a:cs typeface="Arial"/>
              </a:rPr>
              <a:t>to </a:t>
            </a:r>
            <a:r>
              <a:rPr sz="1050" dirty="0">
                <a:solidFill>
                  <a:srgbClr val="C00000"/>
                </a:solidFill>
                <a:latin typeface="Arial"/>
                <a:cs typeface="Arial"/>
              </a:rPr>
              <a:t>this</a:t>
            </a:r>
            <a:r>
              <a:rPr sz="1050" spc="-85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C00000"/>
                </a:solidFill>
                <a:latin typeface="Arial"/>
                <a:cs typeface="Arial"/>
              </a:rPr>
              <a:t>page</a:t>
            </a:r>
            <a:endParaRPr sz="1050">
              <a:latin typeface="Arial"/>
              <a:cs typeface="Arial"/>
            </a:endParaRPr>
          </a:p>
        </p:txBody>
      </p:sp>
      <p:grpSp>
        <p:nvGrpSpPr>
          <p:cNvPr id="25" name="object 25"/>
          <p:cNvGrpSpPr/>
          <p:nvPr/>
        </p:nvGrpSpPr>
        <p:grpSpPr>
          <a:xfrm>
            <a:off x="310895" y="0"/>
            <a:ext cx="6644005" cy="3279140"/>
            <a:chOff x="310895" y="0"/>
            <a:chExt cx="6644005" cy="3279140"/>
          </a:xfrm>
        </p:grpSpPr>
        <p:sp>
          <p:nvSpPr>
            <p:cNvPr id="26" name="object 26"/>
            <p:cNvSpPr/>
            <p:nvPr/>
          </p:nvSpPr>
          <p:spPr>
            <a:xfrm>
              <a:off x="5121401" y="2785110"/>
              <a:ext cx="1741170" cy="443230"/>
            </a:xfrm>
            <a:custGeom>
              <a:avLst/>
              <a:gdLst/>
              <a:ahLst/>
              <a:cxnLst/>
              <a:rect l="l" t="t" r="r" b="b"/>
              <a:pathLst>
                <a:path w="1741170" h="443230">
                  <a:moveTo>
                    <a:pt x="0" y="0"/>
                  </a:moveTo>
                  <a:lnTo>
                    <a:pt x="1740649" y="443077"/>
                  </a:lnTo>
                </a:path>
              </a:pathLst>
            </a:custGeom>
            <a:ln w="38099">
              <a:solidFill>
                <a:srgbClr val="00B05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7" name="object 27"/>
            <p:cNvSpPr/>
            <p:nvPr/>
          </p:nvSpPr>
          <p:spPr>
            <a:xfrm>
              <a:off x="6829485" y="3168095"/>
              <a:ext cx="125095" cy="111125"/>
            </a:xfrm>
            <a:custGeom>
              <a:avLst/>
              <a:gdLst/>
              <a:ahLst/>
              <a:cxnLst/>
              <a:rect l="l" t="t" r="r" b="b"/>
              <a:pathLst>
                <a:path w="125095" h="111125">
                  <a:moveTo>
                    <a:pt x="28206" y="0"/>
                  </a:moveTo>
                  <a:lnTo>
                    <a:pt x="0" y="110769"/>
                  </a:lnTo>
                  <a:lnTo>
                    <a:pt x="124879" y="83578"/>
                  </a:lnTo>
                  <a:lnTo>
                    <a:pt x="28206" y="0"/>
                  </a:lnTo>
                  <a:close/>
                </a:path>
              </a:pathLst>
            </a:custGeom>
            <a:solidFill>
              <a:srgbClr val="00B05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8" name="object 28"/>
            <p:cNvSpPr/>
            <p:nvPr/>
          </p:nvSpPr>
          <p:spPr>
            <a:xfrm>
              <a:off x="310895" y="0"/>
              <a:ext cx="2514599" cy="758951"/>
            </a:xfrm>
            <a:prstGeom prst="rect">
              <a:avLst/>
            </a:prstGeom>
            <a:blipFill>
              <a:blip r:embed="rId7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9" name="object 29"/>
            <p:cNvSpPr/>
            <p:nvPr/>
          </p:nvSpPr>
          <p:spPr>
            <a:xfrm>
              <a:off x="377951" y="0"/>
              <a:ext cx="2346959" cy="675131"/>
            </a:xfrm>
            <a:prstGeom prst="rect">
              <a:avLst/>
            </a:prstGeom>
            <a:blipFill>
              <a:blip r:embed="rId8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0" name="object 30"/>
            <p:cNvSpPr/>
            <p:nvPr/>
          </p:nvSpPr>
          <p:spPr>
            <a:xfrm>
              <a:off x="2252472" y="0"/>
              <a:ext cx="4418075" cy="763524"/>
            </a:xfrm>
            <a:prstGeom prst="rect">
              <a:avLst/>
            </a:prstGeom>
            <a:blipFill>
              <a:blip r:embed="rId9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1" name="object 31"/>
            <p:cNvSpPr/>
            <p:nvPr/>
          </p:nvSpPr>
          <p:spPr>
            <a:xfrm>
              <a:off x="2319528" y="0"/>
              <a:ext cx="4250435" cy="679703"/>
            </a:xfrm>
            <a:prstGeom prst="rect">
              <a:avLst/>
            </a:prstGeom>
            <a:blipFill>
              <a:blip r:embed="rId10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2" name="object 32"/>
          <p:cNvSpPr txBox="1">
            <a:spLocks noGrp="1"/>
          </p:cNvSpPr>
          <p:nvPr>
            <p:ph type="title"/>
          </p:nvPr>
        </p:nvSpPr>
        <p:spPr>
          <a:xfrm>
            <a:off x="567977" y="74366"/>
            <a:ext cx="583311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105" dirty="0"/>
              <a:t>HUB</a:t>
            </a:r>
            <a:r>
              <a:rPr sz="2400" spc="-305" dirty="0"/>
              <a:t> </a:t>
            </a:r>
            <a:r>
              <a:rPr sz="2400" spc="-135" dirty="0"/>
              <a:t>Search</a:t>
            </a:r>
            <a:r>
              <a:rPr sz="2400" spc="-280" dirty="0"/>
              <a:t> </a:t>
            </a:r>
            <a:r>
              <a:rPr sz="2400" spc="-80" dirty="0"/>
              <a:t>by</a:t>
            </a:r>
            <a:r>
              <a:rPr sz="2400" spc="-295" dirty="0"/>
              <a:t> </a:t>
            </a:r>
            <a:r>
              <a:rPr sz="2400" i="1" spc="-145" dirty="0">
                <a:latin typeface="Book Antiqua"/>
                <a:cs typeface="Book Antiqua"/>
              </a:rPr>
              <a:t>Commodity/</a:t>
            </a:r>
            <a:r>
              <a:rPr sz="2400" i="1" spc="-254" dirty="0">
                <a:latin typeface="Book Antiqua"/>
                <a:cs typeface="Book Antiqua"/>
              </a:rPr>
              <a:t> </a:t>
            </a:r>
            <a:r>
              <a:rPr sz="2400" i="1" spc="-135" dirty="0">
                <a:latin typeface="Book Antiqua"/>
                <a:cs typeface="Book Antiqua"/>
              </a:rPr>
              <a:t>Service</a:t>
            </a:r>
            <a:r>
              <a:rPr sz="2400" i="1" spc="-265" dirty="0">
                <a:latin typeface="Book Antiqua"/>
                <a:cs typeface="Book Antiqua"/>
              </a:rPr>
              <a:t> </a:t>
            </a:r>
            <a:r>
              <a:rPr sz="2400" i="1" spc="-145" dirty="0">
                <a:latin typeface="Book Antiqua"/>
                <a:cs typeface="Book Antiqua"/>
              </a:rPr>
              <a:t>Description</a:t>
            </a:r>
            <a:endParaRPr sz="2400">
              <a:latin typeface="Book Antiqua"/>
              <a:cs typeface="Book Antiqua"/>
            </a:endParaRPr>
          </a:p>
        </p:txBody>
      </p:sp>
      <p:sp>
        <p:nvSpPr>
          <p:cNvPr id="33" name="object 33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1270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0"/>
              </a:spcBef>
            </a:pPr>
            <a:fld id="{81D60167-4931-47E6-BA6A-407CBD079E47}" type="slidenum">
              <a:rPr spc="10" dirty="0"/>
              <a:t>6</a:t>
            </a:fld>
            <a:endParaRPr spc="10" dirty="0"/>
          </a:p>
        </p:txBody>
      </p:sp>
    </p:spTree>
  </p:cSld>
  <p:clrMapOvr>
    <a:masterClrMapping/>
  </p:clrMapOvr>
  <p:transition spd="med">
    <p:fad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ject 5"/>
          <p:cNvSpPr/>
          <p:nvPr/>
        </p:nvSpPr>
        <p:spPr>
          <a:xfrm>
            <a:off x="761" y="762"/>
            <a:ext cx="914400" cy="0"/>
          </a:xfrm>
          <a:custGeom>
            <a:avLst/>
            <a:gdLst/>
            <a:ahLst/>
            <a:cxnLst/>
            <a:rect l="l" t="t" r="r" b="b"/>
            <a:pathLst>
              <a:path w="914400">
                <a:moveTo>
                  <a:pt x="0" y="0"/>
                </a:moveTo>
                <a:lnTo>
                  <a:pt x="914400" y="0"/>
                </a:lnTo>
              </a:path>
            </a:pathLst>
          </a:custGeom>
          <a:ln w="3175">
            <a:solidFill>
              <a:srgbClr val="FB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323088" y="463297"/>
            <a:ext cx="1196339" cy="67055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526120" y="577247"/>
            <a:ext cx="770890" cy="318135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sz="1900" b="1" spc="5" dirty="0">
                <a:solidFill>
                  <a:srgbClr val="82203B"/>
                </a:solidFill>
                <a:latin typeface="Book Antiqua"/>
                <a:cs typeface="Book Antiqua"/>
              </a:rPr>
              <a:t>Step</a:t>
            </a:r>
            <a:r>
              <a:rPr sz="1900" b="1" spc="-60" dirty="0">
                <a:solidFill>
                  <a:srgbClr val="82203B"/>
                </a:solidFill>
                <a:latin typeface="Book Antiqua"/>
                <a:cs typeface="Book Antiqua"/>
              </a:rPr>
              <a:t> </a:t>
            </a:r>
            <a:r>
              <a:rPr sz="1900" b="1" spc="5" dirty="0">
                <a:solidFill>
                  <a:srgbClr val="82203B"/>
                </a:solidFill>
                <a:latin typeface="Book Antiqua"/>
                <a:cs typeface="Book Antiqua"/>
              </a:rPr>
              <a:t>5.</a:t>
            </a:r>
            <a:endParaRPr sz="1900">
              <a:latin typeface="Book Antiqua"/>
              <a:cs typeface="Book Antiqua"/>
            </a:endParaRPr>
          </a:p>
        </p:txBody>
      </p:sp>
      <p:sp>
        <p:nvSpPr>
          <p:cNvPr id="8" name="object 8"/>
          <p:cNvSpPr/>
          <p:nvPr/>
        </p:nvSpPr>
        <p:spPr>
          <a:xfrm>
            <a:off x="6489191" y="463297"/>
            <a:ext cx="1196339" cy="67055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 txBox="1"/>
          <p:nvPr/>
        </p:nvSpPr>
        <p:spPr>
          <a:xfrm>
            <a:off x="6691521" y="577247"/>
            <a:ext cx="770890" cy="318135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sz="1900" b="1" spc="5" dirty="0">
                <a:solidFill>
                  <a:srgbClr val="82203B"/>
                </a:solidFill>
                <a:latin typeface="Book Antiqua"/>
                <a:cs typeface="Book Antiqua"/>
              </a:rPr>
              <a:t>Step</a:t>
            </a:r>
            <a:r>
              <a:rPr sz="1900" b="1" spc="-60" dirty="0">
                <a:solidFill>
                  <a:srgbClr val="82203B"/>
                </a:solidFill>
                <a:latin typeface="Book Antiqua"/>
                <a:cs typeface="Book Antiqua"/>
              </a:rPr>
              <a:t> </a:t>
            </a:r>
            <a:r>
              <a:rPr sz="1900" b="1" spc="5" dirty="0">
                <a:solidFill>
                  <a:srgbClr val="82203B"/>
                </a:solidFill>
                <a:latin typeface="Book Antiqua"/>
                <a:cs typeface="Book Antiqua"/>
              </a:rPr>
              <a:t>6.</a:t>
            </a:r>
            <a:endParaRPr sz="1900">
              <a:latin typeface="Book Antiqua"/>
              <a:cs typeface="Book Antiqua"/>
            </a:endParaRPr>
          </a:p>
        </p:txBody>
      </p:sp>
      <p:grpSp>
        <p:nvGrpSpPr>
          <p:cNvPr id="10" name="object 10"/>
          <p:cNvGrpSpPr/>
          <p:nvPr/>
        </p:nvGrpSpPr>
        <p:grpSpPr>
          <a:xfrm>
            <a:off x="479869" y="999553"/>
            <a:ext cx="11864975" cy="4903470"/>
            <a:chOff x="479869" y="999553"/>
            <a:chExt cx="11864975" cy="4903470"/>
          </a:xfrm>
        </p:grpSpPr>
        <p:sp>
          <p:nvSpPr>
            <p:cNvPr id="11" name="object 11"/>
            <p:cNvSpPr/>
            <p:nvPr/>
          </p:nvSpPr>
          <p:spPr>
            <a:xfrm>
              <a:off x="489203" y="1008889"/>
              <a:ext cx="5658611" cy="4884419"/>
            </a:xfrm>
            <a:prstGeom prst="rect">
              <a:avLst/>
            </a:prstGeom>
            <a:blipFill>
              <a:blip r:embed="rId4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12"/>
            <p:cNvSpPr/>
            <p:nvPr/>
          </p:nvSpPr>
          <p:spPr>
            <a:xfrm>
              <a:off x="484631" y="1004316"/>
              <a:ext cx="5668010" cy="4893945"/>
            </a:xfrm>
            <a:custGeom>
              <a:avLst/>
              <a:gdLst/>
              <a:ahLst/>
              <a:cxnLst/>
              <a:rect l="l" t="t" r="r" b="b"/>
              <a:pathLst>
                <a:path w="5668010" h="4893945">
                  <a:moveTo>
                    <a:pt x="0" y="0"/>
                  </a:moveTo>
                  <a:lnTo>
                    <a:pt x="5667756" y="0"/>
                  </a:lnTo>
                  <a:lnTo>
                    <a:pt x="5667756" y="4893564"/>
                  </a:lnTo>
                  <a:lnTo>
                    <a:pt x="0" y="4893564"/>
                  </a:lnTo>
                  <a:lnTo>
                    <a:pt x="0" y="0"/>
                  </a:lnTo>
                  <a:close/>
                </a:path>
              </a:pathLst>
            </a:custGeom>
            <a:ln w="9144">
              <a:solidFill>
                <a:srgbClr val="0070C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" name="object 13"/>
            <p:cNvSpPr/>
            <p:nvPr/>
          </p:nvSpPr>
          <p:spPr>
            <a:xfrm>
              <a:off x="1588764" y="3681488"/>
              <a:ext cx="899160" cy="538480"/>
            </a:xfrm>
            <a:custGeom>
              <a:avLst/>
              <a:gdLst/>
              <a:ahLst/>
              <a:cxnLst/>
              <a:rect l="l" t="t" r="r" b="b"/>
              <a:pathLst>
                <a:path w="899160" h="538479">
                  <a:moveTo>
                    <a:pt x="898588" y="0"/>
                  </a:moveTo>
                  <a:lnTo>
                    <a:pt x="0" y="538187"/>
                  </a:lnTo>
                </a:path>
              </a:pathLst>
            </a:custGeom>
            <a:ln w="25908">
              <a:solidFill>
                <a:srgbClr val="C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" name="object 14"/>
            <p:cNvSpPr/>
            <p:nvPr/>
          </p:nvSpPr>
          <p:spPr>
            <a:xfrm>
              <a:off x="6678167" y="1008889"/>
              <a:ext cx="5657086" cy="3610354"/>
            </a:xfrm>
            <a:prstGeom prst="rect">
              <a:avLst/>
            </a:prstGeom>
            <a:blipFill>
              <a:blip r:embed="rId5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" name="object 15"/>
            <p:cNvSpPr/>
            <p:nvPr/>
          </p:nvSpPr>
          <p:spPr>
            <a:xfrm>
              <a:off x="6673596" y="1004316"/>
              <a:ext cx="5666740" cy="3619500"/>
            </a:xfrm>
            <a:custGeom>
              <a:avLst/>
              <a:gdLst/>
              <a:ahLst/>
              <a:cxnLst/>
              <a:rect l="l" t="t" r="r" b="b"/>
              <a:pathLst>
                <a:path w="5666740" h="3619500">
                  <a:moveTo>
                    <a:pt x="0" y="0"/>
                  </a:moveTo>
                  <a:lnTo>
                    <a:pt x="5666232" y="0"/>
                  </a:lnTo>
                  <a:lnTo>
                    <a:pt x="5666232" y="3619500"/>
                  </a:lnTo>
                  <a:lnTo>
                    <a:pt x="0" y="3619500"/>
                  </a:lnTo>
                  <a:lnTo>
                    <a:pt x="0" y="0"/>
                  </a:lnTo>
                  <a:close/>
                </a:path>
              </a:pathLst>
            </a:custGeom>
            <a:ln w="9144">
              <a:solidFill>
                <a:srgbClr val="0070C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6" name="object 16"/>
          <p:cNvSpPr txBox="1"/>
          <p:nvPr/>
        </p:nvSpPr>
        <p:spPr>
          <a:xfrm>
            <a:off x="2484882" y="3452622"/>
            <a:ext cx="3531235" cy="391795"/>
          </a:xfrm>
          <a:prstGeom prst="rect">
            <a:avLst/>
          </a:prstGeom>
          <a:solidFill>
            <a:srgbClr val="FFF5D7"/>
          </a:solidFill>
          <a:ln w="25907">
            <a:solidFill>
              <a:srgbClr val="C00000"/>
            </a:solidFill>
          </a:ln>
        </p:spPr>
        <p:txBody>
          <a:bodyPr vert="horz" wrap="square" lIns="0" tIns="30480" rIns="0" bIns="0" rtlCol="0">
            <a:spAutoFit/>
          </a:bodyPr>
          <a:lstStyle/>
          <a:p>
            <a:pPr marL="271145" marR="86995" indent="-178435">
              <a:lnSpc>
                <a:spcPct val="100000"/>
              </a:lnSpc>
              <a:spcBef>
                <a:spcPts val="240"/>
              </a:spcBef>
            </a:pPr>
            <a:r>
              <a:rPr sz="1050" dirty="0">
                <a:solidFill>
                  <a:srgbClr val="C00000"/>
                </a:solidFill>
                <a:latin typeface="Arial"/>
                <a:cs typeface="Arial"/>
              </a:rPr>
              <a:t>1) </a:t>
            </a:r>
            <a:r>
              <a:rPr sz="1050" spc="-5" dirty="0">
                <a:solidFill>
                  <a:srgbClr val="C00000"/>
                </a:solidFill>
                <a:latin typeface="Arial"/>
                <a:cs typeface="Arial"/>
              </a:rPr>
              <a:t>Type </a:t>
            </a:r>
            <a:r>
              <a:rPr sz="1050" dirty="0">
                <a:solidFill>
                  <a:srgbClr val="C00000"/>
                </a:solidFill>
                <a:latin typeface="Arial"/>
                <a:cs typeface="Arial"/>
              </a:rPr>
              <a:t>in keywords (hint: use generic terms, if</a:t>
            </a:r>
            <a:r>
              <a:rPr sz="1050" spc="-90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C00000"/>
                </a:solidFill>
                <a:latin typeface="Arial"/>
                <a:cs typeface="Arial"/>
              </a:rPr>
              <a:t>possible)  </a:t>
            </a:r>
            <a:r>
              <a:rPr sz="1050" spc="-5" dirty="0">
                <a:solidFill>
                  <a:srgbClr val="C00000"/>
                </a:solidFill>
                <a:latin typeface="Arial"/>
                <a:cs typeface="Arial"/>
              </a:rPr>
              <a:t>In </a:t>
            </a:r>
            <a:r>
              <a:rPr sz="1050" dirty="0">
                <a:solidFill>
                  <a:srgbClr val="C00000"/>
                </a:solidFill>
                <a:latin typeface="Arial"/>
                <a:cs typeface="Arial"/>
              </a:rPr>
              <a:t>this example, </a:t>
            </a:r>
            <a:r>
              <a:rPr sz="1050" spc="-5" dirty="0">
                <a:solidFill>
                  <a:srgbClr val="C00000"/>
                </a:solidFill>
                <a:latin typeface="Arial"/>
                <a:cs typeface="Arial"/>
              </a:rPr>
              <a:t>we </a:t>
            </a:r>
            <a:r>
              <a:rPr sz="1050" dirty="0">
                <a:solidFill>
                  <a:srgbClr val="C00000"/>
                </a:solidFill>
                <a:latin typeface="Arial"/>
                <a:cs typeface="Arial"/>
              </a:rPr>
              <a:t>will use </a:t>
            </a:r>
            <a:r>
              <a:rPr sz="1050" spc="-5" dirty="0">
                <a:solidFill>
                  <a:srgbClr val="C00000"/>
                </a:solidFill>
                <a:latin typeface="Arial"/>
                <a:cs typeface="Arial"/>
              </a:rPr>
              <a:t>Keyword</a:t>
            </a:r>
            <a:r>
              <a:rPr sz="1050" spc="-30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050" spc="-5" dirty="0">
                <a:solidFill>
                  <a:srgbClr val="C00000"/>
                </a:solidFill>
                <a:latin typeface="Arial"/>
                <a:cs typeface="Arial"/>
              </a:rPr>
              <a:t>“</a:t>
            </a:r>
            <a:r>
              <a:rPr sz="1050" b="1" spc="-5" dirty="0">
                <a:solidFill>
                  <a:srgbClr val="2E2E2E"/>
                </a:solidFill>
                <a:latin typeface="Arial"/>
                <a:cs typeface="Arial"/>
              </a:rPr>
              <a:t>promotional</a:t>
            </a:r>
            <a:r>
              <a:rPr sz="1050" spc="-5" dirty="0">
                <a:solidFill>
                  <a:srgbClr val="C00000"/>
                </a:solidFill>
                <a:latin typeface="Arial"/>
                <a:cs typeface="Arial"/>
              </a:rPr>
              <a:t>’</a:t>
            </a:r>
            <a:endParaRPr sz="1050">
              <a:latin typeface="Arial"/>
              <a:cs typeface="Arial"/>
            </a:endParaRPr>
          </a:p>
        </p:txBody>
      </p:sp>
      <p:sp>
        <p:nvSpPr>
          <p:cNvPr id="17" name="object 17"/>
          <p:cNvSpPr/>
          <p:nvPr/>
        </p:nvSpPr>
        <p:spPr>
          <a:xfrm>
            <a:off x="861239" y="5036693"/>
            <a:ext cx="968375" cy="668655"/>
          </a:xfrm>
          <a:custGeom>
            <a:avLst/>
            <a:gdLst/>
            <a:ahLst/>
            <a:cxnLst/>
            <a:rect l="l" t="t" r="r" b="b"/>
            <a:pathLst>
              <a:path w="968375" h="668654">
                <a:moveTo>
                  <a:pt x="968108" y="0"/>
                </a:moveTo>
                <a:lnTo>
                  <a:pt x="0" y="668362"/>
                </a:lnTo>
              </a:path>
            </a:pathLst>
          </a:custGeom>
          <a:ln w="25908">
            <a:solidFill>
              <a:srgbClr val="C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 txBox="1"/>
          <p:nvPr/>
        </p:nvSpPr>
        <p:spPr>
          <a:xfrm>
            <a:off x="1828038" y="4889754"/>
            <a:ext cx="1870075" cy="251460"/>
          </a:xfrm>
          <a:prstGeom prst="rect">
            <a:avLst/>
          </a:prstGeom>
          <a:solidFill>
            <a:srgbClr val="FFF5D7"/>
          </a:solidFill>
          <a:ln w="25907">
            <a:solidFill>
              <a:srgbClr val="C00000"/>
            </a:solidFill>
          </a:ln>
        </p:spPr>
        <p:txBody>
          <a:bodyPr vert="horz" wrap="square" lIns="0" tIns="40640" rIns="0" bIns="0" rtlCol="0">
            <a:spAutoFit/>
          </a:bodyPr>
          <a:lstStyle/>
          <a:p>
            <a:pPr marL="172085">
              <a:lnSpc>
                <a:spcPct val="100000"/>
              </a:lnSpc>
              <a:spcBef>
                <a:spcPts val="320"/>
              </a:spcBef>
            </a:pPr>
            <a:r>
              <a:rPr sz="1050" dirty="0">
                <a:solidFill>
                  <a:srgbClr val="C00000"/>
                </a:solidFill>
                <a:latin typeface="Arial"/>
                <a:cs typeface="Arial"/>
              </a:rPr>
              <a:t>2) </a:t>
            </a:r>
            <a:r>
              <a:rPr sz="1050" spc="5" dirty="0">
                <a:solidFill>
                  <a:srgbClr val="C00000"/>
                </a:solidFill>
                <a:latin typeface="Arial"/>
                <a:cs typeface="Arial"/>
              </a:rPr>
              <a:t>Click </a:t>
            </a:r>
            <a:r>
              <a:rPr sz="1050" dirty="0">
                <a:solidFill>
                  <a:srgbClr val="C00000"/>
                </a:solidFill>
                <a:latin typeface="Arial"/>
                <a:cs typeface="Arial"/>
              </a:rPr>
              <a:t>on </a:t>
            </a:r>
            <a:r>
              <a:rPr sz="1050" spc="-5" dirty="0">
                <a:solidFill>
                  <a:srgbClr val="C00000"/>
                </a:solidFill>
                <a:latin typeface="Arial"/>
                <a:cs typeface="Arial"/>
              </a:rPr>
              <a:t>“</a:t>
            </a:r>
            <a:r>
              <a:rPr sz="1050" b="1" spc="-5" dirty="0">
                <a:solidFill>
                  <a:srgbClr val="2E2E2E"/>
                </a:solidFill>
                <a:latin typeface="Arial Narrow"/>
                <a:cs typeface="Arial Narrow"/>
              </a:rPr>
              <a:t>Submit</a:t>
            </a:r>
            <a:r>
              <a:rPr sz="1050" b="1" spc="-85" dirty="0">
                <a:solidFill>
                  <a:srgbClr val="2E2E2E"/>
                </a:solidFill>
                <a:latin typeface="Arial Narrow"/>
                <a:cs typeface="Arial Narrow"/>
              </a:rPr>
              <a:t> </a:t>
            </a:r>
            <a:r>
              <a:rPr sz="1050" b="1" spc="-5" dirty="0">
                <a:solidFill>
                  <a:srgbClr val="2E2E2E"/>
                </a:solidFill>
                <a:latin typeface="Arial Narrow"/>
                <a:cs typeface="Arial Narrow"/>
              </a:rPr>
              <a:t>Search</a:t>
            </a:r>
            <a:r>
              <a:rPr sz="1050" spc="-5" dirty="0">
                <a:solidFill>
                  <a:srgbClr val="C00000"/>
                </a:solidFill>
                <a:latin typeface="Arial"/>
                <a:cs typeface="Arial"/>
              </a:rPr>
              <a:t>”</a:t>
            </a:r>
            <a:endParaRPr sz="1050">
              <a:latin typeface="Arial"/>
              <a:cs typeface="Arial"/>
            </a:endParaRPr>
          </a:p>
        </p:txBody>
      </p:sp>
      <p:grpSp>
        <p:nvGrpSpPr>
          <p:cNvPr id="20" name="object 20"/>
          <p:cNvGrpSpPr/>
          <p:nvPr/>
        </p:nvGrpSpPr>
        <p:grpSpPr>
          <a:xfrm>
            <a:off x="6272784" y="3256026"/>
            <a:ext cx="4088891" cy="2646934"/>
            <a:chOff x="6272784" y="3256026"/>
            <a:chExt cx="4088891" cy="2646934"/>
          </a:xfrm>
        </p:grpSpPr>
        <p:sp>
          <p:nvSpPr>
            <p:cNvPr id="21" name="object 21"/>
            <p:cNvSpPr/>
            <p:nvPr/>
          </p:nvSpPr>
          <p:spPr>
            <a:xfrm>
              <a:off x="7126979" y="3256026"/>
              <a:ext cx="1953260" cy="998219"/>
            </a:xfrm>
            <a:custGeom>
              <a:avLst/>
              <a:gdLst/>
              <a:ahLst/>
              <a:cxnLst/>
              <a:rect l="l" t="t" r="r" b="b"/>
              <a:pathLst>
                <a:path w="1953259" h="998220">
                  <a:moveTo>
                    <a:pt x="1953005" y="0"/>
                  </a:moveTo>
                  <a:lnTo>
                    <a:pt x="0" y="998131"/>
                  </a:lnTo>
                </a:path>
              </a:pathLst>
            </a:custGeom>
            <a:ln w="25908">
              <a:solidFill>
                <a:srgbClr val="C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2" name="object 22"/>
            <p:cNvSpPr/>
            <p:nvPr/>
          </p:nvSpPr>
          <p:spPr>
            <a:xfrm>
              <a:off x="6272784" y="3336036"/>
              <a:ext cx="323215" cy="198120"/>
            </a:xfrm>
            <a:custGeom>
              <a:avLst/>
              <a:gdLst/>
              <a:ahLst/>
              <a:cxnLst/>
              <a:rect l="l" t="t" r="r" b="b"/>
              <a:pathLst>
                <a:path w="323215" h="198120">
                  <a:moveTo>
                    <a:pt x="224028" y="0"/>
                  </a:moveTo>
                  <a:lnTo>
                    <a:pt x="224028" y="49529"/>
                  </a:lnTo>
                  <a:lnTo>
                    <a:pt x="0" y="49529"/>
                  </a:lnTo>
                  <a:lnTo>
                    <a:pt x="0" y="148589"/>
                  </a:lnTo>
                  <a:lnTo>
                    <a:pt x="224028" y="148589"/>
                  </a:lnTo>
                  <a:lnTo>
                    <a:pt x="224028" y="198119"/>
                  </a:lnTo>
                  <a:lnTo>
                    <a:pt x="323088" y="99059"/>
                  </a:lnTo>
                  <a:lnTo>
                    <a:pt x="224028" y="0"/>
                  </a:lnTo>
                  <a:close/>
                </a:path>
              </a:pathLst>
            </a:custGeom>
            <a:solidFill>
              <a:srgbClr val="C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3" name="object 23"/>
            <p:cNvSpPr/>
            <p:nvPr/>
          </p:nvSpPr>
          <p:spPr>
            <a:xfrm>
              <a:off x="6272784" y="3336036"/>
              <a:ext cx="323215" cy="198120"/>
            </a:xfrm>
            <a:custGeom>
              <a:avLst/>
              <a:gdLst/>
              <a:ahLst/>
              <a:cxnLst/>
              <a:rect l="l" t="t" r="r" b="b"/>
              <a:pathLst>
                <a:path w="323215" h="198120">
                  <a:moveTo>
                    <a:pt x="0" y="49529"/>
                  </a:moveTo>
                  <a:lnTo>
                    <a:pt x="224028" y="49529"/>
                  </a:lnTo>
                  <a:lnTo>
                    <a:pt x="224028" y="0"/>
                  </a:lnTo>
                  <a:lnTo>
                    <a:pt x="323088" y="99059"/>
                  </a:lnTo>
                  <a:lnTo>
                    <a:pt x="224028" y="198119"/>
                  </a:lnTo>
                  <a:lnTo>
                    <a:pt x="224028" y="148589"/>
                  </a:lnTo>
                  <a:lnTo>
                    <a:pt x="0" y="148589"/>
                  </a:lnTo>
                  <a:lnTo>
                    <a:pt x="0" y="49529"/>
                  </a:lnTo>
                  <a:close/>
                </a:path>
              </a:pathLst>
            </a:custGeom>
            <a:ln w="12192">
              <a:solidFill>
                <a:srgbClr val="C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4" name="object 24"/>
            <p:cNvSpPr/>
            <p:nvPr/>
          </p:nvSpPr>
          <p:spPr>
            <a:xfrm>
              <a:off x="7822692" y="4678680"/>
              <a:ext cx="256540" cy="394970"/>
            </a:xfrm>
            <a:custGeom>
              <a:avLst/>
              <a:gdLst/>
              <a:ahLst/>
              <a:cxnLst/>
              <a:rect l="l" t="t" r="r" b="b"/>
              <a:pathLst>
                <a:path w="256540" h="394970">
                  <a:moveTo>
                    <a:pt x="192024" y="0"/>
                  </a:moveTo>
                  <a:lnTo>
                    <a:pt x="64008" y="0"/>
                  </a:lnTo>
                  <a:lnTo>
                    <a:pt x="64008" y="266700"/>
                  </a:lnTo>
                  <a:lnTo>
                    <a:pt x="0" y="266700"/>
                  </a:lnTo>
                  <a:lnTo>
                    <a:pt x="128016" y="394716"/>
                  </a:lnTo>
                  <a:lnTo>
                    <a:pt x="256032" y="266700"/>
                  </a:lnTo>
                  <a:lnTo>
                    <a:pt x="192024" y="266700"/>
                  </a:lnTo>
                  <a:lnTo>
                    <a:pt x="192024" y="0"/>
                  </a:lnTo>
                  <a:close/>
                </a:path>
              </a:pathLst>
            </a:custGeom>
            <a:solidFill>
              <a:srgbClr val="C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5" name="object 25"/>
            <p:cNvSpPr/>
            <p:nvPr/>
          </p:nvSpPr>
          <p:spPr>
            <a:xfrm>
              <a:off x="7822692" y="4678680"/>
              <a:ext cx="256540" cy="394970"/>
            </a:xfrm>
            <a:custGeom>
              <a:avLst/>
              <a:gdLst/>
              <a:ahLst/>
              <a:cxnLst/>
              <a:rect l="l" t="t" r="r" b="b"/>
              <a:pathLst>
                <a:path w="256540" h="394970">
                  <a:moveTo>
                    <a:pt x="192024" y="0"/>
                  </a:moveTo>
                  <a:lnTo>
                    <a:pt x="192024" y="266700"/>
                  </a:lnTo>
                  <a:lnTo>
                    <a:pt x="256032" y="266700"/>
                  </a:lnTo>
                  <a:lnTo>
                    <a:pt x="128016" y="394716"/>
                  </a:lnTo>
                  <a:lnTo>
                    <a:pt x="0" y="266700"/>
                  </a:lnTo>
                  <a:lnTo>
                    <a:pt x="64008" y="266700"/>
                  </a:lnTo>
                  <a:lnTo>
                    <a:pt x="64008" y="0"/>
                  </a:lnTo>
                  <a:lnTo>
                    <a:pt x="192024" y="0"/>
                  </a:lnTo>
                  <a:close/>
                </a:path>
              </a:pathLst>
            </a:custGeom>
            <a:ln w="12192">
              <a:solidFill>
                <a:srgbClr val="C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6" name="object 26"/>
            <p:cNvSpPr/>
            <p:nvPr/>
          </p:nvSpPr>
          <p:spPr>
            <a:xfrm>
              <a:off x="6678168" y="5140452"/>
              <a:ext cx="3678935" cy="757427"/>
            </a:xfrm>
            <a:prstGeom prst="rect">
              <a:avLst/>
            </a:prstGeom>
            <a:blipFill>
              <a:blip r:embed="rId6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7" name="object 27"/>
            <p:cNvSpPr/>
            <p:nvPr/>
          </p:nvSpPr>
          <p:spPr>
            <a:xfrm>
              <a:off x="6673596" y="5135880"/>
              <a:ext cx="3688079" cy="767080"/>
            </a:xfrm>
            <a:custGeom>
              <a:avLst/>
              <a:gdLst/>
              <a:ahLst/>
              <a:cxnLst/>
              <a:rect l="l" t="t" r="r" b="b"/>
              <a:pathLst>
                <a:path w="3688079" h="767079">
                  <a:moveTo>
                    <a:pt x="0" y="0"/>
                  </a:moveTo>
                  <a:lnTo>
                    <a:pt x="3688079" y="0"/>
                  </a:lnTo>
                  <a:lnTo>
                    <a:pt x="3688079" y="766572"/>
                  </a:lnTo>
                  <a:lnTo>
                    <a:pt x="0" y="766572"/>
                  </a:lnTo>
                  <a:lnTo>
                    <a:pt x="0" y="0"/>
                  </a:lnTo>
                  <a:close/>
                </a:path>
              </a:pathLst>
            </a:custGeom>
            <a:ln w="9144">
              <a:solidFill>
                <a:srgbClr val="00B050"/>
              </a:solidFill>
              <a:prstDash val="sysDash"/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8" name="object 28"/>
            <p:cNvSpPr/>
            <p:nvPr/>
          </p:nvSpPr>
          <p:spPr>
            <a:xfrm>
              <a:off x="6678168" y="5212080"/>
              <a:ext cx="1015365" cy="212090"/>
            </a:xfrm>
            <a:custGeom>
              <a:avLst/>
              <a:gdLst/>
              <a:ahLst/>
              <a:cxnLst/>
              <a:rect l="l" t="t" r="r" b="b"/>
              <a:pathLst>
                <a:path w="1015365" h="212089">
                  <a:moveTo>
                    <a:pt x="0" y="105918"/>
                  </a:moveTo>
                  <a:lnTo>
                    <a:pt x="47168" y="61265"/>
                  </a:lnTo>
                  <a:lnTo>
                    <a:pt x="124480" y="36428"/>
                  </a:lnTo>
                  <a:lnTo>
                    <a:pt x="174541" y="25980"/>
                  </a:lnTo>
                  <a:lnTo>
                    <a:pt x="231158" y="17064"/>
                  </a:lnTo>
                  <a:lnTo>
                    <a:pt x="293547" y="9844"/>
                  </a:lnTo>
                  <a:lnTo>
                    <a:pt x="360922" y="4484"/>
                  </a:lnTo>
                  <a:lnTo>
                    <a:pt x="432499" y="1148"/>
                  </a:lnTo>
                  <a:lnTo>
                    <a:pt x="507492" y="0"/>
                  </a:lnTo>
                  <a:lnTo>
                    <a:pt x="582484" y="1148"/>
                  </a:lnTo>
                  <a:lnTo>
                    <a:pt x="654061" y="4484"/>
                  </a:lnTo>
                  <a:lnTo>
                    <a:pt x="721436" y="9844"/>
                  </a:lnTo>
                  <a:lnTo>
                    <a:pt x="783825" y="17064"/>
                  </a:lnTo>
                  <a:lnTo>
                    <a:pt x="840442" y="25980"/>
                  </a:lnTo>
                  <a:lnTo>
                    <a:pt x="890503" y="36428"/>
                  </a:lnTo>
                  <a:lnTo>
                    <a:pt x="933222" y="48244"/>
                  </a:lnTo>
                  <a:lnTo>
                    <a:pt x="993496" y="75327"/>
                  </a:lnTo>
                  <a:lnTo>
                    <a:pt x="1014984" y="105918"/>
                  </a:lnTo>
                  <a:lnTo>
                    <a:pt x="1009481" y="121569"/>
                  </a:lnTo>
                  <a:lnTo>
                    <a:pt x="967815" y="150570"/>
                  </a:lnTo>
                  <a:lnTo>
                    <a:pt x="890503" y="175407"/>
                  </a:lnTo>
                  <a:lnTo>
                    <a:pt x="840442" y="185855"/>
                  </a:lnTo>
                  <a:lnTo>
                    <a:pt x="783825" y="194771"/>
                  </a:lnTo>
                  <a:lnTo>
                    <a:pt x="721436" y="201991"/>
                  </a:lnTo>
                  <a:lnTo>
                    <a:pt x="654061" y="207351"/>
                  </a:lnTo>
                  <a:lnTo>
                    <a:pt x="582484" y="210687"/>
                  </a:lnTo>
                  <a:lnTo>
                    <a:pt x="507492" y="211836"/>
                  </a:lnTo>
                  <a:lnTo>
                    <a:pt x="432499" y="210687"/>
                  </a:lnTo>
                  <a:lnTo>
                    <a:pt x="360922" y="207351"/>
                  </a:lnTo>
                  <a:lnTo>
                    <a:pt x="293547" y="201991"/>
                  </a:lnTo>
                  <a:lnTo>
                    <a:pt x="231158" y="194771"/>
                  </a:lnTo>
                  <a:lnTo>
                    <a:pt x="174541" y="185855"/>
                  </a:lnTo>
                  <a:lnTo>
                    <a:pt x="124480" y="175407"/>
                  </a:lnTo>
                  <a:lnTo>
                    <a:pt x="81761" y="163591"/>
                  </a:lnTo>
                  <a:lnTo>
                    <a:pt x="21487" y="136508"/>
                  </a:lnTo>
                  <a:lnTo>
                    <a:pt x="0" y="105918"/>
                  </a:lnTo>
                  <a:close/>
                </a:path>
              </a:pathLst>
            </a:custGeom>
            <a:ln w="15240">
              <a:solidFill>
                <a:srgbClr val="FFFF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2" name="object 32"/>
          <p:cNvSpPr/>
          <p:nvPr/>
        </p:nvSpPr>
        <p:spPr>
          <a:xfrm>
            <a:off x="5483352" y="6211824"/>
            <a:ext cx="3543299" cy="670559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object 33"/>
          <p:cNvSpPr txBox="1"/>
          <p:nvPr/>
        </p:nvSpPr>
        <p:spPr>
          <a:xfrm>
            <a:off x="5685864" y="6321962"/>
            <a:ext cx="3116580" cy="318135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sz="1900" b="1" i="1" spc="5" dirty="0">
                <a:solidFill>
                  <a:srgbClr val="82203B"/>
                </a:solidFill>
                <a:latin typeface="Book Antiqua"/>
                <a:cs typeface="Book Antiqua"/>
              </a:rPr>
              <a:t>~Go to next page for Step</a:t>
            </a:r>
            <a:r>
              <a:rPr sz="1900" b="1" i="1" spc="-15" dirty="0">
                <a:solidFill>
                  <a:srgbClr val="82203B"/>
                </a:solidFill>
                <a:latin typeface="Book Antiqua"/>
                <a:cs typeface="Book Antiqua"/>
              </a:rPr>
              <a:t> </a:t>
            </a:r>
            <a:r>
              <a:rPr sz="1900" b="1" i="1" spc="10" dirty="0">
                <a:solidFill>
                  <a:srgbClr val="82203B"/>
                </a:solidFill>
                <a:latin typeface="Book Antiqua"/>
                <a:cs typeface="Book Antiqua"/>
              </a:rPr>
              <a:t>7~</a:t>
            </a:r>
            <a:endParaRPr sz="1900">
              <a:latin typeface="Book Antiqua"/>
              <a:cs typeface="Book Antiqua"/>
            </a:endParaRPr>
          </a:p>
        </p:txBody>
      </p:sp>
      <p:sp>
        <p:nvSpPr>
          <p:cNvPr id="34" name="object 34"/>
          <p:cNvSpPr txBox="1"/>
          <p:nvPr/>
        </p:nvSpPr>
        <p:spPr>
          <a:xfrm>
            <a:off x="6609761" y="4746525"/>
            <a:ext cx="892810" cy="318135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sz="1900" b="1" spc="5" dirty="0">
                <a:solidFill>
                  <a:srgbClr val="82203B"/>
                </a:solidFill>
                <a:latin typeface="Book Antiqua"/>
                <a:cs typeface="Book Antiqua"/>
              </a:rPr>
              <a:t>Step</a:t>
            </a:r>
            <a:r>
              <a:rPr sz="1900" b="1" spc="-60" dirty="0">
                <a:solidFill>
                  <a:srgbClr val="82203B"/>
                </a:solidFill>
                <a:latin typeface="Book Antiqua"/>
                <a:cs typeface="Book Antiqua"/>
              </a:rPr>
              <a:t> </a:t>
            </a:r>
            <a:r>
              <a:rPr sz="1900" b="1" spc="5" dirty="0">
                <a:solidFill>
                  <a:srgbClr val="82203B"/>
                </a:solidFill>
                <a:latin typeface="Book Antiqua"/>
                <a:cs typeface="Book Antiqua"/>
              </a:rPr>
              <a:t>6a.</a:t>
            </a:r>
            <a:endParaRPr sz="1900" dirty="0">
              <a:latin typeface="Book Antiqua"/>
              <a:cs typeface="Book Antiqua"/>
            </a:endParaRPr>
          </a:p>
        </p:txBody>
      </p:sp>
      <p:grpSp>
        <p:nvGrpSpPr>
          <p:cNvPr id="35" name="object 35"/>
          <p:cNvGrpSpPr/>
          <p:nvPr/>
        </p:nvGrpSpPr>
        <p:grpSpPr>
          <a:xfrm>
            <a:off x="7704621" y="3322193"/>
            <a:ext cx="4471035" cy="1986280"/>
            <a:chOff x="7704621" y="3322193"/>
            <a:chExt cx="4471035" cy="1986280"/>
          </a:xfrm>
        </p:grpSpPr>
        <p:sp>
          <p:nvSpPr>
            <p:cNvPr id="36" name="object 36"/>
            <p:cNvSpPr/>
            <p:nvPr/>
          </p:nvSpPr>
          <p:spPr>
            <a:xfrm>
              <a:off x="10536167" y="3336798"/>
              <a:ext cx="1062990" cy="1110615"/>
            </a:xfrm>
            <a:custGeom>
              <a:avLst/>
              <a:gdLst/>
              <a:ahLst/>
              <a:cxnLst/>
              <a:rect l="l" t="t" r="r" b="b"/>
              <a:pathLst>
                <a:path w="1062990" h="1110614">
                  <a:moveTo>
                    <a:pt x="1062862" y="0"/>
                  </a:moveTo>
                  <a:lnTo>
                    <a:pt x="0" y="1110043"/>
                  </a:lnTo>
                </a:path>
              </a:pathLst>
            </a:custGeom>
            <a:ln w="28956">
              <a:solidFill>
                <a:srgbClr val="00B05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7" name="object 37"/>
            <p:cNvSpPr/>
            <p:nvPr/>
          </p:nvSpPr>
          <p:spPr>
            <a:xfrm>
              <a:off x="9451085" y="4446270"/>
              <a:ext cx="2711450" cy="584200"/>
            </a:xfrm>
            <a:custGeom>
              <a:avLst/>
              <a:gdLst/>
              <a:ahLst/>
              <a:cxnLst/>
              <a:rect l="l" t="t" r="r" b="b"/>
              <a:pathLst>
                <a:path w="2711450" h="584200">
                  <a:moveTo>
                    <a:pt x="2711196" y="0"/>
                  </a:moveTo>
                  <a:lnTo>
                    <a:pt x="0" y="0"/>
                  </a:lnTo>
                  <a:lnTo>
                    <a:pt x="0" y="583692"/>
                  </a:lnTo>
                  <a:lnTo>
                    <a:pt x="2711196" y="583692"/>
                  </a:lnTo>
                  <a:lnTo>
                    <a:pt x="2711196" y="0"/>
                  </a:lnTo>
                  <a:close/>
                </a:path>
              </a:pathLst>
            </a:custGeom>
            <a:solidFill>
              <a:srgbClr val="FFF5D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8" name="object 38"/>
            <p:cNvSpPr/>
            <p:nvPr/>
          </p:nvSpPr>
          <p:spPr>
            <a:xfrm>
              <a:off x="9451085" y="4446270"/>
              <a:ext cx="2711450" cy="584200"/>
            </a:xfrm>
            <a:custGeom>
              <a:avLst/>
              <a:gdLst/>
              <a:ahLst/>
              <a:cxnLst/>
              <a:rect l="l" t="t" r="r" b="b"/>
              <a:pathLst>
                <a:path w="2711450" h="584200">
                  <a:moveTo>
                    <a:pt x="0" y="0"/>
                  </a:moveTo>
                  <a:lnTo>
                    <a:pt x="2711196" y="0"/>
                  </a:lnTo>
                  <a:lnTo>
                    <a:pt x="2711196" y="583692"/>
                  </a:lnTo>
                  <a:lnTo>
                    <a:pt x="0" y="583692"/>
                  </a:lnTo>
                  <a:lnTo>
                    <a:pt x="0" y="0"/>
                  </a:lnTo>
                  <a:close/>
                </a:path>
              </a:pathLst>
            </a:custGeom>
            <a:ln w="25908">
              <a:solidFill>
                <a:srgbClr val="00B05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9" name="object 39"/>
            <p:cNvSpPr/>
            <p:nvPr/>
          </p:nvSpPr>
          <p:spPr>
            <a:xfrm>
              <a:off x="7754396" y="4787345"/>
              <a:ext cx="1698625" cy="491490"/>
            </a:xfrm>
            <a:custGeom>
              <a:avLst/>
              <a:gdLst/>
              <a:ahLst/>
              <a:cxnLst/>
              <a:rect l="l" t="t" r="r" b="b"/>
              <a:pathLst>
                <a:path w="1698625" h="491489">
                  <a:moveTo>
                    <a:pt x="1698586" y="0"/>
                  </a:moveTo>
                  <a:lnTo>
                    <a:pt x="0" y="490982"/>
                  </a:lnTo>
                </a:path>
              </a:pathLst>
            </a:custGeom>
            <a:ln w="25908">
              <a:solidFill>
                <a:srgbClr val="00B05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0" name="object 40"/>
            <p:cNvSpPr/>
            <p:nvPr/>
          </p:nvSpPr>
          <p:spPr>
            <a:xfrm>
              <a:off x="7704621" y="5233798"/>
              <a:ext cx="85725" cy="74930"/>
            </a:xfrm>
            <a:custGeom>
              <a:avLst/>
              <a:gdLst/>
              <a:ahLst/>
              <a:cxnLst/>
              <a:rect l="l" t="t" r="r" b="b"/>
              <a:pathLst>
                <a:path w="85725" h="74929">
                  <a:moveTo>
                    <a:pt x="63868" y="0"/>
                  </a:moveTo>
                  <a:lnTo>
                    <a:pt x="0" y="58915"/>
                  </a:lnTo>
                  <a:lnTo>
                    <a:pt x="85458" y="74663"/>
                  </a:lnTo>
                  <a:lnTo>
                    <a:pt x="49771" y="44526"/>
                  </a:lnTo>
                  <a:lnTo>
                    <a:pt x="63868" y="0"/>
                  </a:lnTo>
                  <a:close/>
                </a:path>
              </a:pathLst>
            </a:custGeom>
            <a:solidFill>
              <a:srgbClr val="00B05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41" name="object 41"/>
          <p:cNvSpPr txBox="1"/>
          <p:nvPr/>
        </p:nvSpPr>
        <p:spPr>
          <a:xfrm>
            <a:off x="9464040" y="4459224"/>
            <a:ext cx="2685415" cy="160020"/>
          </a:xfrm>
          <a:prstGeom prst="rect">
            <a:avLst/>
          </a:prstGeom>
          <a:solidFill>
            <a:srgbClr val="FFF5D7"/>
          </a:solidFill>
        </p:spPr>
        <p:txBody>
          <a:bodyPr vert="horz" wrap="square" lIns="0" tIns="33655" rIns="0" bIns="0" rtlCol="0">
            <a:spAutoFit/>
          </a:bodyPr>
          <a:lstStyle/>
          <a:p>
            <a:pPr marL="76835">
              <a:lnSpc>
                <a:spcPts val="990"/>
              </a:lnSpc>
              <a:spcBef>
                <a:spcPts val="265"/>
              </a:spcBef>
            </a:pPr>
            <a:r>
              <a:rPr sz="1050" dirty="0">
                <a:solidFill>
                  <a:srgbClr val="C00000"/>
                </a:solidFill>
                <a:latin typeface="Arial"/>
                <a:cs typeface="Arial"/>
              </a:rPr>
              <a:t>2) </a:t>
            </a:r>
            <a:r>
              <a:rPr sz="1050" spc="5" dirty="0">
                <a:solidFill>
                  <a:srgbClr val="C00000"/>
                </a:solidFill>
                <a:latin typeface="Arial"/>
                <a:cs typeface="Arial"/>
              </a:rPr>
              <a:t>Click </a:t>
            </a:r>
            <a:r>
              <a:rPr sz="1050" dirty="0">
                <a:solidFill>
                  <a:srgbClr val="C00000"/>
                </a:solidFill>
                <a:latin typeface="Arial"/>
                <a:cs typeface="Arial"/>
              </a:rPr>
              <a:t>on </a:t>
            </a:r>
            <a:r>
              <a:rPr sz="1050" spc="-5" dirty="0">
                <a:solidFill>
                  <a:srgbClr val="C00000"/>
                </a:solidFill>
                <a:latin typeface="Arial"/>
                <a:cs typeface="Arial"/>
              </a:rPr>
              <a:t>the </a:t>
            </a:r>
            <a:r>
              <a:rPr sz="1050" dirty="0">
                <a:solidFill>
                  <a:srgbClr val="2C3973"/>
                </a:solidFill>
                <a:latin typeface="Arial"/>
                <a:cs typeface="Arial"/>
              </a:rPr>
              <a:t>Search For Vendors </a:t>
            </a:r>
            <a:r>
              <a:rPr sz="1050" spc="-5" dirty="0">
                <a:solidFill>
                  <a:srgbClr val="C00000"/>
                </a:solidFill>
                <a:latin typeface="Arial"/>
                <a:cs typeface="Arial"/>
              </a:rPr>
              <a:t>tab</a:t>
            </a:r>
            <a:r>
              <a:rPr sz="1050" spc="-114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C00000"/>
                </a:solidFill>
                <a:latin typeface="Arial"/>
                <a:cs typeface="Arial"/>
              </a:rPr>
              <a:t>at</a:t>
            </a:r>
            <a:endParaRPr sz="1050">
              <a:latin typeface="Arial"/>
              <a:cs typeface="Arial"/>
            </a:endParaRPr>
          </a:p>
        </p:txBody>
      </p:sp>
      <p:sp>
        <p:nvSpPr>
          <p:cNvPr id="42" name="object 42"/>
          <p:cNvSpPr txBox="1"/>
          <p:nvPr/>
        </p:nvSpPr>
        <p:spPr>
          <a:xfrm>
            <a:off x="9464040" y="4628388"/>
            <a:ext cx="2685415" cy="388620"/>
          </a:xfrm>
          <a:prstGeom prst="rect">
            <a:avLst/>
          </a:prstGeom>
          <a:solidFill>
            <a:srgbClr val="FFF5D7"/>
          </a:solidFill>
        </p:spPr>
        <p:txBody>
          <a:bodyPr vert="horz" wrap="square" lIns="0" tIns="24765" rIns="0" bIns="0" rtlCol="0">
            <a:spAutoFit/>
          </a:bodyPr>
          <a:lstStyle/>
          <a:p>
            <a:pPr marL="259715" marR="129539">
              <a:lnSpc>
                <a:spcPct val="100000"/>
              </a:lnSpc>
              <a:spcBef>
                <a:spcPts val="195"/>
              </a:spcBef>
            </a:pPr>
            <a:r>
              <a:rPr sz="1050" spc="-5" dirty="0">
                <a:solidFill>
                  <a:srgbClr val="C00000"/>
                </a:solidFill>
                <a:latin typeface="Arial"/>
                <a:cs typeface="Arial"/>
              </a:rPr>
              <a:t>the top </a:t>
            </a:r>
            <a:r>
              <a:rPr sz="1050" dirty="0">
                <a:solidFill>
                  <a:srgbClr val="C00000"/>
                </a:solidFill>
                <a:latin typeface="Arial"/>
                <a:cs typeface="Arial"/>
              </a:rPr>
              <a:t>of </a:t>
            </a:r>
            <a:r>
              <a:rPr sz="1050" spc="-5" dirty="0">
                <a:solidFill>
                  <a:srgbClr val="C00000"/>
                </a:solidFill>
                <a:latin typeface="Arial"/>
                <a:cs typeface="Arial"/>
              </a:rPr>
              <a:t>your </a:t>
            </a:r>
            <a:r>
              <a:rPr sz="1050" dirty="0">
                <a:solidFill>
                  <a:srgbClr val="2E2E2E"/>
                </a:solidFill>
                <a:latin typeface="Arial"/>
                <a:cs typeface="Arial"/>
              </a:rPr>
              <a:t>browser </a:t>
            </a:r>
            <a:r>
              <a:rPr sz="1050" dirty="0">
                <a:solidFill>
                  <a:srgbClr val="C00000"/>
                </a:solidFill>
                <a:latin typeface="Arial"/>
                <a:cs typeface="Arial"/>
              </a:rPr>
              <a:t>and </a:t>
            </a:r>
            <a:r>
              <a:rPr sz="1050" spc="-5" dirty="0">
                <a:solidFill>
                  <a:srgbClr val="C00000"/>
                </a:solidFill>
                <a:latin typeface="Arial"/>
                <a:cs typeface="Arial"/>
              </a:rPr>
              <a:t>you </a:t>
            </a:r>
            <a:r>
              <a:rPr sz="1050" dirty="0">
                <a:solidFill>
                  <a:srgbClr val="C00000"/>
                </a:solidFill>
                <a:latin typeface="Arial"/>
                <a:cs typeface="Arial"/>
              </a:rPr>
              <a:t>will be  returned </a:t>
            </a:r>
            <a:r>
              <a:rPr sz="1050" spc="-5" dirty="0">
                <a:solidFill>
                  <a:srgbClr val="C00000"/>
                </a:solidFill>
                <a:latin typeface="Arial"/>
                <a:cs typeface="Arial"/>
              </a:rPr>
              <a:t>to the </a:t>
            </a:r>
            <a:r>
              <a:rPr sz="1050" dirty="0">
                <a:solidFill>
                  <a:srgbClr val="C00000"/>
                </a:solidFill>
                <a:latin typeface="Arial"/>
                <a:cs typeface="Arial"/>
              </a:rPr>
              <a:t>CMBL home</a:t>
            </a:r>
            <a:r>
              <a:rPr sz="1050" spc="-65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C00000"/>
                </a:solidFill>
                <a:latin typeface="Arial"/>
                <a:cs typeface="Arial"/>
              </a:rPr>
              <a:t>page</a:t>
            </a:r>
            <a:endParaRPr sz="1050">
              <a:latin typeface="Arial"/>
              <a:cs typeface="Arial"/>
            </a:endParaRPr>
          </a:p>
        </p:txBody>
      </p:sp>
      <p:grpSp>
        <p:nvGrpSpPr>
          <p:cNvPr id="43" name="object 43"/>
          <p:cNvGrpSpPr/>
          <p:nvPr/>
        </p:nvGrpSpPr>
        <p:grpSpPr>
          <a:xfrm>
            <a:off x="7098814" y="2721800"/>
            <a:ext cx="5240020" cy="1019175"/>
            <a:chOff x="7098814" y="2721800"/>
            <a:chExt cx="5240020" cy="1019175"/>
          </a:xfrm>
        </p:grpSpPr>
        <p:sp>
          <p:nvSpPr>
            <p:cNvPr id="44" name="object 44"/>
            <p:cNvSpPr/>
            <p:nvPr/>
          </p:nvSpPr>
          <p:spPr>
            <a:xfrm>
              <a:off x="9080753" y="2734818"/>
              <a:ext cx="3244850" cy="699770"/>
            </a:xfrm>
            <a:custGeom>
              <a:avLst/>
              <a:gdLst/>
              <a:ahLst/>
              <a:cxnLst/>
              <a:rect l="l" t="t" r="r" b="b"/>
              <a:pathLst>
                <a:path w="3244850" h="699770">
                  <a:moveTo>
                    <a:pt x="3244596" y="0"/>
                  </a:moveTo>
                  <a:lnTo>
                    <a:pt x="0" y="0"/>
                  </a:lnTo>
                  <a:lnTo>
                    <a:pt x="0" y="699515"/>
                  </a:lnTo>
                  <a:lnTo>
                    <a:pt x="3244596" y="699515"/>
                  </a:lnTo>
                  <a:lnTo>
                    <a:pt x="3244596" y="0"/>
                  </a:lnTo>
                  <a:close/>
                </a:path>
              </a:pathLst>
            </a:custGeom>
            <a:solidFill>
              <a:srgbClr val="FFF5D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5" name="object 45"/>
            <p:cNvSpPr/>
            <p:nvPr/>
          </p:nvSpPr>
          <p:spPr>
            <a:xfrm>
              <a:off x="9080753" y="2734818"/>
              <a:ext cx="3244850" cy="699770"/>
            </a:xfrm>
            <a:custGeom>
              <a:avLst/>
              <a:gdLst/>
              <a:ahLst/>
              <a:cxnLst/>
              <a:rect l="l" t="t" r="r" b="b"/>
              <a:pathLst>
                <a:path w="3244850" h="699770">
                  <a:moveTo>
                    <a:pt x="0" y="0"/>
                  </a:moveTo>
                  <a:lnTo>
                    <a:pt x="3244596" y="0"/>
                  </a:lnTo>
                  <a:lnTo>
                    <a:pt x="3244596" y="699515"/>
                  </a:lnTo>
                  <a:lnTo>
                    <a:pt x="0" y="699515"/>
                  </a:lnTo>
                  <a:lnTo>
                    <a:pt x="0" y="0"/>
                  </a:lnTo>
                  <a:close/>
                </a:path>
              </a:pathLst>
            </a:custGeom>
            <a:ln w="25908">
              <a:solidFill>
                <a:srgbClr val="C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6" name="object 46"/>
            <p:cNvSpPr/>
            <p:nvPr/>
          </p:nvSpPr>
          <p:spPr>
            <a:xfrm>
              <a:off x="7111832" y="3143572"/>
              <a:ext cx="1971675" cy="584835"/>
            </a:xfrm>
            <a:custGeom>
              <a:avLst/>
              <a:gdLst/>
              <a:ahLst/>
              <a:cxnLst/>
              <a:rect l="l" t="t" r="r" b="b"/>
              <a:pathLst>
                <a:path w="1971675" h="584835">
                  <a:moveTo>
                    <a:pt x="1971192" y="0"/>
                  </a:moveTo>
                  <a:lnTo>
                    <a:pt x="0" y="584250"/>
                  </a:lnTo>
                </a:path>
              </a:pathLst>
            </a:custGeom>
            <a:ln w="25908">
              <a:solidFill>
                <a:srgbClr val="C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47" name="object 47"/>
          <p:cNvSpPr txBox="1"/>
          <p:nvPr/>
        </p:nvSpPr>
        <p:spPr>
          <a:xfrm>
            <a:off x="9093707" y="2746230"/>
            <a:ext cx="3230245" cy="66675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317500" marR="174625" indent="-241300">
              <a:lnSpc>
                <a:spcPct val="100000"/>
              </a:lnSpc>
              <a:spcBef>
                <a:spcPts val="105"/>
              </a:spcBef>
            </a:pPr>
            <a:r>
              <a:rPr sz="1050" dirty="0">
                <a:solidFill>
                  <a:srgbClr val="C00000"/>
                </a:solidFill>
                <a:latin typeface="Arial"/>
                <a:cs typeface="Arial"/>
              </a:rPr>
              <a:t>1) Find </a:t>
            </a:r>
            <a:r>
              <a:rPr sz="1050" spc="-5" dirty="0">
                <a:solidFill>
                  <a:srgbClr val="C00000"/>
                </a:solidFill>
                <a:latin typeface="Arial"/>
                <a:cs typeface="Arial"/>
              </a:rPr>
              <a:t>the </a:t>
            </a:r>
            <a:r>
              <a:rPr sz="1050" dirty="0">
                <a:solidFill>
                  <a:srgbClr val="C00000"/>
                </a:solidFill>
                <a:latin typeface="Arial"/>
                <a:cs typeface="Arial"/>
              </a:rPr>
              <a:t>Class and </a:t>
            </a:r>
            <a:r>
              <a:rPr sz="1050" spc="-5" dirty="0">
                <a:solidFill>
                  <a:srgbClr val="C00000"/>
                </a:solidFill>
                <a:latin typeface="Arial"/>
                <a:cs typeface="Arial"/>
              </a:rPr>
              <a:t>Item(s)* </a:t>
            </a:r>
            <a:r>
              <a:rPr sz="1050" dirty="0">
                <a:solidFill>
                  <a:srgbClr val="C00000"/>
                </a:solidFill>
                <a:latin typeface="Arial"/>
                <a:cs typeface="Arial"/>
              </a:rPr>
              <a:t>that best suit what  </a:t>
            </a:r>
            <a:r>
              <a:rPr sz="1050" spc="-5" dirty="0">
                <a:solidFill>
                  <a:srgbClr val="C00000"/>
                </a:solidFill>
                <a:latin typeface="Arial"/>
                <a:cs typeface="Arial"/>
              </a:rPr>
              <a:t>you </a:t>
            </a:r>
            <a:r>
              <a:rPr sz="1050" dirty="0">
                <a:solidFill>
                  <a:srgbClr val="C00000"/>
                </a:solidFill>
                <a:latin typeface="Arial"/>
                <a:cs typeface="Arial"/>
              </a:rPr>
              <a:t>are </a:t>
            </a:r>
            <a:r>
              <a:rPr sz="1050" spc="5" dirty="0">
                <a:solidFill>
                  <a:srgbClr val="C00000"/>
                </a:solidFill>
                <a:latin typeface="Arial"/>
                <a:cs typeface="Arial"/>
              </a:rPr>
              <a:t>looking </a:t>
            </a:r>
            <a:r>
              <a:rPr sz="1050" dirty="0">
                <a:solidFill>
                  <a:srgbClr val="C00000"/>
                </a:solidFill>
                <a:latin typeface="Arial"/>
                <a:cs typeface="Arial"/>
              </a:rPr>
              <a:t>for. </a:t>
            </a:r>
            <a:r>
              <a:rPr sz="1050" i="1" dirty="0">
                <a:solidFill>
                  <a:srgbClr val="C00000"/>
                </a:solidFill>
                <a:latin typeface="Arial"/>
                <a:cs typeface="Arial"/>
              </a:rPr>
              <a:t>You </a:t>
            </a:r>
            <a:r>
              <a:rPr sz="1050" i="1" spc="5" dirty="0">
                <a:solidFill>
                  <a:srgbClr val="C00000"/>
                </a:solidFill>
                <a:latin typeface="Arial"/>
                <a:cs typeface="Arial"/>
              </a:rPr>
              <a:t>will </a:t>
            </a:r>
            <a:r>
              <a:rPr sz="1050" i="1" dirty="0">
                <a:solidFill>
                  <a:srgbClr val="C00000"/>
                </a:solidFill>
                <a:latin typeface="Arial"/>
                <a:cs typeface="Arial"/>
              </a:rPr>
              <a:t>have </a:t>
            </a:r>
            <a:r>
              <a:rPr sz="1050" i="1" spc="-5" dirty="0">
                <a:solidFill>
                  <a:srgbClr val="C00000"/>
                </a:solidFill>
                <a:latin typeface="Arial"/>
                <a:cs typeface="Arial"/>
              </a:rPr>
              <a:t>to </a:t>
            </a:r>
            <a:r>
              <a:rPr sz="1050" i="1" dirty="0">
                <a:solidFill>
                  <a:srgbClr val="C00000"/>
                </a:solidFill>
                <a:latin typeface="Arial"/>
                <a:cs typeface="Arial"/>
              </a:rPr>
              <a:t>write  these </a:t>
            </a:r>
            <a:r>
              <a:rPr sz="1050" i="1" spc="-5" dirty="0">
                <a:solidFill>
                  <a:srgbClr val="C00000"/>
                </a:solidFill>
                <a:latin typeface="Arial"/>
                <a:cs typeface="Arial"/>
              </a:rPr>
              <a:t>numbers </a:t>
            </a:r>
            <a:r>
              <a:rPr sz="1050" i="1" dirty="0">
                <a:solidFill>
                  <a:srgbClr val="C00000"/>
                </a:solidFill>
                <a:latin typeface="Arial"/>
                <a:cs typeface="Arial"/>
              </a:rPr>
              <a:t>down, or </a:t>
            </a:r>
            <a:r>
              <a:rPr sz="1050" i="1" spc="-5" dirty="0">
                <a:solidFill>
                  <a:srgbClr val="C00000"/>
                </a:solidFill>
                <a:latin typeface="Arial"/>
                <a:cs typeface="Arial"/>
              </a:rPr>
              <a:t>remember them.  </a:t>
            </a:r>
            <a:r>
              <a:rPr sz="1050" i="1" dirty="0">
                <a:solidFill>
                  <a:srgbClr val="C00000"/>
                </a:solidFill>
                <a:latin typeface="Arial"/>
                <a:cs typeface="Arial"/>
              </a:rPr>
              <a:t>Then,</a:t>
            </a:r>
            <a:endParaRPr sz="1050">
              <a:latin typeface="Arial"/>
              <a:cs typeface="Arial"/>
            </a:endParaRPr>
          </a:p>
        </p:txBody>
      </p:sp>
      <p:grpSp>
        <p:nvGrpSpPr>
          <p:cNvPr id="48" name="object 48"/>
          <p:cNvGrpSpPr/>
          <p:nvPr/>
        </p:nvGrpSpPr>
        <p:grpSpPr>
          <a:xfrm>
            <a:off x="10030927" y="6211824"/>
            <a:ext cx="2352040" cy="451484"/>
            <a:chOff x="9986771" y="6003036"/>
            <a:chExt cx="2352040" cy="451484"/>
          </a:xfrm>
        </p:grpSpPr>
        <p:sp>
          <p:nvSpPr>
            <p:cNvPr id="49" name="object 49"/>
            <p:cNvSpPr/>
            <p:nvPr/>
          </p:nvSpPr>
          <p:spPr>
            <a:xfrm>
              <a:off x="9999725" y="6015990"/>
              <a:ext cx="2326005" cy="425450"/>
            </a:xfrm>
            <a:custGeom>
              <a:avLst/>
              <a:gdLst/>
              <a:ahLst/>
              <a:cxnLst/>
              <a:rect l="l" t="t" r="r" b="b"/>
              <a:pathLst>
                <a:path w="2326004" h="425450">
                  <a:moveTo>
                    <a:pt x="2325624" y="0"/>
                  </a:moveTo>
                  <a:lnTo>
                    <a:pt x="0" y="0"/>
                  </a:lnTo>
                  <a:lnTo>
                    <a:pt x="0" y="425195"/>
                  </a:lnTo>
                  <a:lnTo>
                    <a:pt x="2325624" y="425195"/>
                  </a:lnTo>
                  <a:lnTo>
                    <a:pt x="2325624" y="0"/>
                  </a:lnTo>
                  <a:close/>
                </a:path>
              </a:pathLst>
            </a:custGeom>
            <a:solidFill>
              <a:srgbClr val="97DAD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0" name="object 50"/>
            <p:cNvSpPr/>
            <p:nvPr/>
          </p:nvSpPr>
          <p:spPr>
            <a:xfrm>
              <a:off x="9999725" y="6015990"/>
              <a:ext cx="2326005" cy="425450"/>
            </a:xfrm>
            <a:custGeom>
              <a:avLst/>
              <a:gdLst/>
              <a:ahLst/>
              <a:cxnLst/>
              <a:rect l="l" t="t" r="r" b="b"/>
              <a:pathLst>
                <a:path w="2326004" h="425450">
                  <a:moveTo>
                    <a:pt x="0" y="0"/>
                  </a:moveTo>
                  <a:lnTo>
                    <a:pt x="2325624" y="0"/>
                  </a:lnTo>
                  <a:lnTo>
                    <a:pt x="2325624" y="425195"/>
                  </a:lnTo>
                  <a:lnTo>
                    <a:pt x="0" y="425195"/>
                  </a:lnTo>
                  <a:lnTo>
                    <a:pt x="0" y="0"/>
                  </a:lnTo>
                  <a:close/>
                </a:path>
              </a:pathLst>
            </a:custGeom>
            <a:ln w="25908">
              <a:solidFill>
                <a:srgbClr val="00B050"/>
              </a:solidFill>
              <a:prstDash val="sysDash"/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51" name="object 51"/>
          <p:cNvSpPr txBox="1"/>
          <p:nvPr/>
        </p:nvSpPr>
        <p:spPr>
          <a:xfrm>
            <a:off x="10150953" y="6243446"/>
            <a:ext cx="2060575" cy="34671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1450"/>
              </a:lnSpc>
            </a:pPr>
            <a:r>
              <a:rPr sz="2850" spc="7" baseline="-14619" dirty="0">
                <a:solidFill>
                  <a:srgbClr val="C00000"/>
                </a:solidFill>
                <a:latin typeface="Book Antiqua"/>
                <a:cs typeface="Book Antiqua"/>
              </a:rPr>
              <a:t>*</a:t>
            </a:r>
            <a:r>
              <a:rPr sz="1900" spc="-270" dirty="0">
                <a:solidFill>
                  <a:srgbClr val="82203B"/>
                </a:solidFill>
                <a:latin typeface="Book Antiqua"/>
                <a:cs typeface="Book Antiqua"/>
              </a:rPr>
              <a:t> </a:t>
            </a:r>
            <a:r>
              <a:rPr sz="1050" b="1" u="dash" dirty="0">
                <a:solidFill>
                  <a:srgbClr val="82203B"/>
                </a:solidFill>
                <a:uFill>
                  <a:solidFill>
                    <a:srgbClr val="82203B"/>
                  </a:solidFill>
                </a:uFill>
                <a:latin typeface="Book Antiqua"/>
                <a:cs typeface="Book Antiqua"/>
              </a:rPr>
              <a:t>Class Code</a:t>
            </a:r>
            <a:r>
              <a:rPr sz="1050" b="1" dirty="0">
                <a:solidFill>
                  <a:srgbClr val="2E2E2E"/>
                </a:solidFill>
                <a:latin typeface="Book Antiqua"/>
                <a:cs typeface="Book Antiqua"/>
              </a:rPr>
              <a:t>: </a:t>
            </a:r>
            <a:r>
              <a:rPr sz="1050" b="1" spc="-5" dirty="0">
                <a:solidFill>
                  <a:srgbClr val="2E2E2E"/>
                </a:solidFill>
                <a:latin typeface="Book Antiqua"/>
                <a:cs typeface="Book Antiqua"/>
              </a:rPr>
              <a:t>first three </a:t>
            </a:r>
            <a:r>
              <a:rPr sz="1050" b="1" dirty="0">
                <a:solidFill>
                  <a:srgbClr val="2E2E2E"/>
                </a:solidFill>
                <a:latin typeface="Book Antiqua"/>
                <a:cs typeface="Book Antiqua"/>
              </a:rPr>
              <a:t>numbers</a:t>
            </a:r>
            <a:endParaRPr sz="1050" dirty="0">
              <a:latin typeface="Book Antiqua"/>
              <a:cs typeface="Book Antiqua"/>
            </a:endParaRPr>
          </a:p>
          <a:p>
            <a:pPr marL="163195">
              <a:lnSpc>
                <a:spcPts val="1175"/>
              </a:lnSpc>
            </a:pPr>
            <a:r>
              <a:rPr sz="1050" b="1" u="dash" dirty="0">
                <a:solidFill>
                  <a:srgbClr val="82203B"/>
                </a:solidFill>
                <a:uFill>
                  <a:solidFill>
                    <a:srgbClr val="82203B"/>
                  </a:solidFill>
                </a:uFill>
                <a:latin typeface="Book Antiqua"/>
                <a:cs typeface="Book Antiqua"/>
              </a:rPr>
              <a:t>Item Code</a:t>
            </a:r>
            <a:r>
              <a:rPr sz="1050" b="1" dirty="0">
                <a:solidFill>
                  <a:srgbClr val="2E2E2E"/>
                </a:solidFill>
                <a:latin typeface="Book Antiqua"/>
                <a:cs typeface="Book Antiqua"/>
              </a:rPr>
              <a:t>: </a:t>
            </a:r>
            <a:r>
              <a:rPr sz="1050" b="1" spc="-5" dirty="0">
                <a:solidFill>
                  <a:srgbClr val="2E2E2E"/>
                </a:solidFill>
                <a:latin typeface="Book Antiqua"/>
                <a:cs typeface="Book Antiqua"/>
              </a:rPr>
              <a:t>last </a:t>
            </a:r>
            <a:r>
              <a:rPr sz="1050" b="1" dirty="0">
                <a:solidFill>
                  <a:srgbClr val="2E2E2E"/>
                </a:solidFill>
                <a:latin typeface="Book Antiqua"/>
                <a:cs typeface="Book Antiqua"/>
              </a:rPr>
              <a:t>two</a:t>
            </a:r>
            <a:r>
              <a:rPr sz="1050" b="1" spc="-55" dirty="0">
                <a:solidFill>
                  <a:srgbClr val="2E2E2E"/>
                </a:solidFill>
                <a:latin typeface="Book Antiqua"/>
                <a:cs typeface="Book Antiqua"/>
              </a:rPr>
              <a:t> </a:t>
            </a:r>
            <a:r>
              <a:rPr sz="1050" b="1" dirty="0">
                <a:solidFill>
                  <a:srgbClr val="2E2E2E"/>
                </a:solidFill>
                <a:latin typeface="Book Antiqua"/>
                <a:cs typeface="Book Antiqua"/>
              </a:rPr>
              <a:t>numbers</a:t>
            </a:r>
            <a:endParaRPr sz="1050" dirty="0">
              <a:latin typeface="Book Antiqua"/>
              <a:cs typeface="Book Antiqua"/>
            </a:endParaRPr>
          </a:p>
        </p:txBody>
      </p:sp>
      <p:grpSp>
        <p:nvGrpSpPr>
          <p:cNvPr id="52" name="object 52"/>
          <p:cNvGrpSpPr/>
          <p:nvPr/>
        </p:nvGrpSpPr>
        <p:grpSpPr>
          <a:xfrm>
            <a:off x="310895" y="0"/>
            <a:ext cx="6360160" cy="763905"/>
            <a:chOff x="310895" y="0"/>
            <a:chExt cx="6360160" cy="763905"/>
          </a:xfrm>
        </p:grpSpPr>
        <p:sp>
          <p:nvSpPr>
            <p:cNvPr id="53" name="object 53"/>
            <p:cNvSpPr/>
            <p:nvPr/>
          </p:nvSpPr>
          <p:spPr>
            <a:xfrm>
              <a:off x="310895" y="0"/>
              <a:ext cx="2514599" cy="758951"/>
            </a:xfrm>
            <a:prstGeom prst="rect">
              <a:avLst/>
            </a:prstGeom>
            <a:blipFill>
              <a:blip r:embed="rId8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4" name="object 54"/>
            <p:cNvSpPr/>
            <p:nvPr/>
          </p:nvSpPr>
          <p:spPr>
            <a:xfrm>
              <a:off x="377951" y="0"/>
              <a:ext cx="2346959" cy="675131"/>
            </a:xfrm>
            <a:prstGeom prst="rect">
              <a:avLst/>
            </a:prstGeom>
            <a:blipFill>
              <a:blip r:embed="rId9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5" name="object 55"/>
            <p:cNvSpPr/>
            <p:nvPr/>
          </p:nvSpPr>
          <p:spPr>
            <a:xfrm>
              <a:off x="2252472" y="0"/>
              <a:ext cx="4418075" cy="763524"/>
            </a:xfrm>
            <a:prstGeom prst="rect">
              <a:avLst/>
            </a:prstGeom>
            <a:blipFill>
              <a:blip r:embed="rId10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6" name="object 56"/>
            <p:cNvSpPr/>
            <p:nvPr/>
          </p:nvSpPr>
          <p:spPr>
            <a:xfrm>
              <a:off x="2319528" y="0"/>
              <a:ext cx="4250435" cy="679703"/>
            </a:xfrm>
            <a:prstGeom prst="rect">
              <a:avLst/>
            </a:prstGeom>
            <a:blipFill>
              <a:blip r:embed="rId11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57" name="object 57"/>
          <p:cNvSpPr txBox="1">
            <a:spLocks noGrp="1"/>
          </p:cNvSpPr>
          <p:nvPr>
            <p:ph type="title"/>
          </p:nvPr>
        </p:nvSpPr>
        <p:spPr>
          <a:xfrm>
            <a:off x="567977" y="74366"/>
            <a:ext cx="583311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105" dirty="0"/>
              <a:t>HUB</a:t>
            </a:r>
            <a:r>
              <a:rPr sz="2400" spc="-305" dirty="0"/>
              <a:t> </a:t>
            </a:r>
            <a:r>
              <a:rPr sz="2400" spc="-135" dirty="0"/>
              <a:t>Search</a:t>
            </a:r>
            <a:r>
              <a:rPr sz="2400" spc="-280" dirty="0"/>
              <a:t> </a:t>
            </a:r>
            <a:r>
              <a:rPr sz="2400" spc="-80" dirty="0"/>
              <a:t>by</a:t>
            </a:r>
            <a:r>
              <a:rPr sz="2400" spc="-295" dirty="0"/>
              <a:t> </a:t>
            </a:r>
            <a:r>
              <a:rPr sz="2400" i="1" spc="-145" dirty="0">
                <a:latin typeface="Book Antiqua"/>
                <a:cs typeface="Book Antiqua"/>
              </a:rPr>
              <a:t>Commodity/</a:t>
            </a:r>
            <a:r>
              <a:rPr sz="2400" i="1" spc="-254" dirty="0">
                <a:latin typeface="Book Antiqua"/>
                <a:cs typeface="Book Antiqua"/>
              </a:rPr>
              <a:t> </a:t>
            </a:r>
            <a:r>
              <a:rPr sz="2400" i="1" spc="-135" dirty="0">
                <a:latin typeface="Book Antiqua"/>
                <a:cs typeface="Book Antiqua"/>
              </a:rPr>
              <a:t>Service</a:t>
            </a:r>
            <a:r>
              <a:rPr sz="2400" i="1" spc="-265" dirty="0">
                <a:latin typeface="Book Antiqua"/>
                <a:cs typeface="Book Antiqua"/>
              </a:rPr>
              <a:t> </a:t>
            </a:r>
            <a:r>
              <a:rPr sz="2400" i="1" spc="-145" dirty="0">
                <a:latin typeface="Book Antiqua"/>
                <a:cs typeface="Book Antiqua"/>
              </a:rPr>
              <a:t>Description</a:t>
            </a:r>
            <a:endParaRPr sz="2400">
              <a:latin typeface="Book Antiqua"/>
              <a:cs typeface="Book Antiqua"/>
            </a:endParaRPr>
          </a:p>
        </p:txBody>
      </p:sp>
      <p:sp>
        <p:nvSpPr>
          <p:cNvPr id="58" name="object 58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1270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0"/>
              </a:spcBef>
            </a:pPr>
            <a:fld id="{81D60167-4931-47E6-BA6A-407CBD079E47}" type="slidenum">
              <a:rPr spc="10" dirty="0"/>
              <a:t>7</a:t>
            </a:fld>
            <a:endParaRPr spc="10" dirty="0"/>
          </a:p>
        </p:txBody>
      </p:sp>
    </p:spTree>
  </p:cSld>
  <p:clrMapOvr>
    <a:masterClrMapping/>
  </p:clrMapOvr>
  <p:transition spd="med">
    <p:fad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ject 5"/>
          <p:cNvSpPr/>
          <p:nvPr/>
        </p:nvSpPr>
        <p:spPr>
          <a:xfrm>
            <a:off x="761" y="762"/>
            <a:ext cx="914400" cy="0"/>
          </a:xfrm>
          <a:custGeom>
            <a:avLst/>
            <a:gdLst/>
            <a:ahLst/>
            <a:cxnLst/>
            <a:rect l="l" t="t" r="r" b="b"/>
            <a:pathLst>
              <a:path w="914400">
                <a:moveTo>
                  <a:pt x="0" y="0"/>
                </a:moveTo>
                <a:lnTo>
                  <a:pt x="914400" y="0"/>
                </a:lnTo>
              </a:path>
            </a:pathLst>
          </a:custGeom>
          <a:ln w="3175">
            <a:solidFill>
              <a:srgbClr val="FB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323088" y="446532"/>
            <a:ext cx="1196339" cy="67055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526116" y="561141"/>
            <a:ext cx="770890" cy="318135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sz="1900" b="1" spc="5" dirty="0">
                <a:solidFill>
                  <a:srgbClr val="82203B"/>
                </a:solidFill>
                <a:latin typeface="Book Antiqua"/>
                <a:cs typeface="Book Antiqua"/>
              </a:rPr>
              <a:t>Step</a:t>
            </a:r>
            <a:r>
              <a:rPr sz="1900" b="1" spc="-60" dirty="0">
                <a:solidFill>
                  <a:srgbClr val="82203B"/>
                </a:solidFill>
                <a:latin typeface="Book Antiqua"/>
                <a:cs typeface="Book Antiqua"/>
              </a:rPr>
              <a:t> </a:t>
            </a:r>
            <a:r>
              <a:rPr sz="1900" b="1" spc="5" dirty="0">
                <a:solidFill>
                  <a:srgbClr val="82203B"/>
                </a:solidFill>
                <a:latin typeface="Book Antiqua"/>
                <a:cs typeface="Book Antiqua"/>
              </a:rPr>
              <a:t>7.</a:t>
            </a:r>
            <a:endParaRPr sz="1900">
              <a:latin typeface="Book Antiqua"/>
              <a:cs typeface="Book Antiqua"/>
            </a:endParaRPr>
          </a:p>
        </p:txBody>
      </p:sp>
      <p:sp>
        <p:nvSpPr>
          <p:cNvPr id="8" name="object 8"/>
          <p:cNvSpPr/>
          <p:nvPr/>
        </p:nvSpPr>
        <p:spPr>
          <a:xfrm>
            <a:off x="6489191" y="446532"/>
            <a:ext cx="1196339" cy="67055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 txBox="1"/>
          <p:nvPr/>
        </p:nvSpPr>
        <p:spPr>
          <a:xfrm>
            <a:off x="6691521" y="561141"/>
            <a:ext cx="770890" cy="318135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sz="1900" b="1" spc="5" dirty="0">
                <a:solidFill>
                  <a:srgbClr val="82203B"/>
                </a:solidFill>
                <a:latin typeface="Book Antiqua"/>
                <a:cs typeface="Book Antiqua"/>
              </a:rPr>
              <a:t>Step</a:t>
            </a:r>
            <a:r>
              <a:rPr sz="1900" b="1" spc="-60" dirty="0">
                <a:solidFill>
                  <a:srgbClr val="82203B"/>
                </a:solidFill>
                <a:latin typeface="Book Antiqua"/>
                <a:cs typeface="Book Antiqua"/>
              </a:rPr>
              <a:t> </a:t>
            </a:r>
            <a:r>
              <a:rPr sz="1900" b="1" spc="5" dirty="0">
                <a:solidFill>
                  <a:srgbClr val="82203B"/>
                </a:solidFill>
                <a:latin typeface="Book Antiqua"/>
                <a:cs typeface="Book Antiqua"/>
              </a:rPr>
              <a:t>8.</a:t>
            </a:r>
            <a:endParaRPr sz="1900">
              <a:latin typeface="Book Antiqua"/>
              <a:cs typeface="Book Antiqua"/>
            </a:endParaRPr>
          </a:p>
        </p:txBody>
      </p:sp>
      <p:grpSp>
        <p:nvGrpSpPr>
          <p:cNvPr id="10" name="object 10"/>
          <p:cNvGrpSpPr/>
          <p:nvPr/>
        </p:nvGrpSpPr>
        <p:grpSpPr>
          <a:xfrm>
            <a:off x="479869" y="970597"/>
            <a:ext cx="11864975" cy="4830445"/>
            <a:chOff x="479869" y="970597"/>
            <a:chExt cx="11864975" cy="4830445"/>
          </a:xfrm>
        </p:grpSpPr>
        <p:sp>
          <p:nvSpPr>
            <p:cNvPr id="11" name="object 11"/>
            <p:cNvSpPr/>
            <p:nvPr/>
          </p:nvSpPr>
          <p:spPr>
            <a:xfrm>
              <a:off x="489203" y="979932"/>
              <a:ext cx="5658611" cy="4811267"/>
            </a:xfrm>
            <a:prstGeom prst="rect">
              <a:avLst/>
            </a:prstGeom>
            <a:blipFill>
              <a:blip r:embed="rId4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12"/>
            <p:cNvSpPr/>
            <p:nvPr/>
          </p:nvSpPr>
          <p:spPr>
            <a:xfrm>
              <a:off x="484631" y="975360"/>
              <a:ext cx="5668010" cy="4820920"/>
            </a:xfrm>
            <a:custGeom>
              <a:avLst/>
              <a:gdLst/>
              <a:ahLst/>
              <a:cxnLst/>
              <a:rect l="l" t="t" r="r" b="b"/>
              <a:pathLst>
                <a:path w="5668010" h="4820920">
                  <a:moveTo>
                    <a:pt x="0" y="0"/>
                  </a:moveTo>
                  <a:lnTo>
                    <a:pt x="5667756" y="0"/>
                  </a:lnTo>
                  <a:lnTo>
                    <a:pt x="5667756" y="4820412"/>
                  </a:lnTo>
                  <a:lnTo>
                    <a:pt x="0" y="4820412"/>
                  </a:lnTo>
                  <a:lnTo>
                    <a:pt x="0" y="0"/>
                  </a:lnTo>
                  <a:close/>
                </a:path>
              </a:pathLst>
            </a:custGeom>
            <a:ln w="9144">
              <a:solidFill>
                <a:srgbClr val="0070C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" name="object 13"/>
            <p:cNvSpPr/>
            <p:nvPr/>
          </p:nvSpPr>
          <p:spPr>
            <a:xfrm>
              <a:off x="6678167" y="979933"/>
              <a:ext cx="5657087" cy="4811267"/>
            </a:xfrm>
            <a:prstGeom prst="rect">
              <a:avLst/>
            </a:prstGeom>
            <a:blipFill>
              <a:blip r:embed="rId5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" name="object 14"/>
            <p:cNvSpPr/>
            <p:nvPr/>
          </p:nvSpPr>
          <p:spPr>
            <a:xfrm>
              <a:off x="6673596" y="975360"/>
              <a:ext cx="5666740" cy="4820920"/>
            </a:xfrm>
            <a:custGeom>
              <a:avLst/>
              <a:gdLst/>
              <a:ahLst/>
              <a:cxnLst/>
              <a:rect l="l" t="t" r="r" b="b"/>
              <a:pathLst>
                <a:path w="5666740" h="4820920">
                  <a:moveTo>
                    <a:pt x="0" y="0"/>
                  </a:moveTo>
                  <a:lnTo>
                    <a:pt x="5666232" y="0"/>
                  </a:lnTo>
                  <a:lnTo>
                    <a:pt x="5666232" y="4820412"/>
                  </a:lnTo>
                  <a:lnTo>
                    <a:pt x="0" y="4820412"/>
                  </a:lnTo>
                  <a:lnTo>
                    <a:pt x="0" y="0"/>
                  </a:lnTo>
                  <a:close/>
                </a:path>
              </a:pathLst>
            </a:custGeom>
            <a:ln w="9144">
              <a:solidFill>
                <a:srgbClr val="0070C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" name="object 15"/>
            <p:cNvSpPr/>
            <p:nvPr/>
          </p:nvSpPr>
          <p:spPr>
            <a:xfrm>
              <a:off x="6983830" y="2814950"/>
              <a:ext cx="1637030" cy="1292225"/>
            </a:xfrm>
            <a:custGeom>
              <a:avLst/>
              <a:gdLst/>
              <a:ahLst/>
              <a:cxnLst/>
              <a:rect l="l" t="t" r="r" b="b"/>
              <a:pathLst>
                <a:path w="1637029" h="1292225">
                  <a:moveTo>
                    <a:pt x="1636636" y="0"/>
                  </a:moveTo>
                  <a:lnTo>
                    <a:pt x="0" y="1291920"/>
                  </a:lnTo>
                </a:path>
              </a:pathLst>
            </a:custGeom>
            <a:ln w="25908">
              <a:solidFill>
                <a:srgbClr val="C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6" name="object 16"/>
          <p:cNvSpPr txBox="1"/>
          <p:nvPr/>
        </p:nvSpPr>
        <p:spPr>
          <a:xfrm>
            <a:off x="8618981" y="2449830"/>
            <a:ext cx="2123440" cy="624840"/>
          </a:xfrm>
          <a:prstGeom prst="rect">
            <a:avLst/>
          </a:prstGeom>
          <a:solidFill>
            <a:srgbClr val="FFF5D7"/>
          </a:solidFill>
          <a:ln w="25907">
            <a:solidFill>
              <a:srgbClr val="C00000"/>
            </a:solidFill>
          </a:ln>
        </p:spPr>
        <p:txBody>
          <a:bodyPr vert="horz" wrap="square" lIns="0" tIns="67945" rIns="0" bIns="0" rtlCol="0">
            <a:spAutoFit/>
          </a:bodyPr>
          <a:lstStyle/>
          <a:p>
            <a:pPr marL="90170" marR="92710">
              <a:lnSpc>
                <a:spcPct val="100000"/>
              </a:lnSpc>
              <a:spcBef>
                <a:spcPts val="535"/>
              </a:spcBef>
            </a:pPr>
            <a:r>
              <a:rPr sz="1050" dirty="0">
                <a:solidFill>
                  <a:srgbClr val="C00000"/>
                </a:solidFill>
                <a:latin typeface="Arial"/>
                <a:cs typeface="Arial"/>
              </a:rPr>
              <a:t>After entering </a:t>
            </a:r>
            <a:r>
              <a:rPr sz="1050" spc="-5" dirty="0">
                <a:solidFill>
                  <a:srgbClr val="C00000"/>
                </a:solidFill>
                <a:latin typeface="Arial"/>
                <a:cs typeface="Arial"/>
              </a:rPr>
              <a:t>the </a:t>
            </a:r>
            <a:r>
              <a:rPr sz="1050" dirty="0">
                <a:solidFill>
                  <a:srgbClr val="C00000"/>
                </a:solidFill>
                <a:latin typeface="Arial"/>
                <a:cs typeface="Arial"/>
              </a:rPr>
              <a:t>codes,</a:t>
            </a:r>
            <a:r>
              <a:rPr sz="1050" spc="-95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C00000"/>
                </a:solidFill>
                <a:latin typeface="Arial"/>
                <a:cs typeface="Arial"/>
              </a:rPr>
              <a:t>expand  </a:t>
            </a:r>
            <a:r>
              <a:rPr sz="1050" spc="-5" dirty="0">
                <a:solidFill>
                  <a:srgbClr val="C00000"/>
                </a:solidFill>
                <a:latin typeface="Arial"/>
                <a:cs typeface="Arial"/>
              </a:rPr>
              <a:t>“</a:t>
            </a:r>
            <a:r>
              <a:rPr sz="1050" spc="-5" dirty="0">
                <a:solidFill>
                  <a:srgbClr val="2E2E2E"/>
                </a:solidFill>
                <a:latin typeface="Arial Narrow"/>
                <a:cs typeface="Arial Narrow"/>
              </a:rPr>
              <a:t>SELECT FIELDS </a:t>
            </a:r>
            <a:r>
              <a:rPr sz="1050" dirty="0">
                <a:solidFill>
                  <a:srgbClr val="2E2E2E"/>
                </a:solidFill>
                <a:latin typeface="Arial Narrow"/>
                <a:cs typeface="Arial Narrow"/>
              </a:rPr>
              <a:t>FOR </a:t>
            </a:r>
            <a:r>
              <a:rPr sz="1050" spc="-5" dirty="0">
                <a:solidFill>
                  <a:srgbClr val="2E2E2E"/>
                </a:solidFill>
                <a:latin typeface="Arial Narrow"/>
                <a:cs typeface="Arial Narrow"/>
              </a:rPr>
              <a:t>OUTPUT</a:t>
            </a:r>
            <a:r>
              <a:rPr sz="1050" spc="-5" dirty="0">
                <a:solidFill>
                  <a:srgbClr val="C00000"/>
                </a:solidFill>
                <a:latin typeface="Arial"/>
                <a:cs typeface="Arial"/>
              </a:rPr>
              <a:t>”</a:t>
            </a:r>
            <a:r>
              <a:rPr sz="1050" spc="-50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C00000"/>
                </a:solidFill>
                <a:latin typeface="Arial"/>
                <a:cs typeface="Arial"/>
              </a:rPr>
              <a:t>by</a:t>
            </a:r>
            <a:endParaRPr sz="1050">
              <a:latin typeface="Arial"/>
              <a:cs typeface="Arial"/>
            </a:endParaRPr>
          </a:p>
          <a:p>
            <a:pPr marL="90170">
              <a:lnSpc>
                <a:spcPct val="100000"/>
              </a:lnSpc>
            </a:pPr>
            <a:r>
              <a:rPr sz="1050" spc="5" dirty="0">
                <a:solidFill>
                  <a:srgbClr val="C00000"/>
                </a:solidFill>
                <a:latin typeface="Arial"/>
                <a:cs typeface="Arial"/>
              </a:rPr>
              <a:t>clicking </a:t>
            </a:r>
            <a:r>
              <a:rPr sz="1050" dirty="0">
                <a:solidFill>
                  <a:srgbClr val="C00000"/>
                </a:solidFill>
                <a:latin typeface="Arial"/>
                <a:cs typeface="Arial"/>
              </a:rPr>
              <a:t>on </a:t>
            </a:r>
            <a:r>
              <a:rPr sz="1050" spc="-5" dirty="0">
                <a:solidFill>
                  <a:srgbClr val="C00000"/>
                </a:solidFill>
                <a:latin typeface="Arial"/>
                <a:cs typeface="Arial"/>
              </a:rPr>
              <a:t>the </a:t>
            </a:r>
            <a:r>
              <a:rPr sz="1050" dirty="0">
                <a:solidFill>
                  <a:srgbClr val="C00000"/>
                </a:solidFill>
                <a:latin typeface="Arial"/>
                <a:cs typeface="Arial"/>
              </a:rPr>
              <a:t>black</a:t>
            </a:r>
            <a:r>
              <a:rPr sz="1050" spc="-95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C00000"/>
                </a:solidFill>
                <a:latin typeface="Arial"/>
                <a:cs typeface="Arial"/>
              </a:rPr>
              <a:t>arrowhead.</a:t>
            </a:r>
            <a:endParaRPr sz="1050">
              <a:latin typeface="Arial"/>
              <a:cs typeface="Arial"/>
            </a:endParaRPr>
          </a:p>
        </p:txBody>
      </p:sp>
      <p:grpSp>
        <p:nvGrpSpPr>
          <p:cNvPr id="17" name="object 17"/>
          <p:cNvGrpSpPr/>
          <p:nvPr/>
        </p:nvGrpSpPr>
        <p:grpSpPr>
          <a:xfrm>
            <a:off x="2247008" y="3463319"/>
            <a:ext cx="789940" cy="2099310"/>
            <a:chOff x="2247008" y="3463319"/>
            <a:chExt cx="789940" cy="2099310"/>
          </a:xfrm>
        </p:grpSpPr>
        <p:sp>
          <p:nvSpPr>
            <p:cNvPr id="18" name="object 18"/>
            <p:cNvSpPr/>
            <p:nvPr/>
          </p:nvSpPr>
          <p:spPr>
            <a:xfrm>
              <a:off x="2335533" y="3586734"/>
              <a:ext cx="689610" cy="1964689"/>
            </a:xfrm>
            <a:custGeom>
              <a:avLst/>
              <a:gdLst/>
              <a:ahLst/>
              <a:cxnLst/>
              <a:rect l="l" t="t" r="r" b="b"/>
              <a:pathLst>
                <a:path w="689610" h="1964689">
                  <a:moveTo>
                    <a:pt x="689571" y="0"/>
                  </a:moveTo>
                  <a:lnTo>
                    <a:pt x="0" y="1964359"/>
                  </a:lnTo>
                </a:path>
              </a:pathLst>
            </a:custGeom>
            <a:ln w="22860">
              <a:solidFill>
                <a:srgbClr val="C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9" name="object 19"/>
            <p:cNvSpPr/>
            <p:nvPr/>
          </p:nvSpPr>
          <p:spPr>
            <a:xfrm>
              <a:off x="2260025" y="3476337"/>
              <a:ext cx="345440" cy="1725295"/>
            </a:xfrm>
            <a:custGeom>
              <a:avLst/>
              <a:gdLst/>
              <a:ahLst/>
              <a:cxnLst/>
              <a:rect l="l" t="t" r="r" b="b"/>
              <a:pathLst>
                <a:path w="345439" h="1725295">
                  <a:moveTo>
                    <a:pt x="345224" y="0"/>
                  </a:moveTo>
                  <a:lnTo>
                    <a:pt x="0" y="1724761"/>
                  </a:lnTo>
                </a:path>
              </a:pathLst>
            </a:custGeom>
            <a:ln w="25908">
              <a:solidFill>
                <a:srgbClr val="C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0" name="object 20"/>
          <p:cNvSpPr txBox="1"/>
          <p:nvPr/>
        </p:nvSpPr>
        <p:spPr>
          <a:xfrm>
            <a:off x="2603754" y="3348990"/>
            <a:ext cx="2138680" cy="218440"/>
          </a:xfrm>
          <a:prstGeom prst="rect">
            <a:avLst/>
          </a:prstGeom>
          <a:solidFill>
            <a:srgbClr val="FFF5D7"/>
          </a:solidFill>
          <a:ln w="25907">
            <a:solidFill>
              <a:srgbClr val="C00000"/>
            </a:solidFill>
          </a:ln>
        </p:spPr>
        <p:txBody>
          <a:bodyPr vert="horz" wrap="square" lIns="0" tIns="24130" rIns="0" bIns="0" rtlCol="0">
            <a:spAutoFit/>
          </a:bodyPr>
          <a:lstStyle/>
          <a:p>
            <a:pPr marL="203200">
              <a:lnSpc>
                <a:spcPct val="100000"/>
              </a:lnSpc>
              <a:spcBef>
                <a:spcPts val="190"/>
              </a:spcBef>
            </a:pPr>
            <a:r>
              <a:rPr sz="1050" dirty="0">
                <a:solidFill>
                  <a:srgbClr val="C00000"/>
                </a:solidFill>
                <a:latin typeface="Arial"/>
                <a:cs typeface="Arial"/>
              </a:rPr>
              <a:t>Enter </a:t>
            </a:r>
            <a:r>
              <a:rPr sz="1050" spc="-5" dirty="0">
                <a:solidFill>
                  <a:srgbClr val="C00000"/>
                </a:solidFill>
                <a:latin typeface="Arial"/>
                <a:cs typeface="Arial"/>
              </a:rPr>
              <a:t>the </a:t>
            </a:r>
            <a:r>
              <a:rPr sz="1050" dirty="0">
                <a:solidFill>
                  <a:srgbClr val="C00000"/>
                </a:solidFill>
                <a:latin typeface="Arial"/>
                <a:cs typeface="Arial"/>
              </a:rPr>
              <a:t>Class Code(s)</a:t>
            </a:r>
            <a:r>
              <a:rPr sz="1050" spc="-75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C00000"/>
                </a:solidFill>
                <a:latin typeface="Arial"/>
                <a:cs typeface="Arial"/>
              </a:rPr>
              <a:t>here</a:t>
            </a:r>
            <a:endParaRPr sz="1050">
              <a:latin typeface="Arial"/>
              <a:cs typeface="Arial"/>
            </a:endParaRPr>
          </a:p>
        </p:txBody>
      </p:sp>
      <p:grpSp>
        <p:nvGrpSpPr>
          <p:cNvPr id="21" name="object 21"/>
          <p:cNvGrpSpPr/>
          <p:nvPr/>
        </p:nvGrpSpPr>
        <p:grpSpPr>
          <a:xfrm>
            <a:off x="3442521" y="3867912"/>
            <a:ext cx="2002155" cy="1695450"/>
            <a:chOff x="3442521" y="3867912"/>
            <a:chExt cx="2002155" cy="1695450"/>
          </a:xfrm>
        </p:grpSpPr>
        <p:sp>
          <p:nvSpPr>
            <p:cNvPr id="22" name="object 22"/>
            <p:cNvSpPr/>
            <p:nvPr/>
          </p:nvSpPr>
          <p:spPr>
            <a:xfrm>
              <a:off x="3592836" y="3879342"/>
              <a:ext cx="604520" cy="1672589"/>
            </a:xfrm>
            <a:custGeom>
              <a:avLst/>
              <a:gdLst/>
              <a:ahLst/>
              <a:cxnLst/>
              <a:rect l="l" t="t" r="r" b="b"/>
              <a:pathLst>
                <a:path w="604520" h="1672589">
                  <a:moveTo>
                    <a:pt x="603961" y="0"/>
                  </a:moveTo>
                  <a:lnTo>
                    <a:pt x="0" y="1672285"/>
                  </a:lnTo>
                </a:path>
              </a:pathLst>
            </a:custGeom>
            <a:ln w="22860">
              <a:solidFill>
                <a:srgbClr val="C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3" name="object 23"/>
            <p:cNvSpPr/>
            <p:nvPr/>
          </p:nvSpPr>
          <p:spPr>
            <a:xfrm>
              <a:off x="3454145" y="3879342"/>
              <a:ext cx="1990725" cy="216535"/>
            </a:xfrm>
            <a:custGeom>
              <a:avLst/>
              <a:gdLst/>
              <a:ahLst/>
              <a:cxnLst/>
              <a:rect l="l" t="t" r="r" b="b"/>
              <a:pathLst>
                <a:path w="1990725" h="216535">
                  <a:moveTo>
                    <a:pt x="1990344" y="0"/>
                  </a:moveTo>
                  <a:lnTo>
                    <a:pt x="0" y="0"/>
                  </a:lnTo>
                  <a:lnTo>
                    <a:pt x="0" y="216408"/>
                  </a:lnTo>
                  <a:lnTo>
                    <a:pt x="1990344" y="216408"/>
                  </a:lnTo>
                  <a:lnTo>
                    <a:pt x="1990344" y="0"/>
                  </a:lnTo>
                  <a:close/>
                </a:path>
              </a:pathLst>
            </a:custGeom>
            <a:solidFill>
              <a:srgbClr val="FFF5D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4" name="object 24"/>
            <p:cNvSpPr/>
            <p:nvPr/>
          </p:nvSpPr>
          <p:spPr>
            <a:xfrm>
              <a:off x="3455539" y="4005798"/>
              <a:ext cx="44450" cy="1172845"/>
            </a:xfrm>
            <a:custGeom>
              <a:avLst/>
              <a:gdLst/>
              <a:ahLst/>
              <a:cxnLst/>
              <a:rect l="l" t="t" r="r" b="b"/>
              <a:pathLst>
                <a:path w="44450" h="1172845">
                  <a:moveTo>
                    <a:pt x="0" y="0"/>
                  </a:moveTo>
                  <a:lnTo>
                    <a:pt x="43827" y="1172845"/>
                  </a:lnTo>
                </a:path>
              </a:pathLst>
            </a:custGeom>
            <a:ln w="25907">
              <a:solidFill>
                <a:srgbClr val="C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5" name="object 25"/>
          <p:cNvSpPr txBox="1"/>
          <p:nvPr/>
        </p:nvSpPr>
        <p:spPr>
          <a:xfrm>
            <a:off x="3454146" y="3879342"/>
            <a:ext cx="1990725" cy="216535"/>
          </a:xfrm>
          <a:prstGeom prst="rect">
            <a:avLst/>
          </a:prstGeom>
          <a:ln w="25907">
            <a:solidFill>
              <a:srgbClr val="C00000"/>
            </a:solidFill>
          </a:ln>
        </p:spPr>
        <p:txBody>
          <a:bodyPr vert="horz" wrap="square" lIns="0" tIns="23495" rIns="0" bIns="0" rtlCol="0">
            <a:spAutoFit/>
          </a:bodyPr>
          <a:lstStyle/>
          <a:p>
            <a:pPr marL="165735">
              <a:lnSpc>
                <a:spcPct val="100000"/>
              </a:lnSpc>
              <a:spcBef>
                <a:spcPts val="185"/>
              </a:spcBef>
            </a:pPr>
            <a:r>
              <a:rPr sz="1050" dirty="0">
                <a:solidFill>
                  <a:srgbClr val="C00000"/>
                </a:solidFill>
                <a:latin typeface="Arial"/>
                <a:cs typeface="Arial"/>
              </a:rPr>
              <a:t>Enter </a:t>
            </a:r>
            <a:r>
              <a:rPr sz="1050" spc="-5" dirty="0">
                <a:solidFill>
                  <a:srgbClr val="C00000"/>
                </a:solidFill>
                <a:latin typeface="Arial"/>
                <a:cs typeface="Arial"/>
              </a:rPr>
              <a:t>the Item </a:t>
            </a:r>
            <a:r>
              <a:rPr sz="1050" dirty="0">
                <a:solidFill>
                  <a:srgbClr val="C00000"/>
                </a:solidFill>
                <a:latin typeface="Arial"/>
                <a:cs typeface="Arial"/>
              </a:rPr>
              <a:t>Code(s)</a:t>
            </a:r>
            <a:r>
              <a:rPr sz="1050" spc="-65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C00000"/>
                </a:solidFill>
                <a:latin typeface="Arial"/>
                <a:cs typeface="Arial"/>
              </a:rPr>
              <a:t>here</a:t>
            </a:r>
            <a:endParaRPr sz="1050">
              <a:latin typeface="Arial"/>
              <a:cs typeface="Arial"/>
            </a:endParaRPr>
          </a:p>
        </p:txBody>
      </p:sp>
      <p:grpSp>
        <p:nvGrpSpPr>
          <p:cNvPr id="26" name="object 26"/>
          <p:cNvGrpSpPr/>
          <p:nvPr/>
        </p:nvGrpSpPr>
        <p:grpSpPr>
          <a:xfrm>
            <a:off x="4606988" y="3067558"/>
            <a:ext cx="1995805" cy="3029585"/>
            <a:chOff x="4606988" y="3067558"/>
            <a:chExt cx="1995805" cy="3029585"/>
          </a:xfrm>
        </p:grpSpPr>
        <p:sp>
          <p:nvSpPr>
            <p:cNvPr id="27" name="object 27"/>
            <p:cNvSpPr/>
            <p:nvPr/>
          </p:nvSpPr>
          <p:spPr>
            <a:xfrm>
              <a:off x="4620006" y="4795266"/>
              <a:ext cx="824865" cy="297180"/>
            </a:xfrm>
            <a:custGeom>
              <a:avLst/>
              <a:gdLst/>
              <a:ahLst/>
              <a:cxnLst/>
              <a:rect l="l" t="t" r="r" b="b"/>
              <a:pathLst>
                <a:path w="824864" h="297179">
                  <a:moveTo>
                    <a:pt x="0" y="148589"/>
                  </a:moveTo>
                  <a:lnTo>
                    <a:pt x="21016" y="101622"/>
                  </a:lnTo>
                  <a:lnTo>
                    <a:pt x="79539" y="60833"/>
                  </a:lnTo>
                  <a:lnTo>
                    <a:pt x="120743" y="43519"/>
                  </a:lnTo>
                  <a:lnTo>
                    <a:pt x="168778" y="28668"/>
                  </a:lnTo>
                  <a:lnTo>
                    <a:pt x="222793" y="16584"/>
                  </a:lnTo>
                  <a:lnTo>
                    <a:pt x="281942" y="7574"/>
                  </a:lnTo>
                  <a:lnTo>
                    <a:pt x="345374" y="1944"/>
                  </a:lnTo>
                  <a:lnTo>
                    <a:pt x="412242" y="0"/>
                  </a:lnTo>
                  <a:lnTo>
                    <a:pt x="479109" y="1944"/>
                  </a:lnTo>
                  <a:lnTo>
                    <a:pt x="542541" y="7574"/>
                  </a:lnTo>
                  <a:lnTo>
                    <a:pt x="601690" y="16584"/>
                  </a:lnTo>
                  <a:lnTo>
                    <a:pt x="655705" y="28668"/>
                  </a:lnTo>
                  <a:lnTo>
                    <a:pt x="703740" y="43519"/>
                  </a:lnTo>
                  <a:lnTo>
                    <a:pt x="744944" y="60833"/>
                  </a:lnTo>
                  <a:lnTo>
                    <a:pt x="778469" y="80302"/>
                  </a:lnTo>
                  <a:lnTo>
                    <a:pt x="819088" y="124487"/>
                  </a:lnTo>
                  <a:lnTo>
                    <a:pt x="824484" y="148589"/>
                  </a:lnTo>
                  <a:lnTo>
                    <a:pt x="819088" y="172692"/>
                  </a:lnTo>
                  <a:lnTo>
                    <a:pt x="778469" y="216877"/>
                  </a:lnTo>
                  <a:lnTo>
                    <a:pt x="744944" y="236346"/>
                  </a:lnTo>
                  <a:lnTo>
                    <a:pt x="703740" y="253660"/>
                  </a:lnTo>
                  <a:lnTo>
                    <a:pt x="655705" y="268511"/>
                  </a:lnTo>
                  <a:lnTo>
                    <a:pt x="601690" y="280595"/>
                  </a:lnTo>
                  <a:lnTo>
                    <a:pt x="542541" y="289605"/>
                  </a:lnTo>
                  <a:lnTo>
                    <a:pt x="479109" y="295235"/>
                  </a:lnTo>
                  <a:lnTo>
                    <a:pt x="412242" y="297179"/>
                  </a:lnTo>
                  <a:lnTo>
                    <a:pt x="345374" y="295235"/>
                  </a:lnTo>
                  <a:lnTo>
                    <a:pt x="281942" y="289605"/>
                  </a:lnTo>
                  <a:lnTo>
                    <a:pt x="222793" y="280595"/>
                  </a:lnTo>
                  <a:lnTo>
                    <a:pt x="168778" y="268511"/>
                  </a:lnTo>
                  <a:lnTo>
                    <a:pt x="120743" y="253660"/>
                  </a:lnTo>
                  <a:lnTo>
                    <a:pt x="79539" y="236346"/>
                  </a:lnTo>
                  <a:lnTo>
                    <a:pt x="46014" y="216877"/>
                  </a:lnTo>
                  <a:lnTo>
                    <a:pt x="5395" y="172692"/>
                  </a:lnTo>
                  <a:lnTo>
                    <a:pt x="0" y="148589"/>
                  </a:lnTo>
                  <a:close/>
                </a:path>
              </a:pathLst>
            </a:custGeom>
            <a:ln w="25908">
              <a:solidFill>
                <a:srgbClr val="C33059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8" name="object 28"/>
            <p:cNvSpPr/>
            <p:nvPr/>
          </p:nvSpPr>
          <p:spPr>
            <a:xfrm>
              <a:off x="5050561" y="5154789"/>
              <a:ext cx="261620" cy="929640"/>
            </a:xfrm>
            <a:custGeom>
              <a:avLst/>
              <a:gdLst/>
              <a:ahLst/>
              <a:cxnLst/>
              <a:rect l="l" t="t" r="r" b="b"/>
              <a:pathLst>
                <a:path w="261620" h="929639">
                  <a:moveTo>
                    <a:pt x="261492" y="929081"/>
                  </a:moveTo>
                  <a:lnTo>
                    <a:pt x="0" y="0"/>
                  </a:lnTo>
                </a:path>
              </a:pathLst>
            </a:custGeom>
            <a:ln w="25908">
              <a:solidFill>
                <a:srgbClr val="C33059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9" name="object 29"/>
            <p:cNvSpPr/>
            <p:nvPr/>
          </p:nvSpPr>
          <p:spPr>
            <a:xfrm>
              <a:off x="5016654" y="5092447"/>
              <a:ext cx="74930" cy="85725"/>
            </a:xfrm>
            <a:custGeom>
              <a:avLst/>
              <a:gdLst/>
              <a:ahLst/>
              <a:cxnLst/>
              <a:rect l="l" t="t" r="r" b="b"/>
              <a:pathLst>
                <a:path w="74929" h="85725">
                  <a:moveTo>
                    <a:pt x="16357" y="0"/>
                  </a:moveTo>
                  <a:lnTo>
                    <a:pt x="0" y="85343"/>
                  </a:lnTo>
                  <a:lnTo>
                    <a:pt x="74815" y="64287"/>
                  </a:lnTo>
                  <a:lnTo>
                    <a:pt x="16357" y="0"/>
                  </a:lnTo>
                  <a:close/>
                </a:path>
              </a:pathLst>
            </a:custGeom>
            <a:solidFill>
              <a:srgbClr val="C3305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0" name="object 30"/>
            <p:cNvSpPr/>
            <p:nvPr/>
          </p:nvSpPr>
          <p:spPr>
            <a:xfrm>
              <a:off x="6272783" y="3073908"/>
              <a:ext cx="323215" cy="200025"/>
            </a:xfrm>
            <a:custGeom>
              <a:avLst/>
              <a:gdLst/>
              <a:ahLst/>
              <a:cxnLst/>
              <a:rect l="l" t="t" r="r" b="b"/>
              <a:pathLst>
                <a:path w="323215" h="200025">
                  <a:moveTo>
                    <a:pt x="223265" y="0"/>
                  </a:moveTo>
                  <a:lnTo>
                    <a:pt x="223265" y="49911"/>
                  </a:lnTo>
                  <a:lnTo>
                    <a:pt x="0" y="49911"/>
                  </a:lnTo>
                  <a:lnTo>
                    <a:pt x="0" y="149733"/>
                  </a:lnTo>
                  <a:lnTo>
                    <a:pt x="223265" y="149733"/>
                  </a:lnTo>
                  <a:lnTo>
                    <a:pt x="223265" y="199644"/>
                  </a:lnTo>
                  <a:lnTo>
                    <a:pt x="323088" y="99822"/>
                  </a:lnTo>
                  <a:lnTo>
                    <a:pt x="223265" y="0"/>
                  </a:lnTo>
                  <a:close/>
                </a:path>
              </a:pathLst>
            </a:custGeom>
            <a:solidFill>
              <a:srgbClr val="C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1" name="object 31"/>
            <p:cNvSpPr/>
            <p:nvPr/>
          </p:nvSpPr>
          <p:spPr>
            <a:xfrm>
              <a:off x="6272783" y="3073908"/>
              <a:ext cx="323215" cy="200025"/>
            </a:xfrm>
            <a:custGeom>
              <a:avLst/>
              <a:gdLst/>
              <a:ahLst/>
              <a:cxnLst/>
              <a:rect l="l" t="t" r="r" b="b"/>
              <a:pathLst>
                <a:path w="323215" h="200025">
                  <a:moveTo>
                    <a:pt x="0" y="49911"/>
                  </a:moveTo>
                  <a:lnTo>
                    <a:pt x="223265" y="49911"/>
                  </a:lnTo>
                  <a:lnTo>
                    <a:pt x="223265" y="0"/>
                  </a:lnTo>
                  <a:lnTo>
                    <a:pt x="323088" y="99822"/>
                  </a:lnTo>
                  <a:lnTo>
                    <a:pt x="223265" y="199644"/>
                  </a:lnTo>
                  <a:lnTo>
                    <a:pt x="223265" y="149733"/>
                  </a:lnTo>
                  <a:lnTo>
                    <a:pt x="0" y="149733"/>
                  </a:lnTo>
                  <a:lnTo>
                    <a:pt x="0" y="49911"/>
                  </a:lnTo>
                  <a:close/>
                </a:path>
              </a:pathLst>
            </a:custGeom>
            <a:ln w="12192">
              <a:solidFill>
                <a:srgbClr val="C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5" name="object 35"/>
          <p:cNvSpPr txBox="1"/>
          <p:nvPr/>
        </p:nvSpPr>
        <p:spPr>
          <a:xfrm>
            <a:off x="3673602" y="5840730"/>
            <a:ext cx="3543300" cy="832485"/>
          </a:xfrm>
          <a:prstGeom prst="rect">
            <a:avLst/>
          </a:prstGeom>
          <a:solidFill>
            <a:srgbClr val="F8E1E7"/>
          </a:solidFill>
          <a:ln w="25907">
            <a:solidFill>
              <a:srgbClr val="C33059"/>
            </a:solidFill>
          </a:ln>
        </p:spPr>
        <p:txBody>
          <a:bodyPr vert="horz" wrap="square" lIns="0" tIns="40640" rIns="0" bIns="0" rtlCol="0">
            <a:spAutoFit/>
          </a:bodyPr>
          <a:lstStyle/>
          <a:p>
            <a:pPr marL="89535" marR="239395">
              <a:lnSpc>
                <a:spcPct val="100000"/>
              </a:lnSpc>
              <a:spcBef>
                <a:spcPts val="320"/>
              </a:spcBef>
            </a:pPr>
            <a:r>
              <a:rPr sz="1200" b="1" u="heavy" spc="-5" dirty="0">
                <a:solidFill>
                  <a:srgbClr val="C33059"/>
                </a:solidFill>
                <a:uFill>
                  <a:solidFill>
                    <a:srgbClr val="C33059"/>
                  </a:solidFill>
                </a:uFill>
                <a:latin typeface="Arial"/>
                <a:cs typeface="Arial"/>
              </a:rPr>
              <a:t>Note</a:t>
            </a:r>
            <a:r>
              <a:rPr sz="1200" b="1" spc="-5" dirty="0">
                <a:solidFill>
                  <a:srgbClr val="C33059"/>
                </a:solidFill>
                <a:latin typeface="Arial"/>
                <a:cs typeface="Arial"/>
              </a:rPr>
              <a:t>: </a:t>
            </a:r>
            <a:r>
              <a:rPr sz="1200" b="1" spc="-25" dirty="0">
                <a:solidFill>
                  <a:srgbClr val="C33059"/>
                </a:solidFill>
                <a:latin typeface="Arial"/>
                <a:cs typeface="Arial"/>
              </a:rPr>
              <a:t>Avoid </a:t>
            </a:r>
            <a:r>
              <a:rPr sz="1200" b="1" spc="-5" dirty="0">
                <a:solidFill>
                  <a:srgbClr val="C33059"/>
                </a:solidFill>
                <a:latin typeface="Arial"/>
                <a:cs typeface="Arial"/>
              </a:rPr>
              <a:t>using </a:t>
            </a:r>
            <a:r>
              <a:rPr sz="1200" b="1" dirty="0">
                <a:solidFill>
                  <a:srgbClr val="C33059"/>
                </a:solidFill>
                <a:latin typeface="Arial"/>
                <a:cs typeface="Arial"/>
              </a:rPr>
              <a:t>“</a:t>
            </a:r>
            <a:r>
              <a:rPr sz="1200" b="1" dirty="0">
                <a:solidFill>
                  <a:srgbClr val="2C3973"/>
                </a:solidFill>
                <a:latin typeface="Arial"/>
                <a:cs typeface="Arial"/>
              </a:rPr>
              <a:t>Highway </a:t>
            </a:r>
            <a:r>
              <a:rPr sz="1200" b="1" spc="-5" dirty="0">
                <a:solidFill>
                  <a:srgbClr val="2C3973"/>
                </a:solidFill>
                <a:latin typeface="Arial"/>
                <a:cs typeface="Arial"/>
              </a:rPr>
              <a:t>District</a:t>
            </a:r>
            <a:r>
              <a:rPr sz="1200" b="1" spc="-5" dirty="0">
                <a:solidFill>
                  <a:srgbClr val="C33059"/>
                </a:solidFill>
                <a:latin typeface="Arial"/>
                <a:cs typeface="Arial"/>
              </a:rPr>
              <a:t>” as a  search criteria. The search result </a:t>
            </a:r>
            <a:r>
              <a:rPr sz="1200" b="1" dirty="0">
                <a:solidFill>
                  <a:srgbClr val="C33059"/>
                </a:solidFill>
                <a:latin typeface="Arial"/>
                <a:cs typeface="Arial"/>
              </a:rPr>
              <a:t>is </a:t>
            </a:r>
            <a:r>
              <a:rPr sz="1200" b="1" spc="-5" dirty="0">
                <a:solidFill>
                  <a:srgbClr val="C33059"/>
                </a:solidFill>
                <a:latin typeface="Arial"/>
                <a:cs typeface="Arial"/>
              </a:rPr>
              <a:t>not a  comprehensive </a:t>
            </a:r>
            <a:r>
              <a:rPr sz="1200" b="1" dirty="0">
                <a:solidFill>
                  <a:srgbClr val="C33059"/>
                </a:solidFill>
                <a:latin typeface="Arial"/>
                <a:cs typeface="Arial"/>
              </a:rPr>
              <a:t>list </a:t>
            </a:r>
            <a:r>
              <a:rPr sz="1200" b="1" spc="-5" dirty="0">
                <a:solidFill>
                  <a:srgbClr val="C33059"/>
                </a:solidFill>
                <a:latin typeface="Arial"/>
                <a:cs typeface="Arial"/>
              </a:rPr>
              <a:t>of HUBS doing business  </a:t>
            </a:r>
            <a:r>
              <a:rPr sz="1200" b="1" dirty="0">
                <a:solidFill>
                  <a:srgbClr val="C33059"/>
                </a:solidFill>
                <a:latin typeface="Arial"/>
                <a:cs typeface="Arial"/>
              </a:rPr>
              <a:t>in </a:t>
            </a:r>
            <a:r>
              <a:rPr sz="1200" b="1" spc="-5" dirty="0">
                <a:solidFill>
                  <a:srgbClr val="C33059"/>
                </a:solidFill>
                <a:latin typeface="Arial"/>
                <a:cs typeface="Arial"/>
              </a:rPr>
              <a:t>those</a:t>
            </a:r>
            <a:r>
              <a:rPr sz="1200" b="1" dirty="0">
                <a:solidFill>
                  <a:srgbClr val="C33059"/>
                </a:solidFill>
                <a:latin typeface="Arial"/>
                <a:cs typeface="Arial"/>
              </a:rPr>
              <a:t> </a:t>
            </a:r>
            <a:r>
              <a:rPr sz="1200" b="1" spc="-5" dirty="0">
                <a:solidFill>
                  <a:srgbClr val="C33059"/>
                </a:solidFill>
                <a:latin typeface="Arial"/>
                <a:cs typeface="Arial"/>
              </a:rPr>
              <a:t>counties.</a:t>
            </a:r>
            <a:endParaRPr sz="1200">
              <a:latin typeface="Arial"/>
              <a:cs typeface="Arial"/>
            </a:endParaRPr>
          </a:p>
        </p:txBody>
      </p:sp>
      <p:sp>
        <p:nvSpPr>
          <p:cNvPr id="36" name="object 36"/>
          <p:cNvSpPr/>
          <p:nvPr/>
        </p:nvSpPr>
        <p:spPr>
          <a:xfrm>
            <a:off x="7612380" y="5829300"/>
            <a:ext cx="3543299" cy="670559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" name="object 37"/>
          <p:cNvSpPr txBox="1"/>
          <p:nvPr/>
        </p:nvSpPr>
        <p:spPr>
          <a:xfrm>
            <a:off x="7815012" y="5938947"/>
            <a:ext cx="3116580" cy="318135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sz="1900" b="1" i="1" spc="5" dirty="0">
                <a:solidFill>
                  <a:srgbClr val="82203B"/>
                </a:solidFill>
                <a:latin typeface="Book Antiqua"/>
                <a:cs typeface="Book Antiqua"/>
              </a:rPr>
              <a:t>~Go to next page for Step</a:t>
            </a:r>
            <a:r>
              <a:rPr sz="1900" b="1" i="1" spc="-15" dirty="0">
                <a:solidFill>
                  <a:srgbClr val="82203B"/>
                </a:solidFill>
                <a:latin typeface="Book Antiqua"/>
                <a:cs typeface="Book Antiqua"/>
              </a:rPr>
              <a:t> </a:t>
            </a:r>
            <a:r>
              <a:rPr sz="1900" b="1" i="1" spc="10" dirty="0">
                <a:solidFill>
                  <a:srgbClr val="82203B"/>
                </a:solidFill>
                <a:latin typeface="Book Antiqua"/>
                <a:cs typeface="Book Antiqua"/>
              </a:rPr>
              <a:t>9~</a:t>
            </a:r>
            <a:endParaRPr sz="1900">
              <a:latin typeface="Book Antiqua"/>
              <a:cs typeface="Book Antiqua"/>
            </a:endParaRPr>
          </a:p>
        </p:txBody>
      </p:sp>
      <p:grpSp>
        <p:nvGrpSpPr>
          <p:cNvPr id="38" name="object 38"/>
          <p:cNvGrpSpPr/>
          <p:nvPr/>
        </p:nvGrpSpPr>
        <p:grpSpPr>
          <a:xfrm>
            <a:off x="2401074" y="1079726"/>
            <a:ext cx="3028315" cy="1823085"/>
            <a:chOff x="2401074" y="1079726"/>
            <a:chExt cx="3028315" cy="1823085"/>
          </a:xfrm>
        </p:grpSpPr>
        <p:sp>
          <p:nvSpPr>
            <p:cNvPr id="39" name="object 39"/>
            <p:cNvSpPr/>
            <p:nvPr/>
          </p:nvSpPr>
          <p:spPr>
            <a:xfrm>
              <a:off x="2407424" y="1086076"/>
              <a:ext cx="3015615" cy="1810385"/>
            </a:xfrm>
            <a:custGeom>
              <a:avLst/>
              <a:gdLst/>
              <a:ahLst/>
              <a:cxnLst/>
              <a:rect l="l" t="t" r="r" b="b"/>
              <a:pathLst>
                <a:path w="3015615" h="1810385">
                  <a:moveTo>
                    <a:pt x="2219617" y="0"/>
                  </a:moveTo>
                  <a:lnTo>
                    <a:pt x="1694205" y="329755"/>
                  </a:lnTo>
                  <a:lnTo>
                    <a:pt x="1504429" y="51549"/>
                  </a:lnTo>
                  <a:lnTo>
                    <a:pt x="1266088" y="450519"/>
                  </a:lnTo>
                  <a:lnTo>
                    <a:pt x="771499" y="85026"/>
                  </a:lnTo>
                  <a:lnTo>
                    <a:pt x="813092" y="506844"/>
                  </a:lnTo>
                  <a:lnTo>
                    <a:pt x="240360" y="443636"/>
                  </a:lnTo>
                  <a:lnTo>
                    <a:pt x="552068" y="830452"/>
                  </a:lnTo>
                  <a:lnTo>
                    <a:pt x="0" y="853287"/>
                  </a:lnTo>
                  <a:lnTo>
                    <a:pt x="402831" y="1175410"/>
                  </a:lnTo>
                  <a:lnTo>
                    <a:pt x="83794" y="1357731"/>
                  </a:lnTo>
                  <a:lnTo>
                    <a:pt x="549516" y="1486496"/>
                  </a:lnTo>
                  <a:lnTo>
                    <a:pt x="504177" y="1809762"/>
                  </a:lnTo>
                  <a:lnTo>
                    <a:pt x="917486" y="1544497"/>
                  </a:lnTo>
                  <a:lnTo>
                    <a:pt x="1046645" y="1725561"/>
                  </a:lnTo>
                  <a:lnTo>
                    <a:pt x="1246289" y="1531912"/>
                  </a:lnTo>
                  <a:lnTo>
                    <a:pt x="1453730" y="1716366"/>
                  </a:lnTo>
                  <a:lnTo>
                    <a:pt x="1582331" y="1453527"/>
                  </a:lnTo>
                  <a:lnTo>
                    <a:pt x="1927821" y="1660372"/>
                  </a:lnTo>
                  <a:lnTo>
                    <a:pt x="1941512" y="1364703"/>
                  </a:lnTo>
                  <a:lnTo>
                    <a:pt x="2488031" y="1594319"/>
                  </a:lnTo>
                  <a:lnTo>
                    <a:pt x="2212085" y="1214246"/>
                  </a:lnTo>
                  <a:lnTo>
                    <a:pt x="2484475" y="1164856"/>
                  </a:lnTo>
                  <a:lnTo>
                    <a:pt x="2345677" y="952245"/>
                  </a:lnTo>
                  <a:lnTo>
                    <a:pt x="3015615" y="806259"/>
                  </a:lnTo>
                  <a:lnTo>
                    <a:pt x="2315946" y="663219"/>
                  </a:lnTo>
                  <a:lnTo>
                    <a:pt x="2595054" y="384009"/>
                  </a:lnTo>
                  <a:lnTo>
                    <a:pt x="2080158" y="544220"/>
                  </a:lnTo>
                  <a:lnTo>
                    <a:pt x="2219617" y="0"/>
                  </a:lnTo>
                  <a:close/>
                </a:path>
              </a:pathLst>
            </a:custGeom>
            <a:solidFill>
              <a:srgbClr val="FFCD3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0" name="object 40"/>
            <p:cNvSpPr/>
            <p:nvPr/>
          </p:nvSpPr>
          <p:spPr>
            <a:xfrm>
              <a:off x="2407424" y="1086076"/>
              <a:ext cx="3015615" cy="1810385"/>
            </a:xfrm>
            <a:custGeom>
              <a:avLst/>
              <a:gdLst/>
              <a:ahLst/>
              <a:cxnLst/>
              <a:rect l="l" t="t" r="r" b="b"/>
              <a:pathLst>
                <a:path w="3015615" h="1810385">
                  <a:moveTo>
                    <a:pt x="1694205" y="329755"/>
                  </a:moveTo>
                  <a:lnTo>
                    <a:pt x="2219617" y="0"/>
                  </a:lnTo>
                  <a:lnTo>
                    <a:pt x="2080158" y="544220"/>
                  </a:lnTo>
                  <a:lnTo>
                    <a:pt x="2595054" y="384009"/>
                  </a:lnTo>
                  <a:lnTo>
                    <a:pt x="2315946" y="663219"/>
                  </a:lnTo>
                  <a:lnTo>
                    <a:pt x="3015615" y="806259"/>
                  </a:lnTo>
                  <a:lnTo>
                    <a:pt x="2345677" y="952245"/>
                  </a:lnTo>
                  <a:lnTo>
                    <a:pt x="2484475" y="1164856"/>
                  </a:lnTo>
                  <a:lnTo>
                    <a:pt x="2212085" y="1214246"/>
                  </a:lnTo>
                  <a:lnTo>
                    <a:pt x="2488031" y="1594319"/>
                  </a:lnTo>
                  <a:lnTo>
                    <a:pt x="1941512" y="1364703"/>
                  </a:lnTo>
                  <a:lnTo>
                    <a:pt x="1927821" y="1660372"/>
                  </a:lnTo>
                  <a:lnTo>
                    <a:pt x="1582331" y="1453527"/>
                  </a:lnTo>
                  <a:lnTo>
                    <a:pt x="1453730" y="1716366"/>
                  </a:lnTo>
                  <a:lnTo>
                    <a:pt x="1246289" y="1531912"/>
                  </a:lnTo>
                  <a:lnTo>
                    <a:pt x="1046645" y="1725561"/>
                  </a:lnTo>
                  <a:lnTo>
                    <a:pt x="917486" y="1544497"/>
                  </a:lnTo>
                  <a:lnTo>
                    <a:pt x="504177" y="1809762"/>
                  </a:lnTo>
                  <a:lnTo>
                    <a:pt x="549516" y="1486496"/>
                  </a:lnTo>
                  <a:lnTo>
                    <a:pt x="83794" y="1357731"/>
                  </a:lnTo>
                  <a:lnTo>
                    <a:pt x="402831" y="1175410"/>
                  </a:lnTo>
                  <a:lnTo>
                    <a:pt x="0" y="853287"/>
                  </a:lnTo>
                  <a:lnTo>
                    <a:pt x="552068" y="830452"/>
                  </a:lnTo>
                  <a:lnTo>
                    <a:pt x="240360" y="443636"/>
                  </a:lnTo>
                  <a:lnTo>
                    <a:pt x="813092" y="506844"/>
                  </a:lnTo>
                  <a:lnTo>
                    <a:pt x="771499" y="85026"/>
                  </a:lnTo>
                  <a:lnTo>
                    <a:pt x="1266088" y="450519"/>
                  </a:lnTo>
                  <a:lnTo>
                    <a:pt x="1504429" y="51549"/>
                  </a:lnTo>
                  <a:lnTo>
                    <a:pt x="1694205" y="329755"/>
                  </a:lnTo>
                  <a:close/>
                </a:path>
              </a:pathLst>
            </a:custGeom>
            <a:ln w="12699">
              <a:solidFill>
                <a:srgbClr val="BC9625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41" name="object 41"/>
          <p:cNvSpPr txBox="1"/>
          <p:nvPr/>
        </p:nvSpPr>
        <p:spPr>
          <a:xfrm>
            <a:off x="2847956" y="1680530"/>
            <a:ext cx="1806575" cy="88011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065" marR="5080" indent="-1270" algn="ctr">
              <a:lnSpc>
                <a:spcPct val="100000"/>
              </a:lnSpc>
              <a:spcBef>
                <a:spcPts val="105"/>
              </a:spcBef>
            </a:pPr>
            <a:r>
              <a:rPr sz="1400" b="1" spc="-5" dirty="0">
                <a:solidFill>
                  <a:srgbClr val="2E2E2E"/>
                </a:solidFill>
                <a:latin typeface="Book Antiqua"/>
                <a:cs typeface="Book Antiqua"/>
              </a:rPr>
              <a:t>TIP: Enter only the  </a:t>
            </a:r>
            <a:r>
              <a:rPr sz="1400" b="1" u="sng" dirty="0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  <a:latin typeface="Book Antiqua"/>
                <a:cs typeface="Book Antiqua"/>
              </a:rPr>
              <a:t>Class </a:t>
            </a:r>
            <a:r>
              <a:rPr sz="1400" b="1" u="sng" spc="-5" dirty="0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  <a:latin typeface="Book Antiqua"/>
                <a:cs typeface="Book Antiqua"/>
              </a:rPr>
              <a:t>Code </a:t>
            </a:r>
            <a:r>
              <a:rPr sz="1400" b="1" dirty="0">
                <a:solidFill>
                  <a:srgbClr val="2E2E2E"/>
                </a:solidFill>
                <a:latin typeface="Book Antiqua"/>
                <a:cs typeface="Book Antiqua"/>
              </a:rPr>
              <a:t>for a</a:t>
            </a:r>
            <a:r>
              <a:rPr sz="1400" b="1" spc="-95" dirty="0">
                <a:solidFill>
                  <a:srgbClr val="2E2E2E"/>
                </a:solidFill>
                <a:latin typeface="Book Antiqua"/>
                <a:cs typeface="Book Antiqua"/>
              </a:rPr>
              <a:t> </a:t>
            </a:r>
            <a:r>
              <a:rPr sz="1400" b="1" dirty="0">
                <a:solidFill>
                  <a:srgbClr val="2E2E2E"/>
                </a:solidFill>
                <a:latin typeface="Book Antiqua"/>
                <a:cs typeface="Book Antiqua"/>
              </a:rPr>
              <a:t>more  </a:t>
            </a:r>
            <a:r>
              <a:rPr sz="1400" b="1" spc="-5" dirty="0">
                <a:solidFill>
                  <a:srgbClr val="2E2E2E"/>
                </a:solidFill>
                <a:latin typeface="Book Antiqua"/>
                <a:cs typeface="Book Antiqua"/>
              </a:rPr>
              <a:t>comprehensive </a:t>
            </a:r>
            <a:r>
              <a:rPr sz="1400" b="1" dirty="0">
                <a:solidFill>
                  <a:srgbClr val="2E2E2E"/>
                </a:solidFill>
                <a:latin typeface="Book Antiqua"/>
                <a:cs typeface="Book Antiqua"/>
              </a:rPr>
              <a:t>list </a:t>
            </a:r>
            <a:r>
              <a:rPr sz="1400" b="1" spc="-5" dirty="0">
                <a:solidFill>
                  <a:srgbClr val="2E2E2E"/>
                </a:solidFill>
                <a:latin typeface="Book Antiqua"/>
                <a:cs typeface="Book Antiqua"/>
              </a:rPr>
              <a:t>of  vendors</a:t>
            </a:r>
            <a:endParaRPr sz="1400">
              <a:latin typeface="Book Antiqua"/>
              <a:cs typeface="Book Antiqua"/>
            </a:endParaRPr>
          </a:p>
        </p:txBody>
      </p:sp>
      <p:grpSp>
        <p:nvGrpSpPr>
          <p:cNvPr id="42" name="object 42"/>
          <p:cNvGrpSpPr/>
          <p:nvPr/>
        </p:nvGrpSpPr>
        <p:grpSpPr>
          <a:xfrm>
            <a:off x="310895" y="0"/>
            <a:ext cx="6360160" cy="763905"/>
            <a:chOff x="310895" y="0"/>
            <a:chExt cx="6360160" cy="763905"/>
          </a:xfrm>
        </p:grpSpPr>
        <p:sp>
          <p:nvSpPr>
            <p:cNvPr id="43" name="object 43"/>
            <p:cNvSpPr/>
            <p:nvPr/>
          </p:nvSpPr>
          <p:spPr>
            <a:xfrm>
              <a:off x="310895" y="0"/>
              <a:ext cx="2514599" cy="758951"/>
            </a:xfrm>
            <a:prstGeom prst="rect">
              <a:avLst/>
            </a:prstGeom>
            <a:blipFill>
              <a:blip r:embed="rId7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4" name="object 44"/>
            <p:cNvSpPr/>
            <p:nvPr/>
          </p:nvSpPr>
          <p:spPr>
            <a:xfrm>
              <a:off x="377951" y="0"/>
              <a:ext cx="2346959" cy="675131"/>
            </a:xfrm>
            <a:prstGeom prst="rect">
              <a:avLst/>
            </a:prstGeom>
            <a:blipFill>
              <a:blip r:embed="rId8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5" name="object 45"/>
            <p:cNvSpPr/>
            <p:nvPr/>
          </p:nvSpPr>
          <p:spPr>
            <a:xfrm>
              <a:off x="2252472" y="0"/>
              <a:ext cx="4418075" cy="763524"/>
            </a:xfrm>
            <a:prstGeom prst="rect">
              <a:avLst/>
            </a:prstGeom>
            <a:blipFill>
              <a:blip r:embed="rId9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6" name="object 46"/>
            <p:cNvSpPr/>
            <p:nvPr/>
          </p:nvSpPr>
          <p:spPr>
            <a:xfrm>
              <a:off x="2319528" y="0"/>
              <a:ext cx="4250435" cy="679703"/>
            </a:xfrm>
            <a:prstGeom prst="rect">
              <a:avLst/>
            </a:prstGeom>
            <a:blipFill>
              <a:blip r:embed="rId10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47" name="object 47"/>
          <p:cNvSpPr txBox="1">
            <a:spLocks noGrp="1"/>
          </p:cNvSpPr>
          <p:nvPr>
            <p:ph type="title"/>
          </p:nvPr>
        </p:nvSpPr>
        <p:spPr>
          <a:xfrm>
            <a:off x="567977" y="74366"/>
            <a:ext cx="583311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105" dirty="0"/>
              <a:t>HUB</a:t>
            </a:r>
            <a:r>
              <a:rPr sz="2400" spc="-305" dirty="0"/>
              <a:t> </a:t>
            </a:r>
            <a:r>
              <a:rPr sz="2400" spc="-135" dirty="0"/>
              <a:t>Search</a:t>
            </a:r>
            <a:r>
              <a:rPr sz="2400" spc="-280" dirty="0"/>
              <a:t> </a:t>
            </a:r>
            <a:r>
              <a:rPr sz="2400" spc="-80" dirty="0"/>
              <a:t>by</a:t>
            </a:r>
            <a:r>
              <a:rPr sz="2400" spc="-295" dirty="0"/>
              <a:t> </a:t>
            </a:r>
            <a:r>
              <a:rPr sz="2400" i="1" spc="-145" dirty="0">
                <a:latin typeface="Book Antiqua"/>
                <a:cs typeface="Book Antiqua"/>
              </a:rPr>
              <a:t>Commodity/</a:t>
            </a:r>
            <a:r>
              <a:rPr sz="2400" i="1" spc="-254" dirty="0">
                <a:latin typeface="Book Antiqua"/>
                <a:cs typeface="Book Antiqua"/>
              </a:rPr>
              <a:t> </a:t>
            </a:r>
            <a:r>
              <a:rPr sz="2400" i="1" spc="-135" dirty="0">
                <a:latin typeface="Book Antiqua"/>
                <a:cs typeface="Book Antiqua"/>
              </a:rPr>
              <a:t>Service</a:t>
            </a:r>
            <a:r>
              <a:rPr sz="2400" i="1" spc="-265" dirty="0">
                <a:latin typeface="Book Antiqua"/>
                <a:cs typeface="Book Antiqua"/>
              </a:rPr>
              <a:t> </a:t>
            </a:r>
            <a:r>
              <a:rPr sz="2400" i="1" spc="-145" dirty="0">
                <a:latin typeface="Book Antiqua"/>
                <a:cs typeface="Book Antiqua"/>
              </a:rPr>
              <a:t>Description</a:t>
            </a:r>
            <a:endParaRPr sz="2400">
              <a:latin typeface="Book Antiqua"/>
              <a:cs typeface="Book Antiqua"/>
            </a:endParaRPr>
          </a:p>
        </p:txBody>
      </p:sp>
      <p:sp>
        <p:nvSpPr>
          <p:cNvPr id="48" name="object 48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1270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0"/>
              </a:spcBef>
            </a:pPr>
            <a:fld id="{81D60167-4931-47E6-BA6A-407CBD079E47}" type="slidenum">
              <a:rPr spc="10" dirty="0"/>
              <a:t>8</a:t>
            </a:fld>
            <a:endParaRPr spc="10" dirty="0"/>
          </a:p>
        </p:txBody>
      </p:sp>
    </p:spTree>
  </p:cSld>
  <p:clrMapOvr>
    <a:masterClrMapping/>
  </p:clrMapOvr>
  <p:transition spd="med">
    <p:fad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ject 5"/>
          <p:cNvSpPr/>
          <p:nvPr/>
        </p:nvSpPr>
        <p:spPr>
          <a:xfrm>
            <a:off x="761" y="762"/>
            <a:ext cx="914400" cy="0"/>
          </a:xfrm>
          <a:custGeom>
            <a:avLst/>
            <a:gdLst/>
            <a:ahLst/>
            <a:cxnLst/>
            <a:rect l="l" t="t" r="r" b="b"/>
            <a:pathLst>
              <a:path w="914400">
                <a:moveTo>
                  <a:pt x="0" y="0"/>
                </a:moveTo>
                <a:lnTo>
                  <a:pt x="914400" y="0"/>
                </a:lnTo>
              </a:path>
            </a:pathLst>
          </a:custGeom>
          <a:ln w="3175">
            <a:solidFill>
              <a:srgbClr val="FB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365759" y="472440"/>
            <a:ext cx="1196339" cy="67055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567977" y="586654"/>
            <a:ext cx="770890" cy="318135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sz="1900" b="1" spc="5" dirty="0">
                <a:solidFill>
                  <a:srgbClr val="82203B"/>
                </a:solidFill>
                <a:latin typeface="Book Antiqua"/>
                <a:cs typeface="Book Antiqua"/>
              </a:rPr>
              <a:t>Step</a:t>
            </a:r>
            <a:r>
              <a:rPr sz="1900" b="1" spc="-60" dirty="0">
                <a:solidFill>
                  <a:srgbClr val="82203B"/>
                </a:solidFill>
                <a:latin typeface="Book Antiqua"/>
                <a:cs typeface="Book Antiqua"/>
              </a:rPr>
              <a:t> </a:t>
            </a:r>
            <a:r>
              <a:rPr sz="1900" b="1" spc="5" dirty="0">
                <a:solidFill>
                  <a:srgbClr val="82203B"/>
                </a:solidFill>
                <a:latin typeface="Book Antiqua"/>
                <a:cs typeface="Book Antiqua"/>
              </a:rPr>
              <a:t>9.</a:t>
            </a:r>
            <a:endParaRPr sz="1900">
              <a:latin typeface="Book Antiqua"/>
              <a:cs typeface="Book Antiqua"/>
            </a:endParaRPr>
          </a:p>
        </p:txBody>
      </p:sp>
      <p:sp>
        <p:nvSpPr>
          <p:cNvPr id="8" name="object 8"/>
          <p:cNvSpPr/>
          <p:nvPr/>
        </p:nvSpPr>
        <p:spPr>
          <a:xfrm>
            <a:off x="6489191" y="458724"/>
            <a:ext cx="1318259" cy="67055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 txBox="1"/>
          <p:nvPr/>
        </p:nvSpPr>
        <p:spPr>
          <a:xfrm>
            <a:off x="6691521" y="572995"/>
            <a:ext cx="892810" cy="318135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sz="1900" b="1" spc="5" dirty="0">
                <a:solidFill>
                  <a:srgbClr val="82203B"/>
                </a:solidFill>
                <a:latin typeface="Book Antiqua"/>
                <a:cs typeface="Book Antiqua"/>
              </a:rPr>
              <a:t>Step</a:t>
            </a:r>
            <a:r>
              <a:rPr sz="1900" b="1" spc="-60" dirty="0">
                <a:solidFill>
                  <a:srgbClr val="82203B"/>
                </a:solidFill>
                <a:latin typeface="Book Antiqua"/>
                <a:cs typeface="Book Antiqua"/>
              </a:rPr>
              <a:t> </a:t>
            </a:r>
            <a:r>
              <a:rPr sz="1900" b="1" spc="5" dirty="0">
                <a:solidFill>
                  <a:srgbClr val="82203B"/>
                </a:solidFill>
                <a:latin typeface="Book Antiqua"/>
                <a:cs typeface="Book Antiqua"/>
              </a:rPr>
              <a:t>10.</a:t>
            </a:r>
            <a:endParaRPr sz="1900">
              <a:latin typeface="Book Antiqua"/>
              <a:cs typeface="Book Antiqua"/>
            </a:endParaRPr>
          </a:p>
        </p:txBody>
      </p:sp>
      <p:grpSp>
        <p:nvGrpSpPr>
          <p:cNvPr id="10" name="object 10"/>
          <p:cNvGrpSpPr/>
          <p:nvPr/>
        </p:nvGrpSpPr>
        <p:grpSpPr>
          <a:xfrm>
            <a:off x="468599" y="982788"/>
            <a:ext cx="11864975" cy="4589145"/>
            <a:chOff x="479869" y="982789"/>
            <a:chExt cx="11864975" cy="4589145"/>
          </a:xfrm>
        </p:grpSpPr>
        <p:sp>
          <p:nvSpPr>
            <p:cNvPr id="11" name="object 11"/>
            <p:cNvSpPr/>
            <p:nvPr/>
          </p:nvSpPr>
          <p:spPr>
            <a:xfrm>
              <a:off x="489204" y="992124"/>
              <a:ext cx="5658611" cy="4570475"/>
            </a:xfrm>
            <a:prstGeom prst="rect">
              <a:avLst/>
            </a:prstGeom>
            <a:blipFill>
              <a:blip r:embed="rId4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12"/>
            <p:cNvSpPr/>
            <p:nvPr/>
          </p:nvSpPr>
          <p:spPr>
            <a:xfrm>
              <a:off x="484631" y="987552"/>
              <a:ext cx="5668010" cy="4579620"/>
            </a:xfrm>
            <a:custGeom>
              <a:avLst/>
              <a:gdLst/>
              <a:ahLst/>
              <a:cxnLst/>
              <a:rect l="l" t="t" r="r" b="b"/>
              <a:pathLst>
                <a:path w="5668010" h="4579620">
                  <a:moveTo>
                    <a:pt x="0" y="0"/>
                  </a:moveTo>
                  <a:lnTo>
                    <a:pt x="5667756" y="0"/>
                  </a:lnTo>
                  <a:lnTo>
                    <a:pt x="5667756" y="4579620"/>
                  </a:lnTo>
                  <a:lnTo>
                    <a:pt x="0" y="4579620"/>
                  </a:lnTo>
                  <a:lnTo>
                    <a:pt x="0" y="0"/>
                  </a:lnTo>
                  <a:close/>
                </a:path>
              </a:pathLst>
            </a:custGeom>
            <a:ln w="9144">
              <a:solidFill>
                <a:srgbClr val="0070C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" name="object 13"/>
            <p:cNvSpPr/>
            <p:nvPr/>
          </p:nvSpPr>
          <p:spPr>
            <a:xfrm>
              <a:off x="808381" y="4078052"/>
              <a:ext cx="2624455" cy="654685"/>
            </a:xfrm>
            <a:custGeom>
              <a:avLst/>
              <a:gdLst/>
              <a:ahLst/>
              <a:cxnLst/>
              <a:rect l="l" t="t" r="r" b="b"/>
              <a:pathLst>
                <a:path w="2624454" h="654685">
                  <a:moveTo>
                    <a:pt x="2624353" y="0"/>
                  </a:moveTo>
                  <a:lnTo>
                    <a:pt x="0" y="654253"/>
                  </a:lnTo>
                </a:path>
              </a:pathLst>
            </a:custGeom>
            <a:ln w="25908">
              <a:solidFill>
                <a:srgbClr val="C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" name="object 14"/>
            <p:cNvSpPr/>
            <p:nvPr/>
          </p:nvSpPr>
          <p:spPr>
            <a:xfrm>
              <a:off x="6678167" y="992124"/>
              <a:ext cx="5657087" cy="4570475"/>
            </a:xfrm>
            <a:prstGeom prst="rect">
              <a:avLst/>
            </a:prstGeom>
            <a:blipFill>
              <a:blip r:embed="rId5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" name="object 15"/>
            <p:cNvSpPr/>
            <p:nvPr/>
          </p:nvSpPr>
          <p:spPr>
            <a:xfrm>
              <a:off x="6673596" y="987552"/>
              <a:ext cx="5666740" cy="4579620"/>
            </a:xfrm>
            <a:custGeom>
              <a:avLst/>
              <a:gdLst/>
              <a:ahLst/>
              <a:cxnLst/>
              <a:rect l="l" t="t" r="r" b="b"/>
              <a:pathLst>
                <a:path w="5666740" h="4579620">
                  <a:moveTo>
                    <a:pt x="0" y="0"/>
                  </a:moveTo>
                  <a:lnTo>
                    <a:pt x="5666232" y="0"/>
                  </a:lnTo>
                  <a:lnTo>
                    <a:pt x="5666232" y="4579620"/>
                  </a:lnTo>
                  <a:lnTo>
                    <a:pt x="0" y="4579620"/>
                  </a:lnTo>
                  <a:lnTo>
                    <a:pt x="0" y="0"/>
                  </a:lnTo>
                  <a:close/>
                </a:path>
              </a:pathLst>
            </a:custGeom>
            <a:ln w="9143">
              <a:solidFill>
                <a:srgbClr val="0070C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6" name="object 16"/>
          <p:cNvSpPr txBox="1"/>
          <p:nvPr/>
        </p:nvSpPr>
        <p:spPr>
          <a:xfrm>
            <a:off x="3431285" y="3736086"/>
            <a:ext cx="2071370" cy="585470"/>
          </a:xfrm>
          <a:prstGeom prst="rect">
            <a:avLst/>
          </a:prstGeom>
          <a:solidFill>
            <a:srgbClr val="FFF5D7"/>
          </a:solidFill>
          <a:ln w="25907">
            <a:solidFill>
              <a:srgbClr val="C00000"/>
            </a:solidFill>
          </a:ln>
        </p:spPr>
        <p:txBody>
          <a:bodyPr vert="horz" wrap="square" lIns="0" tIns="48260" rIns="0" bIns="0" rtlCol="0">
            <a:spAutoFit/>
          </a:bodyPr>
          <a:lstStyle/>
          <a:p>
            <a:pPr marL="90170" marR="108585" algn="just">
              <a:lnSpc>
                <a:spcPct val="100000"/>
              </a:lnSpc>
              <a:spcBef>
                <a:spcPts val="380"/>
              </a:spcBef>
            </a:pPr>
            <a:r>
              <a:rPr sz="1050" dirty="0">
                <a:solidFill>
                  <a:srgbClr val="C00000"/>
                </a:solidFill>
                <a:latin typeface="Arial"/>
                <a:cs typeface="Arial"/>
              </a:rPr>
              <a:t>Remove all fields except for</a:t>
            </a:r>
            <a:r>
              <a:rPr sz="1050" spc="-95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050" spc="-5" dirty="0">
                <a:solidFill>
                  <a:srgbClr val="C00000"/>
                </a:solidFill>
                <a:latin typeface="Arial"/>
                <a:cs typeface="Arial"/>
              </a:rPr>
              <a:t>the  </a:t>
            </a:r>
            <a:r>
              <a:rPr sz="1050" dirty="0">
                <a:solidFill>
                  <a:srgbClr val="C00000"/>
                </a:solidFill>
                <a:latin typeface="Arial"/>
                <a:cs typeface="Arial"/>
              </a:rPr>
              <a:t>ones showing below by</a:t>
            </a:r>
            <a:r>
              <a:rPr sz="1050" spc="-85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050" spc="5" dirty="0">
                <a:solidFill>
                  <a:srgbClr val="C00000"/>
                </a:solidFill>
                <a:latin typeface="Arial"/>
                <a:cs typeface="Arial"/>
              </a:rPr>
              <a:t>clicking  </a:t>
            </a:r>
            <a:r>
              <a:rPr sz="1050" spc="-5" dirty="0">
                <a:solidFill>
                  <a:srgbClr val="C00000"/>
                </a:solidFill>
                <a:latin typeface="Arial"/>
                <a:cs typeface="Arial"/>
              </a:rPr>
              <a:t>the </a:t>
            </a:r>
            <a:r>
              <a:rPr sz="1050" b="1" spc="-5" dirty="0">
                <a:solidFill>
                  <a:srgbClr val="2E2E2E"/>
                </a:solidFill>
                <a:latin typeface="Arial"/>
                <a:cs typeface="Arial"/>
              </a:rPr>
              <a:t>‘x’ </a:t>
            </a:r>
            <a:r>
              <a:rPr sz="1050" dirty="0">
                <a:solidFill>
                  <a:srgbClr val="C00000"/>
                </a:solidFill>
                <a:latin typeface="Arial"/>
                <a:cs typeface="Arial"/>
              </a:rPr>
              <a:t>next </a:t>
            </a:r>
            <a:r>
              <a:rPr sz="1050" spc="-5" dirty="0">
                <a:solidFill>
                  <a:srgbClr val="C00000"/>
                </a:solidFill>
                <a:latin typeface="Arial"/>
                <a:cs typeface="Arial"/>
              </a:rPr>
              <a:t>to the</a:t>
            </a:r>
            <a:r>
              <a:rPr sz="1050" spc="-50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C00000"/>
                </a:solidFill>
                <a:latin typeface="Arial"/>
                <a:cs typeface="Arial"/>
              </a:rPr>
              <a:t>description</a:t>
            </a:r>
            <a:endParaRPr sz="1050">
              <a:latin typeface="Arial"/>
              <a:cs typeface="Arial"/>
            </a:endParaRPr>
          </a:p>
        </p:txBody>
      </p:sp>
      <p:grpSp>
        <p:nvGrpSpPr>
          <p:cNvPr id="17" name="object 17"/>
          <p:cNvGrpSpPr/>
          <p:nvPr/>
        </p:nvGrpSpPr>
        <p:grpSpPr>
          <a:xfrm>
            <a:off x="6266434" y="2997454"/>
            <a:ext cx="3846829" cy="1795145"/>
            <a:chOff x="6266434" y="2997454"/>
            <a:chExt cx="3846829" cy="1795145"/>
          </a:xfrm>
        </p:grpSpPr>
        <p:sp>
          <p:nvSpPr>
            <p:cNvPr id="18" name="object 18"/>
            <p:cNvSpPr/>
            <p:nvPr/>
          </p:nvSpPr>
          <p:spPr>
            <a:xfrm>
              <a:off x="6272784" y="3003804"/>
              <a:ext cx="323215" cy="198120"/>
            </a:xfrm>
            <a:custGeom>
              <a:avLst/>
              <a:gdLst/>
              <a:ahLst/>
              <a:cxnLst/>
              <a:rect l="l" t="t" r="r" b="b"/>
              <a:pathLst>
                <a:path w="323215" h="198119">
                  <a:moveTo>
                    <a:pt x="224028" y="0"/>
                  </a:moveTo>
                  <a:lnTo>
                    <a:pt x="224028" y="49529"/>
                  </a:lnTo>
                  <a:lnTo>
                    <a:pt x="0" y="49529"/>
                  </a:lnTo>
                  <a:lnTo>
                    <a:pt x="0" y="148589"/>
                  </a:lnTo>
                  <a:lnTo>
                    <a:pt x="224028" y="148589"/>
                  </a:lnTo>
                  <a:lnTo>
                    <a:pt x="224028" y="198119"/>
                  </a:lnTo>
                  <a:lnTo>
                    <a:pt x="323088" y="99059"/>
                  </a:lnTo>
                  <a:lnTo>
                    <a:pt x="224028" y="0"/>
                  </a:lnTo>
                  <a:close/>
                </a:path>
              </a:pathLst>
            </a:custGeom>
            <a:solidFill>
              <a:srgbClr val="C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9" name="object 19"/>
            <p:cNvSpPr/>
            <p:nvPr/>
          </p:nvSpPr>
          <p:spPr>
            <a:xfrm>
              <a:off x="6272784" y="3003804"/>
              <a:ext cx="323215" cy="198120"/>
            </a:xfrm>
            <a:custGeom>
              <a:avLst/>
              <a:gdLst/>
              <a:ahLst/>
              <a:cxnLst/>
              <a:rect l="l" t="t" r="r" b="b"/>
              <a:pathLst>
                <a:path w="323215" h="198119">
                  <a:moveTo>
                    <a:pt x="0" y="49529"/>
                  </a:moveTo>
                  <a:lnTo>
                    <a:pt x="224028" y="49529"/>
                  </a:lnTo>
                  <a:lnTo>
                    <a:pt x="224028" y="0"/>
                  </a:lnTo>
                  <a:lnTo>
                    <a:pt x="323088" y="99059"/>
                  </a:lnTo>
                  <a:lnTo>
                    <a:pt x="224028" y="198119"/>
                  </a:lnTo>
                  <a:lnTo>
                    <a:pt x="224028" y="148589"/>
                  </a:lnTo>
                  <a:lnTo>
                    <a:pt x="0" y="148589"/>
                  </a:lnTo>
                  <a:lnTo>
                    <a:pt x="0" y="49529"/>
                  </a:lnTo>
                  <a:close/>
                </a:path>
              </a:pathLst>
            </a:custGeom>
            <a:ln w="12192">
              <a:solidFill>
                <a:srgbClr val="C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0" name="object 20"/>
            <p:cNvSpPr/>
            <p:nvPr/>
          </p:nvSpPr>
          <p:spPr>
            <a:xfrm>
              <a:off x="7168113" y="3326719"/>
              <a:ext cx="2932430" cy="1452880"/>
            </a:xfrm>
            <a:custGeom>
              <a:avLst/>
              <a:gdLst/>
              <a:ahLst/>
              <a:cxnLst/>
              <a:rect l="l" t="t" r="r" b="b"/>
              <a:pathLst>
                <a:path w="2932429" h="1452879">
                  <a:moveTo>
                    <a:pt x="2932137" y="0"/>
                  </a:moveTo>
                  <a:lnTo>
                    <a:pt x="0" y="1452308"/>
                  </a:lnTo>
                </a:path>
              </a:pathLst>
            </a:custGeom>
            <a:ln w="25907">
              <a:solidFill>
                <a:srgbClr val="C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4" name="object 24"/>
          <p:cNvSpPr/>
          <p:nvPr/>
        </p:nvSpPr>
        <p:spPr>
          <a:xfrm>
            <a:off x="7612380" y="5829300"/>
            <a:ext cx="3665219" cy="670559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 txBox="1"/>
          <p:nvPr/>
        </p:nvSpPr>
        <p:spPr>
          <a:xfrm>
            <a:off x="7815011" y="5938947"/>
            <a:ext cx="3238500" cy="318135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sz="1900" b="1" i="1" spc="5" dirty="0">
                <a:solidFill>
                  <a:srgbClr val="82203B"/>
                </a:solidFill>
                <a:latin typeface="Book Antiqua"/>
                <a:cs typeface="Book Antiqua"/>
              </a:rPr>
              <a:t>~Go to next page for Step</a:t>
            </a:r>
            <a:r>
              <a:rPr sz="1900" b="1" i="1" spc="-15" dirty="0">
                <a:solidFill>
                  <a:srgbClr val="82203B"/>
                </a:solidFill>
                <a:latin typeface="Book Antiqua"/>
                <a:cs typeface="Book Antiqua"/>
              </a:rPr>
              <a:t> </a:t>
            </a:r>
            <a:r>
              <a:rPr sz="1900" b="1" i="1" spc="10" dirty="0">
                <a:solidFill>
                  <a:srgbClr val="82203B"/>
                </a:solidFill>
                <a:latin typeface="Book Antiqua"/>
                <a:cs typeface="Book Antiqua"/>
              </a:rPr>
              <a:t>11~</a:t>
            </a:r>
            <a:endParaRPr sz="1900">
              <a:latin typeface="Book Antiqua"/>
              <a:cs typeface="Book Antiqua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10098785" y="2984754"/>
            <a:ext cx="2094230" cy="585470"/>
          </a:xfrm>
          <a:prstGeom prst="rect">
            <a:avLst/>
          </a:prstGeom>
          <a:solidFill>
            <a:srgbClr val="FFF5D7"/>
          </a:solidFill>
          <a:ln w="25907">
            <a:solidFill>
              <a:srgbClr val="C00000"/>
            </a:solidFill>
          </a:ln>
        </p:spPr>
        <p:txBody>
          <a:bodyPr vert="horz" wrap="square" lIns="0" tIns="48260" rIns="0" bIns="0" rtlCol="0">
            <a:spAutoFit/>
          </a:bodyPr>
          <a:lstStyle/>
          <a:p>
            <a:pPr marL="90170" marR="204470">
              <a:lnSpc>
                <a:spcPct val="100000"/>
              </a:lnSpc>
              <a:spcBef>
                <a:spcPts val="380"/>
              </a:spcBef>
            </a:pPr>
            <a:r>
              <a:rPr sz="1050" dirty="0">
                <a:solidFill>
                  <a:srgbClr val="C00000"/>
                </a:solidFill>
                <a:latin typeface="Arial"/>
                <a:cs typeface="Arial"/>
              </a:rPr>
              <a:t>Add </a:t>
            </a:r>
            <a:r>
              <a:rPr sz="1050" spc="-5" dirty="0">
                <a:solidFill>
                  <a:srgbClr val="2E2E2E"/>
                </a:solidFill>
                <a:latin typeface="Arial Narrow"/>
                <a:cs typeface="Arial Narrow"/>
              </a:rPr>
              <a:t>Business Description </a:t>
            </a:r>
            <a:r>
              <a:rPr sz="1050" dirty="0">
                <a:solidFill>
                  <a:srgbClr val="C00000"/>
                </a:solidFill>
                <a:latin typeface="Arial"/>
                <a:cs typeface="Arial"/>
              </a:rPr>
              <a:t>by  choosing it from </a:t>
            </a:r>
            <a:r>
              <a:rPr sz="1050" spc="-5" dirty="0">
                <a:solidFill>
                  <a:srgbClr val="C00000"/>
                </a:solidFill>
                <a:latin typeface="Arial"/>
                <a:cs typeface="Arial"/>
              </a:rPr>
              <a:t>the</a:t>
            </a:r>
            <a:r>
              <a:rPr sz="1050" spc="-80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C00000"/>
                </a:solidFill>
                <a:latin typeface="Arial"/>
                <a:cs typeface="Arial"/>
              </a:rPr>
              <a:t>dropdown  box below </a:t>
            </a:r>
            <a:r>
              <a:rPr sz="1050" spc="-5" dirty="0">
                <a:solidFill>
                  <a:srgbClr val="C00000"/>
                </a:solidFill>
                <a:latin typeface="Arial"/>
                <a:cs typeface="Arial"/>
              </a:rPr>
              <a:t>the</a:t>
            </a:r>
            <a:r>
              <a:rPr sz="1050" spc="-25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C00000"/>
                </a:solidFill>
                <a:latin typeface="Arial"/>
                <a:cs typeface="Arial"/>
              </a:rPr>
              <a:t>fields</a:t>
            </a:r>
            <a:endParaRPr sz="1050" dirty="0">
              <a:latin typeface="Arial"/>
              <a:cs typeface="Arial"/>
            </a:endParaRPr>
          </a:p>
        </p:txBody>
      </p:sp>
      <p:grpSp>
        <p:nvGrpSpPr>
          <p:cNvPr id="27" name="object 27"/>
          <p:cNvGrpSpPr/>
          <p:nvPr/>
        </p:nvGrpSpPr>
        <p:grpSpPr>
          <a:xfrm>
            <a:off x="310895" y="0"/>
            <a:ext cx="6360160" cy="763905"/>
            <a:chOff x="310895" y="0"/>
            <a:chExt cx="6360160" cy="763905"/>
          </a:xfrm>
        </p:grpSpPr>
        <p:sp>
          <p:nvSpPr>
            <p:cNvPr id="28" name="object 28"/>
            <p:cNvSpPr/>
            <p:nvPr/>
          </p:nvSpPr>
          <p:spPr>
            <a:xfrm>
              <a:off x="310895" y="0"/>
              <a:ext cx="2514599" cy="758951"/>
            </a:xfrm>
            <a:prstGeom prst="rect">
              <a:avLst/>
            </a:prstGeom>
            <a:blipFill>
              <a:blip r:embed="rId7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9" name="object 29"/>
            <p:cNvSpPr/>
            <p:nvPr/>
          </p:nvSpPr>
          <p:spPr>
            <a:xfrm>
              <a:off x="377951" y="0"/>
              <a:ext cx="2346959" cy="675131"/>
            </a:xfrm>
            <a:prstGeom prst="rect">
              <a:avLst/>
            </a:prstGeom>
            <a:blipFill>
              <a:blip r:embed="rId8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0" name="object 30"/>
            <p:cNvSpPr/>
            <p:nvPr/>
          </p:nvSpPr>
          <p:spPr>
            <a:xfrm>
              <a:off x="2252472" y="0"/>
              <a:ext cx="4418075" cy="763524"/>
            </a:xfrm>
            <a:prstGeom prst="rect">
              <a:avLst/>
            </a:prstGeom>
            <a:blipFill>
              <a:blip r:embed="rId9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1" name="object 31"/>
            <p:cNvSpPr/>
            <p:nvPr/>
          </p:nvSpPr>
          <p:spPr>
            <a:xfrm>
              <a:off x="2319528" y="0"/>
              <a:ext cx="4250435" cy="679703"/>
            </a:xfrm>
            <a:prstGeom prst="rect">
              <a:avLst/>
            </a:prstGeom>
            <a:blipFill>
              <a:blip r:embed="rId10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2" name="object 32"/>
          <p:cNvSpPr txBox="1">
            <a:spLocks noGrp="1"/>
          </p:cNvSpPr>
          <p:nvPr>
            <p:ph type="title"/>
          </p:nvPr>
        </p:nvSpPr>
        <p:spPr>
          <a:xfrm>
            <a:off x="567977" y="74366"/>
            <a:ext cx="583311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105" dirty="0"/>
              <a:t>HUB</a:t>
            </a:r>
            <a:r>
              <a:rPr sz="2400" spc="-305" dirty="0"/>
              <a:t> </a:t>
            </a:r>
            <a:r>
              <a:rPr sz="2400" spc="-135" dirty="0"/>
              <a:t>Search</a:t>
            </a:r>
            <a:r>
              <a:rPr sz="2400" spc="-280" dirty="0"/>
              <a:t> </a:t>
            </a:r>
            <a:r>
              <a:rPr sz="2400" spc="-80" dirty="0"/>
              <a:t>by</a:t>
            </a:r>
            <a:r>
              <a:rPr sz="2400" spc="-295" dirty="0"/>
              <a:t> </a:t>
            </a:r>
            <a:r>
              <a:rPr sz="2400" i="1" spc="-145" dirty="0">
                <a:latin typeface="Book Antiqua"/>
                <a:cs typeface="Book Antiqua"/>
              </a:rPr>
              <a:t>Commodity/</a:t>
            </a:r>
            <a:r>
              <a:rPr sz="2400" i="1" spc="-254" dirty="0">
                <a:latin typeface="Book Antiqua"/>
                <a:cs typeface="Book Antiqua"/>
              </a:rPr>
              <a:t> </a:t>
            </a:r>
            <a:r>
              <a:rPr sz="2400" i="1" spc="-135" dirty="0">
                <a:latin typeface="Book Antiqua"/>
                <a:cs typeface="Book Antiqua"/>
              </a:rPr>
              <a:t>Service</a:t>
            </a:r>
            <a:r>
              <a:rPr sz="2400" i="1" spc="-265" dirty="0">
                <a:latin typeface="Book Antiqua"/>
                <a:cs typeface="Book Antiqua"/>
              </a:rPr>
              <a:t> </a:t>
            </a:r>
            <a:r>
              <a:rPr sz="2400" i="1" spc="-145" dirty="0">
                <a:latin typeface="Book Antiqua"/>
                <a:cs typeface="Book Antiqua"/>
              </a:rPr>
              <a:t>Description</a:t>
            </a:r>
            <a:endParaRPr sz="2400">
              <a:latin typeface="Book Antiqua"/>
              <a:cs typeface="Book Antiqua"/>
            </a:endParaRPr>
          </a:p>
        </p:txBody>
      </p:sp>
      <p:sp>
        <p:nvSpPr>
          <p:cNvPr id="33" name="object 33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1270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0"/>
              </a:spcBef>
            </a:pPr>
            <a:fld id="{81D60167-4931-47E6-BA6A-407CBD079E47}" type="slidenum">
              <a:rPr spc="10" dirty="0"/>
              <a:t>9</a:t>
            </a:fld>
            <a:endParaRPr spc="10" dirty="0"/>
          </a:p>
        </p:txBody>
      </p:sp>
      <p:sp>
        <p:nvSpPr>
          <p:cNvPr id="34" name="object 26"/>
          <p:cNvSpPr txBox="1"/>
          <p:nvPr/>
        </p:nvSpPr>
        <p:spPr>
          <a:xfrm>
            <a:off x="10100543" y="2984626"/>
            <a:ext cx="2094230" cy="695062"/>
          </a:xfrm>
          <a:prstGeom prst="rect">
            <a:avLst/>
          </a:prstGeom>
          <a:solidFill>
            <a:srgbClr val="FFF5D7"/>
          </a:solidFill>
          <a:ln w="25907">
            <a:solidFill>
              <a:srgbClr val="C00000"/>
            </a:solidFill>
          </a:ln>
        </p:spPr>
        <p:txBody>
          <a:bodyPr vert="horz" wrap="square" lIns="0" tIns="48260" rIns="0" bIns="0" rtlCol="0">
            <a:spAutoFit/>
          </a:bodyPr>
          <a:lstStyle/>
          <a:p>
            <a:pPr marL="90170" marR="204470">
              <a:lnSpc>
                <a:spcPct val="100000"/>
              </a:lnSpc>
              <a:spcBef>
                <a:spcPts val="380"/>
              </a:spcBef>
            </a:pPr>
            <a:r>
              <a:rPr sz="1050" dirty="0">
                <a:solidFill>
                  <a:srgbClr val="C00000"/>
                </a:solidFill>
                <a:latin typeface="Arial"/>
                <a:cs typeface="Arial"/>
              </a:rPr>
              <a:t>Add </a:t>
            </a:r>
            <a:r>
              <a:rPr sz="1050" spc="-5" dirty="0">
                <a:solidFill>
                  <a:srgbClr val="2E2E2E"/>
                </a:solidFill>
                <a:latin typeface="Arial Narrow"/>
                <a:cs typeface="Arial Narrow"/>
              </a:rPr>
              <a:t>Business Description </a:t>
            </a:r>
            <a:r>
              <a:rPr lang="en-US" sz="1050" spc="-5" dirty="0" smtClean="0">
                <a:solidFill>
                  <a:srgbClr val="2E2E2E"/>
                </a:solidFill>
                <a:latin typeface="Arial Narrow"/>
                <a:cs typeface="Arial Narrow"/>
              </a:rPr>
              <a:t> and Website </a:t>
            </a:r>
            <a:r>
              <a:rPr sz="1050" dirty="0" smtClean="0">
                <a:solidFill>
                  <a:srgbClr val="C00000"/>
                </a:solidFill>
                <a:latin typeface="Arial"/>
                <a:cs typeface="Arial"/>
              </a:rPr>
              <a:t>by  </a:t>
            </a:r>
            <a:r>
              <a:rPr sz="1050" dirty="0">
                <a:solidFill>
                  <a:srgbClr val="C00000"/>
                </a:solidFill>
                <a:latin typeface="Arial"/>
                <a:cs typeface="Arial"/>
              </a:rPr>
              <a:t>choosing </a:t>
            </a:r>
            <a:r>
              <a:rPr lang="en-US" sz="1050" dirty="0" smtClean="0">
                <a:solidFill>
                  <a:srgbClr val="C00000"/>
                </a:solidFill>
                <a:latin typeface="Arial"/>
                <a:cs typeface="Arial"/>
              </a:rPr>
              <a:t>them</a:t>
            </a:r>
            <a:r>
              <a:rPr sz="1050" dirty="0" smtClean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C00000"/>
                </a:solidFill>
                <a:latin typeface="Arial"/>
                <a:cs typeface="Arial"/>
              </a:rPr>
              <a:t>from </a:t>
            </a:r>
            <a:r>
              <a:rPr sz="1050" spc="-5" dirty="0">
                <a:solidFill>
                  <a:srgbClr val="C00000"/>
                </a:solidFill>
                <a:latin typeface="Arial"/>
                <a:cs typeface="Arial"/>
              </a:rPr>
              <a:t>the</a:t>
            </a:r>
            <a:r>
              <a:rPr sz="1050" spc="-80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C00000"/>
                </a:solidFill>
                <a:latin typeface="Arial"/>
                <a:cs typeface="Arial"/>
              </a:rPr>
              <a:t>dropdown  box below </a:t>
            </a:r>
            <a:r>
              <a:rPr sz="1050" spc="-5" dirty="0">
                <a:solidFill>
                  <a:srgbClr val="C00000"/>
                </a:solidFill>
                <a:latin typeface="Arial"/>
                <a:cs typeface="Arial"/>
              </a:rPr>
              <a:t>the</a:t>
            </a:r>
            <a:r>
              <a:rPr sz="1050" spc="-25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C00000"/>
                </a:solidFill>
                <a:latin typeface="Arial"/>
                <a:cs typeface="Arial"/>
              </a:rPr>
              <a:t>fields</a:t>
            </a:r>
            <a:endParaRPr sz="1050" dirty="0">
              <a:latin typeface="Arial"/>
              <a:cs typeface="Arial"/>
            </a:endParaRPr>
          </a:p>
        </p:txBody>
      </p:sp>
    </p:spTree>
  </p:cSld>
  <p:clrMapOvr>
    <a:masterClrMapping/>
  </p:clrMapOvr>
  <p:transition spd="med">
    <p:fad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ject 5"/>
          <p:cNvSpPr/>
          <p:nvPr/>
        </p:nvSpPr>
        <p:spPr>
          <a:xfrm>
            <a:off x="761" y="762"/>
            <a:ext cx="914400" cy="0"/>
          </a:xfrm>
          <a:custGeom>
            <a:avLst/>
            <a:gdLst/>
            <a:ahLst/>
            <a:cxnLst/>
            <a:rect l="l" t="t" r="r" b="b"/>
            <a:pathLst>
              <a:path w="914400">
                <a:moveTo>
                  <a:pt x="0" y="0"/>
                </a:moveTo>
                <a:lnTo>
                  <a:pt x="914400" y="0"/>
                </a:lnTo>
              </a:path>
            </a:pathLst>
          </a:custGeom>
          <a:ln w="3175">
            <a:solidFill>
              <a:srgbClr val="FB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284988" y="432816"/>
            <a:ext cx="1318260" cy="67055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487484" y="547247"/>
            <a:ext cx="892810" cy="318135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sz="1900" b="1" spc="5" dirty="0">
                <a:solidFill>
                  <a:srgbClr val="82203B"/>
                </a:solidFill>
                <a:latin typeface="Book Antiqua"/>
                <a:cs typeface="Book Antiqua"/>
              </a:rPr>
              <a:t>Step</a:t>
            </a:r>
            <a:r>
              <a:rPr sz="1900" b="1" spc="-60" dirty="0">
                <a:solidFill>
                  <a:srgbClr val="82203B"/>
                </a:solidFill>
                <a:latin typeface="Book Antiqua"/>
                <a:cs typeface="Book Antiqua"/>
              </a:rPr>
              <a:t> </a:t>
            </a:r>
            <a:r>
              <a:rPr sz="1900" b="1" spc="5" dirty="0">
                <a:solidFill>
                  <a:srgbClr val="82203B"/>
                </a:solidFill>
                <a:latin typeface="Book Antiqua"/>
                <a:cs typeface="Book Antiqua"/>
              </a:rPr>
              <a:t>11.</a:t>
            </a:r>
            <a:endParaRPr sz="1900">
              <a:latin typeface="Book Antiqua"/>
              <a:cs typeface="Book Antiqua"/>
            </a:endParaRPr>
          </a:p>
        </p:txBody>
      </p:sp>
      <p:sp>
        <p:nvSpPr>
          <p:cNvPr id="8" name="object 8"/>
          <p:cNvSpPr/>
          <p:nvPr/>
        </p:nvSpPr>
        <p:spPr>
          <a:xfrm>
            <a:off x="6489191" y="432816"/>
            <a:ext cx="1318259" cy="67055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 txBox="1"/>
          <p:nvPr/>
        </p:nvSpPr>
        <p:spPr>
          <a:xfrm>
            <a:off x="6691521" y="547247"/>
            <a:ext cx="892810" cy="318135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sz="1900" b="1" spc="5" dirty="0">
                <a:solidFill>
                  <a:srgbClr val="82203B"/>
                </a:solidFill>
                <a:latin typeface="Book Antiqua"/>
                <a:cs typeface="Book Antiqua"/>
              </a:rPr>
              <a:t>Step</a:t>
            </a:r>
            <a:r>
              <a:rPr sz="1900" b="1" spc="-60" dirty="0">
                <a:solidFill>
                  <a:srgbClr val="82203B"/>
                </a:solidFill>
                <a:latin typeface="Book Antiqua"/>
                <a:cs typeface="Book Antiqua"/>
              </a:rPr>
              <a:t> </a:t>
            </a:r>
            <a:r>
              <a:rPr sz="1900" b="1" spc="5" dirty="0">
                <a:solidFill>
                  <a:srgbClr val="82203B"/>
                </a:solidFill>
                <a:latin typeface="Book Antiqua"/>
                <a:cs typeface="Book Antiqua"/>
              </a:rPr>
              <a:t>12.</a:t>
            </a:r>
            <a:endParaRPr sz="1900">
              <a:latin typeface="Book Antiqua"/>
              <a:cs typeface="Book Antiqua"/>
            </a:endParaRPr>
          </a:p>
        </p:txBody>
      </p:sp>
      <p:grpSp>
        <p:nvGrpSpPr>
          <p:cNvPr id="10" name="object 10"/>
          <p:cNvGrpSpPr/>
          <p:nvPr/>
        </p:nvGrpSpPr>
        <p:grpSpPr>
          <a:xfrm>
            <a:off x="479869" y="1014793"/>
            <a:ext cx="5677535" cy="4589145"/>
            <a:chOff x="479869" y="1014793"/>
            <a:chExt cx="5677535" cy="4589145"/>
          </a:xfrm>
        </p:grpSpPr>
        <p:sp>
          <p:nvSpPr>
            <p:cNvPr id="11" name="object 11"/>
            <p:cNvSpPr/>
            <p:nvPr/>
          </p:nvSpPr>
          <p:spPr>
            <a:xfrm>
              <a:off x="489204" y="1024129"/>
              <a:ext cx="5658611" cy="4570474"/>
            </a:xfrm>
            <a:prstGeom prst="rect">
              <a:avLst/>
            </a:prstGeom>
            <a:blipFill>
              <a:blip r:embed="rId4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12"/>
            <p:cNvSpPr/>
            <p:nvPr/>
          </p:nvSpPr>
          <p:spPr>
            <a:xfrm>
              <a:off x="484631" y="1019556"/>
              <a:ext cx="5668010" cy="4579620"/>
            </a:xfrm>
            <a:custGeom>
              <a:avLst/>
              <a:gdLst/>
              <a:ahLst/>
              <a:cxnLst/>
              <a:rect l="l" t="t" r="r" b="b"/>
              <a:pathLst>
                <a:path w="5668010" h="4579620">
                  <a:moveTo>
                    <a:pt x="0" y="0"/>
                  </a:moveTo>
                  <a:lnTo>
                    <a:pt x="5667756" y="0"/>
                  </a:lnTo>
                  <a:lnTo>
                    <a:pt x="5667756" y="4579620"/>
                  </a:lnTo>
                  <a:lnTo>
                    <a:pt x="0" y="4579620"/>
                  </a:lnTo>
                  <a:lnTo>
                    <a:pt x="0" y="0"/>
                  </a:lnTo>
                  <a:close/>
                </a:path>
              </a:pathLst>
            </a:custGeom>
            <a:ln w="9144">
              <a:solidFill>
                <a:srgbClr val="0070C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" name="object 13"/>
            <p:cNvSpPr/>
            <p:nvPr/>
          </p:nvSpPr>
          <p:spPr>
            <a:xfrm>
              <a:off x="784393" y="1847688"/>
              <a:ext cx="1710055" cy="2724150"/>
            </a:xfrm>
            <a:custGeom>
              <a:avLst/>
              <a:gdLst/>
              <a:ahLst/>
              <a:cxnLst/>
              <a:rect l="l" t="t" r="r" b="b"/>
              <a:pathLst>
                <a:path w="1710055" h="2724150">
                  <a:moveTo>
                    <a:pt x="1709699" y="0"/>
                  </a:moveTo>
                  <a:lnTo>
                    <a:pt x="0" y="2724010"/>
                  </a:lnTo>
                </a:path>
              </a:pathLst>
            </a:custGeom>
            <a:ln w="25908">
              <a:solidFill>
                <a:srgbClr val="C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4" name="object 14"/>
          <p:cNvSpPr txBox="1"/>
          <p:nvPr/>
        </p:nvSpPr>
        <p:spPr>
          <a:xfrm>
            <a:off x="2492501" y="1500378"/>
            <a:ext cx="2273935" cy="594360"/>
          </a:xfrm>
          <a:prstGeom prst="rect">
            <a:avLst/>
          </a:prstGeom>
          <a:solidFill>
            <a:srgbClr val="FFF5D7"/>
          </a:solidFill>
          <a:ln w="25907">
            <a:solidFill>
              <a:srgbClr val="C00000"/>
            </a:solidFill>
          </a:ln>
        </p:spPr>
        <p:txBody>
          <a:bodyPr vert="horz" wrap="square" lIns="0" tIns="132080" rIns="0" bIns="0" rtlCol="0">
            <a:spAutoFit/>
          </a:bodyPr>
          <a:lstStyle/>
          <a:p>
            <a:pPr marL="90170" marR="108585">
              <a:lnSpc>
                <a:spcPct val="100000"/>
              </a:lnSpc>
              <a:spcBef>
                <a:spcPts val="1040"/>
              </a:spcBef>
            </a:pPr>
            <a:r>
              <a:rPr sz="1050" dirty="0">
                <a:solidFill>
                  <a:srgbClr val="C00000"/>
                </a:solidFill>
                <a:latin typeface="Arial"/>
                <a:cs typeface="Arial"/>
              </a:rPr>
              <a:t>Next, expand </a:t>
            </a:r>
            <a:r>
              <a:rPr sz="1050" spc="-5" dirty="0">
                <a:solidFill>
                  <a:srgbClr val="C00000"/>
                </a:solidFill>
                <a:latin typeface="Arial"/>
                <a:cs typeface="Arial"/>
              </a:rPr>
              <a:t>“</a:t>
            </a:r>
            <a:r>
              <a:rPr sz="1050" b="1" spc="-5" dirty="0">
                <a:solidFill>
                  <a:srgbClr val="2E2E2E"/>
                </a:solidFill>
                <a:latin typeface="Arial Narrow"/>
                <a:cs typeface="Arial Narrow"/>
              </a:rPr>
              <a:t>OUTPUT OPTIONS</a:t>
            </a:r>
            <a:r>
              <a:rPr sz="1050" spc="-5" dirty="0">
                <a:solidFill>
                  <a:srgbClr val="C00000"/>
                </a:solidFill>
                <a:latin typeface="Arial"/>
                <a:cs typeface="Arial"/>
              </a:rPr>
              <a:t>” </a:t>
            </a:r>
            <a:r>
              <a:rPr sz="1050" dirty="0">
                <a:solidFill>
                  <a:srgbClr val="C00000"/>
                </a:solidFill>
                <a:latin typeface="Arial"/>
                <a:cs typeface="Arial"/>
              </a:rPr>
              <a:t>by  </a:t>
            </a:r>
            <a:r>
              <a:rPr sz="1050" spc="5" dirty="0">
                <a:solidFill>
                  <a:srgbClr val="C00000"/>
                </a:solidFill>
                <a:latin typeface="Arial"/>
                <a:cs typeface="Arial"/>
              </a:rPr>
              <a:t>clicking </a:t>
            </a:r>
            <a:r>
              <a:rPr sz="1050" dirty="0">
                <a:solidFill>
                  <a:srgbClr val="C00000"/>
                </a:solidFill>
                <a:latin typeface="Arial"/>
                <a:cs typeface="Arial"/>
              </a:rPr>
              <a:t>on </a:t>
            </a:r>
            <a:r>
              <a:rPr sz="1050" spc="-5" dirty="0">
                <a:solidFill>
                  <a:srgbClr val="C00000"/>
                </a:solidFill>
                <a:latin typeface="Arial"/>
                <a:cs typeface="Arial"/>
              </a:rPr>
              <a:t>the </a:t>
            </a:r>
            <a:r>
              <a:rPr sz="1050" dirty="0">
                <a:solidFill>
                  <a:srgbClr val="C00000"/>
                </a:solidFill>
                <a:latin typeface="Arial"/>
                <a:cs typeface="Arial"/>
              </a:rPr>
              <a:t>black</a:t>
            </a:r>
            <a:r>
              <a:rPr sz="1050" spc="-95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C00000"/>
                </a:solidFill>
                <a:latin typeface="Arial"/>
                <a:cs typeface="Arial"/>
              </a:rPr>
              <a:t>arrowhead.</a:t>
            </a:r>
            <a:endParaRPr sz="1050">
              <a:latin typeface="Arial"/>
              <a:cs typeface="Arial"/>
            </a:endParaRPr>
          </a:p>
        </p:txBody>
      </p:sp>
      <p:grpSp>
        <p:nvGrpSpPr>
          <p:cNvPr id="15" name="object 15"/>
          <p:cNvGrpSpPr/>
          <p:nvPr/>
        </p:nvGrpSpPr>
        <p:grpSpPr>
          <a:xfrm>
            <a:off x="6603301" y="1014793"/>
            <a:ext cx="5627370" cy="4583430"/>
            <a:chOff x="6603301" y="1014793"/>
            <a:chExt cx="5627370" cy="4583430"/>
          </a:xfrm>
        </p:grpSpPr>
        <p:sp>
          <p:nvSpPr>
            <p:cNvPr id="16" name="object 16"/>
            <p:cNvSpPr/>
            <p:nvPr/>
          </p:nvSpPr>
          <p:spPr>
            <a:xfrm>
              <a:off x="6612636" y="1024128"/>
              <a:ext cx="5608319" cy="4564379"/>
            </a:xfrm>
            <a:prstGeom prst="rect">
              <a:avLst/>
            </a:prstGeom>
            <a:blipFill>
              <a:blip r:embed="rId5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7" name="object 17"/>
            <p:cNvSpPr/>
            <p:nvPr/>
          </p:nvSpPr>
          <p:spPr>
            <a:xfrm>
              <a:off x="6608064" y="1019556"/>
              <a:ext cx="5617845" cy="4573905"/>
            </a:xfrm>
            <a:custGeom>
              <a:avLst/>
              <a:gdLst/>
              <a:ahLst/>
              <a:cxnLst/>
              <a:rect l="l" t="t" r="r" b="b"/>
              <a:pathLst>
                <a:path w="5617845" h="4573905">
                  <a:moveTo>
                    <a:pt x="0" y="0"/>
                  </a:moveTo>
                  <a:lnTo>
                    <a:pt x="5617464" y="0"/>
                  </a:lnTo>
                  <a:lnTo>
                    <a:pt x="5617464" y="4573524"/>
                  </a:lnTo>
                  <a:lnTo>
                    <a:pt x="0" y="4573524"/>
                  </a:lnTo>
                  <a:lnTo>
                    <a:pt x="0" y="0"/>
                  </a:lnTo>
                  <a:close/>
                </a:path>
              </a:pathLst>
            </a:custGeom>
            <a:ln w="9144">
              <a:solidFill>
                <a:srgbClr val="0070C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8" name="object 18"/>
            <p:cNvSpPr/>
            <p:nvPr/>
          </p:nvSpPr>
          <p:spPr>
            <a:xfrm>
              <a:off x="9897617" y="1500378"/>
              <a:ext cx="2209800" cy="824865"/>
            </a:xfrm>
            <a:custGeom>
              <a:avLst/>
              <a:gdLst/>
              <a:ahLst/>
              <a:cxnLst/>
              <a:rect l="l" t="t" r="r" b="b"/>
              <a:pathLst>
                <a:path w="2209800" h="824864">
                  <a:moveTo>
                    <a:pt x="2209800" y="0"/>
                  </a:moveTo>
                  <a:lnTo>
                    <a:pt x="0" y="0"/>
                  </a:lnTo>
                  <a:lnTo>
                    <a:pt x="0" y="824484"/>
                  </a:lnTo>
                  <a:lnTo>
                    <a:pt x="2209800" y="824484"/>
                  </a:lnTo>
                  <a:lnTo>
                    <a:pt x="2209800" y="0"/>
                  </a:lnTo>
                  <a:close/>
                </a:path>
              </a:pathLst>
            </a:custGeom>
            <a:solidFill>
              <a:srgbClr val="FFF5D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9" name="object 19"/>
            <p:cNvSpPr/>
            <p:nvPr/>
          </p:nvSpPr>
          <p:spPr>
            <a:xfrm>
              <a:off x="9897617" y="1500378"/>
              <a:ext cx="2209800" cy="824865"/>
            </a:xfrm>
            <a:custGeom>
              <a:avLst/>
              <a:gdLst/>
              <a:ahLst/>
              <a:cxnLst/>
              <a:rect l="l" t="t" r="r" b="b"/>
              <a:pathLst>
                <a:path w="2209800" h="824864">
                  <a:moveTo>
                    <a:pt x="0" y="0"/>
                  </a:moveTo>
                  <a:lnTo>
                    <a:pt x="2209800" y="0"/>
                  </a:lnTo>
                  <a:lnTo>
                    <a:pt x="2209800" y="824484"/>
                  </a:lnTo>
                  <a:lnTo>
                    <a:pt x="0" y="824484"/>
                  </a:lnTo>
                  <a:lnTo>
                    <a:pt x="0" y="0"/>
                  </a:lnTo>
                  <a:close/>
                </a:path>
              </a:pathLst>
            </a:custGeom>
            <a:ln w="25907">
              <a:solidFill>
                <a:srgbClr val="C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0" name="object 20"/>
            <p:cNvSpPr/>
            <p:nvPr/>
          </p:nvSpPr>
          <p:spPr>
            <a:xfrm>
              <a:off x="10139112" y="2319841"/>
              <a:ext cx="662940" cy="2314575"/>
            </a:xfrm>
            <a:custGeom>
              <a:avLst/>
              <a:gdLst/>
              <a:ahLst/>
              <a:cxnLst/>
              <a:rect l="l" t="t" r="r" b="b"/>
              <a:pathLst>
                <a:path w="662940" h="2314575">
                  <a:moveTo>
                    <a:pt x="662889" y="0"/>
                  </a:moveTo>
                  <a:lnTo>
                    <a:pt x="0" y="2314067"/>
                  </a:lnTo>
                </a:path>
              </a:pathLst>
            </a:custGeom>
            <a:ln w="25908">
              <a:solidFill>
                <a:srgbClr val="C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1" name="object 21"/>
          <p:cNvSpPr txBox="1"/>
          <p:nvPr/>
        </p:nvSpPr>
        <p:spPr>
          <a:xfrm>
            <a:off x="9897618" y="1500378"/>
            <a:ext cx="2209800" cy="824865"/>
          </a:xfrm>
          <a:prstGeom prst="rect">
            <a:avLst/>
          </a:prstGeom>
        </p:spPr>
        <p:txBody>
          <a:bodyPr vert="horz" wrap="square" lIns="0" tIns="86995" rIns="0" bIns="0" rtlCol="0">
            <a:spAutoFit/>
          </a:bodyPr>
          <a:lstStyle/>
          <a:p>
            <a:pPr marL="309245" marR="122555" indent="-219710">
              <a:lnSpc>
                <a:spcPct val="100000"/>
              </a:lnSpc>
              <a:spcBef>
                <a:spcPts val="685"/>
              </a:spcBef>
            </a:pPr>
            <a:r>
              <a:rPr sz="1050" dirty="0">
                <a:solidFill>
                  <a:srgbClr val="C00000"/>
                </a:solidFill>
                <a:latin typeface="Arial"/>
                <a:cs typeface="Arial"/>
              </a:rPr>
              <a:t>1) </a:t>
            </a:r>
            <a:r>
              <a:rPr sz="1050" spc="5" dirty="0">
                <a:solidFill>
                  <a:srgbClr val="C00000"/>
                </a:solidFill>
                <a:latin typeface="Arial"/>
                <a:cs typeface="Arial"/>
              </a:rPr>
              <a:t>Use </a:t>
            </a:r>
            <a:r>
              <a:rPr sz="1050" spc="-5" dirty="0">
                <a:solidFill>
                  <a:srgbClr val="C00000"/>
                </a:solidFill>
                <a:latin typeface="Arial"/>
                <a:cs typeface="Arial"/>
              </a:rPr>
              <a:t>the </a:t>
            </a:r>
            <a:r>
              <a:rPr sz="1050" dirty="0">
                <a:solidFill>
                  <a:srgbClr val="C00000"/>
                </a:solidFill>
                <a:latin typeface="Arial"/>
                <a:cs typeface="Arial"/>
              </a:rPr>
              <a:t>‘</a:t>
            </a:r>
            <a:r>
              <a:rPr sz="1050" dirty="0">
                <a:solidFill>
                  <a:srgbClr val="2E2E2E"/>
                </a:solidFill>
                <a:latin typeface="Arial"/>
                <a:cs typeface="Arial"/>
              </a:rPr>
              <a:t>Sort </a:t>
            </a:r>
            <a:r>
              <a:rPr sz="1050" spc="-5" dirty="0">
                <a:solidFill>
                  <a:srgbClr val="2E2E2E"/>
                </a:solidFill>
                <a:latin typeface="Arial"/>
                <a:cs typeface="Arial"/>
              </a:rPr>
              <a:t>by</a:t>
            </a:r>
            <a:r>
              <a:rPr sz="1050" spc="-5" dirty="0">
                <a:solidFill>
                  <a:srgbClr val="C00000"/>
                </a:solidFill>
                <a:latin typeface="Arial"/>
                <a:cs typeface="Arial"/>
              </a:rPr>
              <a:t>’ </a:t>
            </a:r>
            <a:r>
              <a:rPr sz="1050" dirty="0">
                <a:solidFill>
                  <a:srgbClr val="C00000"/>
                </a:solidFill>
                <a:latin typeface="Arial"/>
                <a:cs typeface="Arial"/>
              </a:rPr>
              <a:t>drop-down </a:t>
            </a:r>
            <a:r>
              <a:rPr sz="1050" spc="-5" dirty="0">
                <a:solidFill>
                  <a:srgbClr val="C00000"/>
                </a:solidFill>
                <a:latin typeface="Arial"/>
                <a:cs typeface="Arial"/>
              </a:rPr>
              <a:t>to  </a:t>
            </a:r>
            <a:r>
              <a:rPr sz="1050" dirty="0">
                <a:solidFill>
                  <a:srgbClr val="C00000"/>
                </a:solidFill>
                <a:latin typeface="Arial"/>
                <a:cs typeface="Arial"/>
              </a:rPr>
              <a:t>select how </a:t>
            </a:r>
            <a:r>
              <a:rPr sz="1050" spc="-5" dirty="0">
                <a:solidFill>
                  <a:srgbClr val="C00000"/>
                </a:solidFill>
                <a:latin typeface="Arial"/>
                <a:cs typeface="Arial"/>
              </a:rPr>
              <a:t>you </a:t>
            </a:r>
            <a:r>
              <a:rPr sz="1050" dirty="0">
                <a:solidFill>
                  <a:srgbClr val="C00000"/>
                </a:solidFill>
                <a:latin typeface="Arial"/>
                <a:cs typeface="Arial"/>
              </a:rPr>
              <a:t>want </a:t>
            </a:r>
            <a:r>
              <a:rPr sz="1050" spc="-5" dirty="0">
                <a:solidFill>
                  <a:srgbClr val="C00000"/>
                </a:solidFill>
                <a:latin typeface="Arial"/>
                <a:cs typeface="Arial"/>
              </a:rPr>
              <a:t>the  </a:t>
            </a:r>
            <a:r>
              <a:rPr sz="1050" dirty="0">
                <a:solidFill>
                  <a:srgbClr val="C00000"/>
                </a:solidFill>
                <a:latin typeface="Arial"/>
                <a:cs typeface="Arial"/>
              </a:rPr>
              <a:t>information </a:t>
            </a:r>
            <a:r>
              <a:rPr sz="1050" spc="-5" dirty="0">
                <a:solidFill>
                  <a:srgbClr val="C00000"/>
                </a:solidFill>
                <a:latin typeface="Arial"/>
                <a:cs typeface="Arial"/>
              </a:rPr>
              <a:t>sorted. In </a:t>
            </a:r>
            <a:r>
              <a:rPr sz="1050" dirty="0">
                <a:solidFill>
                  <a:srgbClr val="C00000"/>
                </a:solidFill>
                <a:latin typeface="Arial"/>
                <a:cs typeface="Arial"/>
              </a:rPr>
              <a:t>this  example, </a:t>
            </a:r>
            <a:r>
              <a:rPr sz="1050" spc="-5" dirty="0">
                <a:solidFill>
                  <a:srgbClr val="C00000"/>
                </a:solidFill>
                <a:latin typeface="Arial"/>
                <a:cs typeface="Arial"/>
              </a:rPr>
              <a:t>we </a:t>
            </a:r>
            <a:r>
              <a:rPr sz="1050" dirty="0">
                <a:solidFill>
                  <a:srgbClr val="C00000"/>
                </a:solidFill>
                <a:latin typeface="Arial"/>
                <a:cs typeface="Arial"/>
              </a:rPr>
              <a:t>will use</a:t>
            </a:r>
            <a:r>
              <a:rPr sz="1050" spc="-50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050" spc="-5" dirty="0">
                <a:solidFill>
                  <a:srgbClr val="C00000"/>
                </a:solidFill>
                <a:latin typeface="Arial"/>
                <a:cs typeface="Arial"/>
              </a:rPr>
              <a:t>“</a:t>
            </a:r>
            <a:r>
              <a:rPr sz="1050" spc="-5" dirty="0">
                <a:solidFill>
                  <a:srgbClr val="2E2E2E"/>
                </a:solidFill>
                <a:latin typeface="Arial"/>
                <a:cs typeface="Arial"/>
              </a:rPr>
              <a:t>City</a:t>
            </a:r>
            <a:r>
              <a:rPr sz="1050" spc="-5" dirty="0">
                <a:solidFill>
                  <a:srgbClr val="C00000"/>
                </a:solidFill>
                <a:latin typeface="Arial"/>
                <a:cs typeface="Arial"/>
              </a:rPr>
              <a:t>”</a:t>
            </a:r>
            <a:endParaRPr sz="1050">
              <a:latin typeface="Arial"/>
              <a:cs typeface="Arial"/>
            </a:endParaRPr>
          </a:p>
        </p:txBody>
      </p:sp>
      <p:sp>
        <p:nvSpPr>
          <p:cNvPr id="23" name="object 23"/>
          <p:cNvSpPr/>
          <p:nvPr/>
        </p:nvSpPr>
        <p:spPr>
          <a:xfrm>
            <a:off x="3154680" y="5783580"/>
            <a:ext cx="6510527" cy="670559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25" name="object 25"/>
          <p:cNvGrpSpPr/>
          <p:nvPr/>
        </p:nvGrpSpPr>
        <p:grpSpPr>
          <a:xfrm>
            <a:off x="1767287" y="3029458"/>
            <a:ext cx="5797550" cy="2341880"/>
            <a:chOff x="1767287" y="3029458"/>
            <a:chExt cx="5797550" cy="2341880"/>
          </a:xfrm>
        </p:grpSpPr>
        <p:sp>
          <p:nvSpPr>
            <p:cNvPr id="26" name="object 26"/>
            <p:cNvSpPr/>
            <p:nvPr/>
          </p:nvSpPr>
          <p:spPr>
            <a:xfrm>
              <a:off x="1780304" y="3940798"/>
              <a:ext cx="1494790" cy="990600"/>
            </a:xfrm>
            <a:custGeom>
              <a:avLst/>
              <a:gdLst/>
              <a:ahLst/>
              <a:cxnLst/>
              <a:rect l="l" t="t" r="r" b="b"/>
              <a:pathLst>
                <a:path w="1494789" h="990600">
                  <a:moveTo>
                    <a:pt x="1494409" y="0"/>
                  </a:moveTo>
                  <a:lnTo>
                    <a:pt x="0" y="990536"/>
                  </a:lnTo>
                </a:path>
              </a:pathLst>
            </a:custGeom>
            <a:ln w="25908">
              <a:solidFill>
                <a:srgbClr val="62983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7" name="object 27"/>
            <p:cNvSpPr/>
            <p:nvPr/>
          </p:nvSpPr>
          <p:spPr>
            <a:xfrm>
              <a:off x="6213347" y="3035808"/>
              <a:ext cx="323215" cy="198120"/>
            </a:xfrm>
            <a:custGeom>
              <a:avLst/>
              <a:gdLst/>
              <a:ahLst/>
              <a:cxnLst/>
              <a:rect l="l" t="t" r="r" b="b"/>
              <a:pathLst>
                <a:path w="323215" h="198119">
                  <a:moveTo>
                    <a:pt x="224028" y="0"/>
                  </a:moveTo>
                  <a:lnTo>
                    <a:pt x="224028" y="49529"/>
                  </a:lnTo>
                  <a:lnTo>
                    <a:pt x="0" y="49529"/>
                  </a:lnTo>
                  <a:lnTo>
                    <a:pt x="0" y="148589"/>
                  </a:lnTo>
                  <a:lnTo>
                    <a:pt x="224028" y="148589"/>
                  </a:lnTo>
                  <a:lnTo>
                    <a:pt x="224028" y="198119"/>
                  </a:lnTo>
                  <a:lnTo>
                    <a:pt x="323088" y="99059"/>
                  </a:lnTo>
                  <a:lnTo>
                    <a:pt x="224028" y="0"/>
                  </a:lnTo>
                  <a:close/>
                </a:path>
              </a:pathLst>
            </a:custGeom>
            <a:solidFill>
              <a:srgbClr val="C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8" name="object 28"/>
            <p:cNvSpPr/>
            <p:nvPr/>
          </p:nvSpPr>
          <p:spPr>
            <a:xfrm>
              <a:off x="6213347" y="3035808"/>
              <a:ext cx="323215" cy="198120"/>
            </a:xfrm>
            <a:custGeom>
              <a:avLst/>
              <a:gdLst/>
              <a:ahLst/>
              <a:cxnLst/>
              <a:rect l="l" t="t" r="r" b="b"/>
              <a:pathLst>
                <a:path w="323215" h="198119">
                  <a:moveTo>
                    <a:pt x="0" y="49529"/>
                  </a:moveTo>
                  <a:lnTo>
                    <a:pt x="224028" y="49529"/>
                  </a:lnTo>
                  <a:lnTo>
                    <a:pt x="224028" y="0"/>
                  </a:lnTo>
                  <a:lnTo>
                    <a:pt x="323088" y="99059"/>
                  </a:lnTo>
                  <a:lnTo>
                    <a:pt x="224028" y="198119"/>
                  </a:lnTo>
                  <a:lnTo>
                    <a:pt x="224028" y="148589"/>
                  </a:lnTo>
                  <a:lnTo>
                    <a:pt x="0" y="148589"/>
                  </a:lnTo>
                  <a:lnTo>
                    <a:pt x="0" y="49529"/>
                  </a:lnTo>
                  <a:close/>
                </a:path>
              </a:pathLst>
            </a:custGeom>
            <a:ln w="12192">
              <a:solidFill>
                <a:srgbClr val="C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9" name="object 29"/>
            <p:cNvSpPr/>
            <p:nvPr/>
          </p:nvSpPr>
          <p:spPr>
            <a:xfrm>
              <a:off x="7175753" y="4356354"/>
              <a:ext cx="357505" cy="954405"/>
            </a:xfrm>
            <a:custGeom>
              <a:avLst/>
              <a:gdLst/>
              <a:ahLst/>
              <a:cxnLst/>
              <a:rect l="l" t="t" r="r" b="b"/>
              <a:pathLst>
                <a:path w="357504" h="954404">
                  <a:moveTo>
                    <a:pt x="0" y="0"/>
                  </a:moveTo>
                  <a:lnTo>
                    <a:pt x="356933" y="954163"/>
                  </a:lnTo>
                </a:path>
              </a:pathLst>
            </a:custGeom>
            <a:ln w="25908">
              <a:solidFill>
                <a:srgbClr val="C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0" name="object 30"/>
            <p:cNvSpPr/>
            <p:nvPr/>
          </p:nvSpPr>
          <p:spPr>
            <a:xfrm>
              <a:off x="7491752" y="5284765"/>
              <a:ext cx="73025" cy="86995"/>
            </a:xfrm>
            <a:custGeom>
              <a:avLst/>
              <a:gdLst/>
              <a:ahLst/>
              <a:cxnLst/>
              <a:rect l="l" t="t" r="r" b="b"/>
              <a:pathLst>
                <a:path w="73025" h="86995">
                  <a:moveTo>
                    <a:pt x="72796" y="0"/>
                  </a:moveTo>
                  <a:lnTo>
                    <a:pt x="0" y="27228"/>
                  </a:lnTo>
                  <a:lnTo>
                    <a:pt x="63626" y="86410"/>
                  </a:lnTo>
                  <a:lnTo>
                    <a:pt x="72796" y="0"/>
                  </a:lnTo>
                  <a:close/>
                </a:path>
              </a:pathLst>
            </a:custGeom>
            <a:solidFill>
              <a:srgbClr val="C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2" name="object 32"/>
          <p:cNvSpPr txBox="1"/>
          <p:nvPr/>
        </p:nvSpPr>
        <p:spPr>
          <a:xfrm>
            <a:off x="1089356" y="5897764"/>
            <a:ext cx="8352790" cy="307777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2280285">
              <a:lnSpc>
                <a:spcPct val="100000"/>
              </a:lnSpc>
              <a:spcBef>
                <a:spcPts val="120"/>
              </a:spcBef>
            </a:pPr>
            <a:r>
              <a:rPr sz="1900" b="1" spc="10" dirty="0">
                <a:solidFill>
                  <a:srgbClr val="82203B"/>
                </a:solidFill>
                <a:latin typeface="Book Antiqua"/>
                <a:cs typeface="Book Antiqua"/>
              </a:rPr>
              <a:t>The </a:t>
            </a:r>
            <a:r>
              <a:rPr sz="1900" b="1" spc="5" dirty="0">
                <a:solidFill>
                  <a:srgbClr val="82203B"/>
                </a:solidFill>
                <a:latin typeface="Book Antiqua"/>
                <a:cs typeface="Book Antiqua"/>
              </a:rPr>
              <a:t>next </a:t>
            </a:r>
            <a:r>
              <a:rPr sz="1900" b="1" spc="10" dirty="0">
                <a:solidFill>
                  <a:srgbClr val="82203B"/>
                </a:solidFill>
                <a:latin typeface="Book Antiqua"/>
                <a:cs typeface="Book Antiqua"/>
              </a:rPr>
              <a:t>page </a:t>
            </a:r>
            <a:r>
              <a:rPr sz="1900" b="1" spc="5" dirty="0">
                <a:solidFill>
                  <a:srgbClr val="82203B"/>
                </a:solidFill>
                <a:latin typeface="Book Antiqua"/>
                <a:cs typeface="Book Antiqua"/>
              </a:rPr>
              <a:t>will </a:t>
            </a:r>
            <a:r>
              <a:rPr sz="1900" b="1" spc="10" dirty="0">
                <a:solidFill>
                  <a:srgbClr val="82203B"/>
                </a:solidFill>
                <a:latin typeface="Book Antiqua"/>
                <a:cs typeface="Book Antiqua"/>
              </a:rPr>
              <a:t>show </a:t>
            </a:r>
            <a:r>
              <a:rPr sz="1900" b="1" spc="5" dirty="0">
                <a:solidFill>
                  <a:srgbClr val="82203B"/>
                </a:solidFill>
                <a:latin typeface="Book Antiqua"/>
                <a:cs typeface="Book Antiqua"/>
              </a:rPr>
              <a:t>you the results of your</a:t>
            </a:r>
            <a:r>
              <a:rPr sz="1900" b="1" spc="10" dirty="0">
                <a:solidFill>
                  <a:srgbClr val="82203B"/>
                </a:solidFill>
                <a:latin typeface="Book Antiqua"/>
                <a:cs typeface="Book Antiqua"/>
              </a:rPr>
              <a:t> </a:t>
            </a:r>
            <a:r>
              <a:rPr sz="1900" b="1" spc="5" dirty="0" smtClean="0">
                <a:solidFill>
                  <a:srgbClr val="82203B"/>
                </a:solidFill>
                <a:latin typeface="Book Antiqua"/>
                <a:cs typeface="Book Antiqua"/>
              </a:rPr>
              <a:t>search</a:t>
            </a:r>
            <a:endParaRPr sz="1900" dirty="0">
              <a:latin typeface="Book Antiqua"/>
              <a:cs typeface="Book Antiqua"/>
            </a:endParaRPr>
          </a:p>
        </p:txBody>
      </p:sp>
      <p:sp>
        <p:nvSpPr>
          <p:cNvPr id="33" name="object 33"/>
          <p:cNvSpPr txBox="1"/>
          <p:nvPr/>
        </p:nvSpPr>
        <p:spPr>
          <a:xfrm>
            <a:off x="3272790" y="3504438"/>
            <a:ext cx="2749550" cy="746760"/>
          </a:xfrm>
          <a:prstGeom prst="rect">
            <a:avLst/>
          </a:prstGeom>
          <a:solidFill>
            <a:srgbClr val="BAE6EA"/>
          </a:solidFill>
          <a:ln w="25907">
            <a:solidFill>
              <a:srgbClr val="629830"/>
            </a:solidFill>
          </a:ln>
        </p:spPr>
        <p:txBody>
          <a:bodyPr vert="horz" wrap="square" lIns="0" tIns="47625" rIns="0" bIns="0" rtlCol="0">
            <a:spAutoFit/>
          </a:bodyPr>
          <a:lstStyle/>
          <a:p>
            <a:pPr marL="90805" marR="273685" indent="-635">
              <a:lnSpc>
                <a:spcPct val="100000"/>
              </a:lnSpc>
              <a:spcBef>
                <a:spcPts val="375"/>
              </a:spcBef>
            </a:pPr>
            <a:r>
              <a:rPr sz="1050" b="1" u="heavy" dirty="0">
                <a:solidFill>
                  <a:srgbClr val="416620"/>
                </a:solidFill>
                <a:uFill>
                  <a:solidFill>
                    <a:srgbClr val="416620"/>
                  </a:solidFill>
                </a:uFill>
                <a:latin typeface="Arial"/>
                <a:cs typeface="Arial"/>
              </a:rPr>
              <a:t>Note:</a:t>
            </a:r>
            <a:r>
              <a:rPr sz="1050" b="1" dirty="0">
                <a:solidFill>
                  <a:srgbClr val="416620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2E2E2E"/>
                </a:solidFill>
                <a:latin typeface="Arial"/>
                <a:cs typeface="Arial"/>
              </a:rPr>
              <a:t>Detail List </a:t>
            </a:r>
            <a:r>
              <a:rPr sz="1050" dirty="0">
                <a:solidFill>
                  <a:srgbClr val="416620"/>
                </a:solidFill>
                <a:latin typeface="Arial"/>
                <a:cs typeface="Arial"/>
              </a:rPr>
              <a:t>is </a:t>
            </a:r>
            <a:r>
              <a:rPr sz="1050" spc="-5" dirty="0">
                <a:solidFill>
                  <a:srgbClr val="416620"/>
                </a:solidFill>
                <a:latin typeface="Arial"/>
                <a:cs typeface="Arial"/>
              </a:rPr>
              <a:t>the </a:t>
            </a:r>
            <a:r>
              <a:rPr sz="1050" dirty="0">
                <a:solidFill>
                  <a:srgbClr val="416620"/>
                </a:solidFill>
                <a:latin typeface="Arial"/>
                <a:cs typeface="Arial"/>
              </a:rPr>
              <a:t>default </a:t>
            </a:r>
            <a:r>
              <a:rPr sz="1050" spc="-5" dirty="0">
                <a:solidFill>
                  <a:srgbClr val="416620"/>
                </a:solidFill>
                <a:latin typeface="Arial"/>
                <a:cs typeface="Arial"/>
              </a:rPr>
              <a:t>Output  </a:t>
            </a:r>
            <a:r>
              <a:rPr sz="1050" dirty="0">
                <a:solidFill>
                  <a:srgbClr val="416620"/>
                </a:solidFill>
                <a:latin typeface="Arial"/>
                <a:cs typeface="Arial"/>
              </a:rPr>
              <a:t>Option. </a:t>
            </a:r>
            <a:r>
              <a:rPr sz="1050" spc="-5" dirty="0">
                <a:solidFill>
                  <a:srgbClr val="416620"/>
                </a:solidFill>
                <a:latin typeface="Arial"/>
                <a:cs typeface="Arial"/>
              </a:rPr>
              <a:t>If you </a:t>
            </a:r>
            <a:r>
              <a:rPr sz="1050" dirty="0">
                <a:solidFill>
                  <a:srgbClr val="416620"/>
                </a:solidFill>
                <a:latin typeface="Arial"/>
                <a:cs typeface="Arial"/>
              </a:rPr>
              <a:t>prefer download </a:t>
            </a:r>
            <a:r>
              <a:rPr sz="1050" spc="-5" dirty="0">
                <a:solidFill>
                  <a:srgbClr val="416620"/>
                </a:solidFill>
                <a:latin typeface="Arial"/>
                <a:cs typeface="Arial"/>
              </a:rPr>
              <a:t>to </a:t>
            </a:r>
            <a:r>
              <a:rPr sz="1050" dirty="0">
                <a:solidFill>
                  <a:srgbClr val="416620"/>
                </a:solidFill>
                <a:latin typeface="Arial"/>
                <a:cs typeface="Arial"/>
              </a:rPr>
              <a:t>Excel,  </a:t>
            </a:r>
            <a:r>
              <a:rPr sz="1050" spc="-5" dirty="0">
                <a:solidFill>
                  <a:srgbClr val="416620"/>
                </a:solidFill>
                <a:latin typeface="Arial"/>
                <a:cs typeface="Arial"/>
              </a:rPr>
              <a:t>you </a:t>
            </a:r>
            <a:r>
              <a:rPr sz="1050" dirty="0">
                <a:solidFill>
                  <a:srgbClr val="416620"/>
                </a:solidFill>
                <a:latin typeface="Arial"/>
                <a:cs typeface="Arial"/>
              </a:rPr>
              <a:t>will find that option in </a:t>
            </a:r>
            <a:r>
              <a:rPr sz="1050" spc="-5" dirty="0">
                <a:solidFill>
                  <a:srgbClr val="416620"/>
                </a:solidFill>
                <a:latin typeface="Arial"/>
                <a:cs typeface="Arial"/>
              </a:rPr>
              <a:t>the </a:t>
            </a:r>
            <a:r>
              <a:rPr sz="1050" dirty="0">
                <a:solidFill>
                  <a:srgbClr val="416620"/>
                </a:solidFill>
                <a:latin typeface="Arial"/>
                <a:cs typeface="Arial"/>
              </a:rPr>
              <a:t>dropdown  list.</a:t>
            </a:r>
            <a:endParaRPr sz="1050">
              <a:latin typeface="Arial"/>
              <a:cs typeface="Arial"/>
            </a:endParaRPr>
          </a:p>
        </p:txBody>
      </p:sp>
      <p:grpSp>
        <p:nvGrpSpPr>
          <p:cNvPr id="34" name="object 34"/>
          <p:cNvGrpSpPr/>
          <p:nvPr/>
        </p:nvGrpSpPr>
        <p:grpSpPr>
          <a:xfrm>
            <a:off x="6705536" y="4096448"/>
            <a:ext cx="1928495" cy="287020"/>
            <a:chOff x="6705536" y="4096448"/>
            <a:chExt cx="1928495" cy="287020"/>
          </a:xfrm>
        </p:grpSpPr>
        <p:sp>
          <p:nvSpPr>
            <p:cNvPr id="35" name="object 35"/>
            <p:cNvSpPr/>
            <p:nvPr/>
          </p:nvSpPr>
          <p:spPr>
            <a:xfrm>
              <a:off x="6718553" y="4109466"/>
              <a:ext cx="1902460" cy="260985"/>
            </a:xfrm>
            <a:custGeom>
              <a:avLst/>
              <a:gdLst/>
              <a:ahLst/>
              <a:cxnLst/>
              <a:rect l="l" t="t" r="r" b="b"/>
              <a:pathLst>
                <a:path w="1902459" h="260985">
                  <a:moveTo>
                    <a:pt x="1901952" y="0"/>
                  </a:moveTo>
                  <a:lnTo>
                    <a:pt x="0" y="0"/>
                  </a:lnTo>
                  <a:lnTo>
                    <a:pt x="0" y="260604"/>
                  </a:lnTo>
                  <a:lnTo>
                    <a:pt x="1901952" y="260604"/>
                  </a:lnTo>
                  <a:lnTo>
                    <a:pt x="1901952" y="0"/>
                  </a:lnTo>
                  <a:close/>
                </a:path>
              </a:pathLst>
            </a:custGeom>
            <a:solidFill>
              <a:srgbClr val="FFF5D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6" name="object 36"/>
            <p:cNvSpPr/>
            <p:nvPr/>
          </p:nvSpPr>
          <p:spPr>
            <a:xfrm>
              <a:off x="6718553" y="4109466"/>
              <a:ext cx="1902460" cy="260985"/>
            </a:xfrm>
            <a:custGeom>
              <a:avLst/>
              <a:gdLst/>
              <a:ahLst/>
              <a:cxnLst/>
              <a:rect l="l" t="t" r="r" b="b"/>
              <a:pathLst>
                <a:path w="1902459" h="260985">
                  <a:moveTo>
                    <a:pt x="0" y="0"/>
                  </a:moveTo>
                  <a:lnTo>
                    <a:pt x="1901952" y="0"/>
                  </a:lnTo>
                  <a:lnTo>
                    <a:pt x="1901952" y="260604"/>
                  </a:lnTo>
                  <a:lnTo>
                    <a:pt x="0" y="260604"/>
                  </a:lnTo>
                  <a:lnTo>
                    <a:pt x="0" y="0"/>
                  </a:lnTo>
                  <a:close/>
                </a:path>
              </a:pathLst>
            </a:custGeom>
            <a:ln w="25908">
              <a:solidFill>
                <a:srgbClr val="C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7" name="object 37"/>
          <p:cNvSpPr txBox="1"/>
          <p:nvPr/>
        </p:nvSpPr>
        <p:spPr>
          <a:xfrm>
            <a:off x="6718554" y="4109466"/>
            <a:ext cx="1902460" cy="260985"/>
          </a:xfrm>
          <a:prstGeom prst="rect">
            <a:avLst/>
          </a:prstGeom>
        </p:spPr>
        <p:txBody>
          <a:bodyPr vert="horz" wrap="square" lIns="0" tIns="41275" rIns="0" bIns="0" rtlCol="0">
            <a:spAutoFit/>
          </a:bodyPr>
          <a:lstStyle/>
          <a:p>
            <a:pPr marL="90170">
              <a:lnSpc>
                <a:spcPct val="100000"/>
              </a:lnSpc>
              <a:spcBef>
                <a:spcPts val="325"/>
              </a:spcBef>
            </a:pPr>
            <a:r>
              <a:rPr sz="1050" dirty="0">
                <a:solidFill>
                  <a:srgbClr val="C00000"/>
                </a:solidFill>
                <a:latin typeface="Arial"/>
                <a:cs typeface="Arial"/>
              </a:rPr>
              <a:t>2) </a:t>
            </a:r>
            <a:r>
              <a:rPr sz="1050" spc="5" dirty="0">
                <a:solidFill>
                  <a:srgbClr val="C00000"/>
                </a:solidFill>
                <a:latin typeface="Arial"/>
                <a:cs typeface="Arial"/>
              </a:rPr>
              <a:t>Click </a:t>
            </a:r>
            <a:r>
              <a:rPr sz="1050" spc="-5" dirty="0">
                <a:solidFill>
                  <a:srgbClr val="C00000"/>
                </a:solidFill>
                <a:latin typeface="Arial"/>
                <a:cs typeface="Arial"/>
              </a:rPr>
              <a:t>the </a:t>
            </a:r>
            <a:r>
              <a:rPr sz="1050" b="1" dirty="0">
                <a:solidFill>
                  <a:srgbClr val="0070C0"/>
                </a:solidFill>
                <a:latin typeface="Arial"/>
                <a:cs typeface="Arial"/>
              </a:rPr>
              <a:t>Search</a:t>
            </a:r>
            <a:r>
              <a:rPr sz="1050" b="1" spc="-80" dirty="0">
                <a:solidFill>
                  <a:srgbClr val="0070C0"/>
                </a:solidFill>
                <a:latin typeface="Arial"/>
                <a:cs typeface="Arial"/>
              </a:rPr>
              <a:t> </a:t>
            </a:r>
            <a:r>
              <a:rPr sz="1050" spc="-5" dirty="0">
                <a:solidFill>
                  <a:srgbClr val="C00000"/>
                </a:solidFill>
                <a:latin typeface="Arial"/>
                <a:cs typeface="Arial"/>
              </a:rPr>
              <a:t>button</a:t>
            </a:r>
            <a:endParaRPr sz="1050">
              <a:latin typeface="Arial"/>
              <a:cs typeface="Arial"/>
            </a:endParaRPr>
          </a:p>
        </p:txBody>
      </p:sp>
      <p:grpSp>
        <p:nvGrpSpPr>
          <p:cNvPr id="38" name="object 38"/>
          <p:cNvGrpSpPr/>
          <p:nvPr/>
        </p:nvGrpSpPr>
        <p:grpSpPr>
          <a:xfrm>
            <a:off x="310895" y="0"/>
            <a:ext cx="6360160" cy="763905"/>
            <a:chOff x="310895" y="0"/>
            <a:chExt cx="6360160" cy="763905"/>
          </a:xfrm>
        </p:grpSpPr>
        <p:sp>
          <p:nvSpPr>
            <p:cNvPr id="39" name="object 39"/>
            <p:cNvSpPr/>
            <p:nvPr/>
          </p:nvSpPr>
          <p:spPr>
            <a:xfrm>
              <a:off x="310895" y="0"/>
              <a:ext cx="2514599" cy="758951"/>
            </a:xfrm>
            <a:prstGeom prst="rect">
              <a:avLst/>
            </a:prstGeom>
            <a:blipFill>
              <a:blip r:embed="rId7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0" name="object 40"/>
            <p:cNvSpPr/>
            <p:nvPr/>
          </p:nvSpPr>
          <p:spPr>
            <a:xfrm>
              <a:off x="377951" y="0"/>
              <a:ext cx="2346959" cy="675131"/>
            </a:xfrm>
            <a:prstGeom prst="rect">
              <a:avLst/>
            </a:prstGeom>
            <a:blipFill>
              <a:blip r:embed="rId8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1" name="object 41"/>
            <p:cNvSpPr/>
            <p:nvPr/>
          </p:nvSpPr>
          <p:spPr>
            <a:xfrm>
              <a:off x="2252472" y="0"/>
              <a:ext cx="4418075" cy="763524"/>
            </a:xfrm>
            <a:prstGeom prst="rect">
              <a:avLst/>
            </a:prstGeom>
            <a:blipFill>
              <a:blip r:embed="rId9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2" name="object 42"/>
            <p:cNvSpPr/>
            <p:nvPr/>
          </p:nvSpPr>
          <p:spPr>
            <a:xfrm>
              <a:off x="2319528" y="0"/>
              <a:ext cx="4250435" cy="679703"/>
            </a:xfrm>
            <a:prstGeom prst="rect">
              <a:avLst/>
            </a:prstGeom>
            <a:blipFill>
              <a:blip r:embed="rId10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43" name="object 43"/>
          <p:cNvSpPr txBox="1">
            <a:spLocks noGrp="1"/>
          </p:cNvSpPr>
          <p:nvPr>
            <p:ph type="title"/>
          </p:nvPr>
        </p:nvSpPr>
        <p:spPr>
          <a:xfrm>
            <a:off x="567977" y="74366"/>
            <a:ext cx="583311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105" dirty="0"/>
              <a:t>HUB</a:t>
            </a:r>
            <a:r>
              <a:rPr sz="2400" spc="-305" dirty="0"/>
              <a:t> </a:t>
            </a:r>
            <a:r>
              <a:rPr sz="2400" spc="-135" dirty="0"/>
              <a:t>Search</a:t>
            </a:r>
            <a:r>
              <a:rPr sz="2400" spc="-280" dirty="0"/>
              <a:t> </a:t>
            </a:r>
            <a:r>
              <a:rPr sz="2400" spc="-80" dirty="0"/>
              <a:t>by</a:t>
            </a:r>
            <a:r>
              <a:rPr sz="2400" spc="-295" dirty="0"/>
              <a:t> </a:t>
            </a:r>
            <a:r>
              <a:rPr sz="2400" i="1" spc="-145" dirty="0">
                <a:latin typeface="Book Antiqua"/>
                <a:cs typeface="Book Antiqua"/>
              </a:rPr>
              <a:t>Commodity/</a:t>
            </a:r>
            <a:r>
              <a:rPr sz="2400" i="1" spc="-254" dirty="0">
                <a:latin typeface="Book Antiqua"/>
                <a:cs typeface="Book Antiqua"/>
              </a:rPr>
              <a:t> </a:t>
            </a:r>
            <a:r>
              <a:rPr sz="2400" i="1" spc="-135" dirty="0">
                <a:latin typeface="Book Antiqua"/>
                <a:cs typeface="Book Antiqua"/>
              </a:rPr>
              <a:t>Service</a:t>
            </a:r>
            <a:r>
              <a:rPr sz="2400" i="1" spc="-265" dirty="0">
                <a:latin typeface="Book Antiqua"/>
                <a:cs typeface="Book Antiqua"/>
              </a:rPr>
              <a:t> </a:t>
            </a:r>
            <a:r>
              <a:rPr sz="2400" i="1" spc="-145" dirty="0">
                <a:latin typeface="Book Antiqua"/>
                <a:cs typeface="Book Antiqua"/>
              </a:rPr>
              <a:t>Description</a:t>
            </a:r>
            <a:endParaRPr sz="2400">
              <a:latin typeface="Book Antiqua"/>
              <a:cs typeface="Book Antiqua"/>
            </a:endParaRPr>
          </a:p>
        </p:txBody>
      </p:sp>
      <p:sp>
        <p:nvSpPr>
          <p:cNvPr id="44" name="object 44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1270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0"/>
              </a:spcBef>
            </a:pPr>
            <a:fld id="{81D60167-4931-47E6-BA6A-407CBD079E47}" type="slidenum">
              <a:rPr spc="10" dirty="0"/>
              <a:t>10</a:t>
            </a:fld>
            <a:endParaRPr spc="10" dirty="0"/>
          </a:p>
        </p:txBody>
      </p:sp>
    </p:spTree>
  </p:cSld>
  <p:clrMapOvr>
    <a:masterClrMapping/>
  </p:clrMapOvr>
  <p:transition spd="med">
    <p:fad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ject 5"/>
          <p:cNvSpPr/>
          <p:nvPr/>
        </p:nvSpPr>
        <p:spPr>
          <a:xfrm>
            <a:off x="761" y="762"/>
            <a:ext cx="914400" cy="0"/>
          </a:xfrm>
          <a:custGeom>
            <a:avLst/>
            <a:gdLst/>
            <a:ahLst/>
            <a:cxnLst/>
            <a:rect l="l" t="t" r="r" b="b"/>
            <a:pathLst>
              <a:path w="914400">
                <a:moveTo>
                  <a:pt x="0" y="0"/>
                </a:moveTo>
                <a:lnTo>
                  <a:pt x="914400" y="0"/>
                </a:lnTo>
              </a:path>
            </a:pathLst>
          </a:custGeom>
          <a:ln w="3175">
            <a:solidFill>
              <a:srgbClr val="FB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6" name="object 6"/>
          <p:cNvGrpSpPr/>
          <p:nvPr/>
        </p:nvGrpSpPr>
        <p:grpSpPr>
          <a:xfrm>
            <a:off x="347472" y="451104"/>
            <a:ext cx="8164195" cy="731520"/>
            <a:chOff x="347472" y="451104"/>
            <a:chExt cx="8164195" cy="731520"/>
          </a:xfrm>
        </p:grpSpPr>
        <p:sp>
          <p:nvSpPr>
            <p:cNvPr id="7" name="object 7"/>
            <p:cNvSpPr/>
            <p:nvPr/>
          </p:nvSpPr>
          <p:spPr>
            <a:xfrm>
              <a:off x="347472" y="451105"/>
              <a:ext cx="4230624" cy="726947"/>
            </a:xfrm>
            <a:prstGeom prst="rect">
              <a:avLst/>
            </a:prstGeom>
            <a:blipFill>
              <a:blip r:embed="rId2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4090416" y="455676"/>
              <a:ext cx="1184147" cy="726947"/>
            </a:xfrm>
            <a:prstGeom prst="rect">
              <a:avLst/>
            </a:prstGeom>
            <a:blipFill>
              <a:blip r:embed="rId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9"/>
            <p:cNvSpPr/>
            <p:nvPr/>
          </p:nvSpPr>
          <p:spPr>
            <a:xfrm>
              <a:off x="4853940" y="455676"/>
              <a:ext cx="3590543" cy="726947"/>
            </a:xfrm>
            <a:prstGeom prst="rect">
              <a:avLst/>
            </a:prstGeom>
            <a:blipFill>
              <a:blip r:embed="rId4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10"/>
            <p:cNvSpPr/>
            <p:nvPr/>
          </p:nvSpPr>
          <p:spPr>
            <a:xfrm>
              <a:off x="7956804" y="451104"/>
              <a:ext cx="554735" cy="726947"/>
            </a:xfrm>
            <a:prstGeom prst="rect">
              <a:avLst/>
            </a:prstGeom>
            <a:blipFill>
              <a:blip r:embed="rId5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1" name="object 11"/>
          <p:cNvSpPr txBox="1"/>
          <p:nvPr/>
        </p:nvSpPr>
        <p:spPr>
          <a:xfrm>
            <a:off x="567978" y="574199"/>
            <a:ext cx="7701915" cy="3454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100" b="1" spc="-5" dirty="0">
                <a:solidFill>
                  <a:srgbClr val="82203B"/>
                </a:solidFill>
                <a:latin typeface="Book Antiqua"/>
                <a:cs typeface="Book Antiqua"/>
              </a:rPr>
              <a:t>Results of </a:t>
            </a:r>
            <a:r>
              <a:rPr sz="2100" b="1" dirty="0">
                <a:solidFill>
                  <a:srgbClr val="82203B"/>
                </a:solidFill>
                <a:latin typeface="Book Antiqua"/>
                <a:cs typeface="Book Antiqua"/>
              </a:rPr>
              <a:t>Searching </a:t>
            </a:r>
            <a:r>
              <a:rPr sz="2100" b="1" spc="-5" dirty="0">
                <a:solidFill>
                  <a:srgbClr val="82203B"/>
                </a:solidFill>
                <a:latin typeface="Book Antiqua"/>
                <a:cs typeface="Book Antiqua"/>
              </a:rPr>
              <a:t>HUBs </a:t>
            </a:r>
            <a:r>
              <a:rPr sz="2100" b="1" dirty="0">
                <a:solidFill>
                  <a:srgbClr val="82203B"/>
                </a:solidFill>
                <a:latin typeface="Book Antiqua"/>
                <a:cs typeface="Book Antiqua"/>
              </a:rPr>
              <a:t>by </a:t>
            </a:r>
            <a:r>
              <a:rPr sz="2100" b="1" i="1" spc="-5" dirty="0">
                <a:solidFill>
                  <a:srgbClr val="82203B"/>
                </a:solidFill>
                <a:latin typeface="Book Antiqua"/>
                <a:cs typeface="Book Antiqua"/>
              </a:rPr>
              <a:t>NIGP Class </a:t>
            </a:r>
            <a:r>
              <a:rPr sz="2100" b="1" i="1" dirty="0">
                <a:solidFill>
                  <a:srgbClr val="82203B"/>
                </a:solidFill>
                <a:latin typeface="Book Antiqua"/>
                <a:cs typeface="Book Antiqua"/>
              </a:rPr>
              <a:t>&amp; </a:t>
            </a:r>
            <a:r>
              <a:rPr sz="2100" b="1" i="1" spc="-5" dirty="0">
                <a:solidFill>
                  <a:srgbClr val="82203B"/>
                </a:solidFill>
                <a:latin typeface="Book Antiqua"/>
                <a:cs typeface="Book Antiqua"/>
              </a:rPr>
              <a:t>Item/</a:t>
            </a:r>
            <a:r>
              <a:rPr sz="2100" b="1" i="1" spc="15" dirty="0">
                <a:solidFill>
                  <a:srgbClr val="82203B"/>
                </a:solidFill>
                <a:latin typeface="Book Antiqua"/>
                <a:cs typeface="Book Antiqua"/>
              </a:rPr>
              <a:t> </a:t>
            </a:r>
            <a:r>
              <a:rPr sz="2100" b="1" i="1" spc="-5" dirty="0">
                <a:solidFill>
                  <a:srgbClr val="82203B"/>
                </a:solidFill>
                <a:latin typeface="Book Antiqua"/>
                <a:cs typeface="Book Antiqua"/>
              </a:rPr>
              <a:t>Description</a:t>
            </a:r>
            <a:r>
              <a:rPr sz="2100" b="1" spc="-5" dirty="0">
                <a:solidFill>
                  <a:srgbClr val="82203B"/>
                </a:solidFill>
                <a:latin typeface="Book Antiqua"/>
                <a:cs typeface="Book Antiqua"/>
              </a:rPr>
              <a:t>.</a:t>
            </a:r>
            <a:endParaRPr sz="2100">
              <a:latin typeface="Book Antiqua"/>
              <a:cs typeface="Book Antiqua"/>
            </a:endParaRPr>
          </a:p>
        </p:txBody>
      </p:sp>
      <p:grpSp>
        <p:nvGrpSpPr>
          <p:cNvPr id="12" name="object 12"/>
          <p:cNvGrpSpPr/>
          <p:nvPr/>
        </p:nvGrpSpPr>
        <p:grpSpPr>
          <a:xfrm>
            <a:off x="479869" y="940117"/>
            <a:ext cx="11795125" cy="5098415"/>
            <a:chOff x="479869" y="940117"/>
            <a:chExt cx="11795125" cy="5098415"/>
          </a:xfrm>
        </p:grpSpPr>
        <p:sp>
          <p:nvSpPr>
            <p:cNvPr id="13" name="object 13"/>
            <p:cNvSpPr/>
            <p:nvPr/>
          </p:nvSpPr>
          <p:spPr>
            <a:xfrm>
              <a:off x="489204" y="949452"/>
              <a:ext cx="11775947" cy="5079491"/>
            </a:xfrm>
            <a:prstGeom prst="rect">
              <a:avLst/>
            </a:prstGeom>
            <a:blipFill>
              <a:blip r:embed="rId6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" name="object 14"/>
            <p:cNvSpPr/>
            <p:nvPr/>
          </p:nvSpPr>
          <p:spPr>
            <a:xfrm>
              <a:off x="484631" y="944880"/>
              <a:ext cx="11785600" cy="5088890"/>
            </a:xfrm>
            <a:custGeom>
              <a:avLst/>
              <a:gdLst/>
              <a:ahLst/>
              <a:cxnLst/>
              <a:rect l="l" t="t" r="r" b="b"/>
              <a:pathLst>
                <a:path w="11785600" h="5088890">
                  <a:moveTo>
                    <a:pt x="0" y="0"/>
                  </a:moveTo>
                  <a:lnTo>
                    <a:pt x="11785092" y="0"/>
                  </a:lnTo>
                  <a:lnTo>
                    <a:pt x="11785092" y="5088636"/>
                  </a:lnTo>
                  <a:lnTo>
                    <a:pt x="0" y="5088636"/>
                  </a:lnTo>
                  <a:lnTo>
                    <a:pt x="0" y="0"/>
                  </a:lnTo>
                  <a:close/>
                </a:path>
              </a:pathLst>
            </a:custGeom>
            <a:ln w="9144">
              <a:solidFill>
                <a:srgbClr val="0070C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" name="object 15"/>
            <p:cNvSpPr/>
            <p:nvPr/>
          </p:nvSpPr>
          <p:spPr>
            <a:xfrm>
              <a:off x="1029709" y="2096070"/>
              <a:ext cx="1735455" cy="997585"/>
            </a:xfrm>
            <a:custGeom>
              <a:avLst/>
              <a:gdLst/>
              <a:ahLst/>
              <a:cxnLst/>
              <a:rect l="l" t="t" r="r" b="b"/>
              <a:pathLst>
                <a:path w="1735455" h="997585">
                  <a:moveTo>
                    <a:pt x="1735239" y="0"/>
                  </a:moveTo>
                  <a:lnTo>
                    <a:pt x="0" y="997115"/>
                  </a:lnTo>
                </a:path>
              </a:pathLst>
            </a:custGeom>
            <a:ln w="25908">
              <a:solidFill>
                <a:srgbClr val="C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6" name="object 16"/>
          <p:cNvSpPr txBox="1"/>
          <p:nvPr/>
        </p:nvSpPr>
        <p:spPr>
          <a:xfrm>
            <a:off x="2763773" y="1838706"/>
            <a:ext cx="1679575" cy="440690"/>
          </a:xfrm>
          <a:prstGeom prst="rect">
            <a:avLst/>
          </a:prstGeom>
          <a:solidFill>
            <a:srgbClr val="FFF5D7"/>
          </a:solidFill>
          <a:ln w="25907">
            <a:solidFill>
              <a:srgbClr val="C00000"/>
            </a:solidFill>
          </a:ln>
        </p:spPr>
        <p:txBody>
          <a:bodyPr vert="horz" wrap="square" lIns="0" tIns="55880" rIns="0" bIns="0" rtlCol="0">
            <a:spAutoFit/>
          </a:bodyPr>
          <a:lstStyle/>
          <a:p>
            <a:pPr marL="90170" marR="122555">
              <a:lnSpc>
                <a:spcPct val="100000"/>
              </a:lnSpc>
              <a:spcBef>
                <a:spcPts val="440"/>
              </a:spcBef>
            </a:pPr>
            <a:r>
              <a:rPr sz="1050" spc="5" dirty="0">
                <a:solidFill>
                  <a:srgbClr val="C00000"/>
                </a:solidFill>
                <a:latin typeface="Arial"/>
                <a:cs typeface="Arial"/>
              </a:rPr>
              <a:t>Click </a:t>
            </a:r>
            <a:r>
              <a:rPr sz="1050" dirty="0">
                <a:solidFill>
                  <a:srgbClr val="C00000"/>
                </a:solidFill>
                <a:latin typeface="Arial"/>
                <a:cs typeface="Arial"/>
              </a:rPr>
              <a:t>on </a:t>
            </a:r>
            <a:r>
              <a:rPr sz="1050" spc="5" dirty="0">
                <a:solidFill>
                  <a:srgbClr val="C00000"/>
                </a:solidFill>
                <a:latin typeface="Arial"/>
                <a:cs typeface="Arial"/>
              </a:rPr>
              <a:t>Company</a:t>
            </a:r>
            <a:r>
              <a:rPr sz="1050" spc="-140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C00000"/>
                </a:solidFill>
                <a:latin typeface="Arial"/>
                <a:cs typeface="Arial"/>
              </a:rPr>
              <a:t>name  for more</a:t>
            </a:r>
            <a:r>
              <a:rPr sz="1050" spc="-45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C00000"/>
                </a:solidFill>
                <a:latin typeface="Arial"/>
                <a:cs typeface="Arial"/>
              </a:rPr>
              <a:t>information</a:t>
            </a:r>
            <a:endParaRPr sz="1050">
              <a:latin typeface="Arial"/>
              <a:cs typeface="Arial"/>
            </a:endParaRPr>
          </a:p>
        </p:txBody>
      </p:sp>
      <p:sp>
        <p:nvSpPr>
          <p:cNvPr id="17" name="object 17"/>
          <p:cNvSpPr/>
          <p:nvPr/>
        </p:nvSpPr>
        <p:spPr>
          <a:xfrm>
            <a:off x="7541514" y="2804922"/>
            <a:ext cx="1135380" cy="189230"/>
          </a:xfrm>
          <a:custGeom>
            <a:avLst/>
            <a:gdLst/>
            <a:ahLst/>
            <a:cxnLst/>
            <a:rect l="l" t="t" r="r" b="b"/>
            <a:pathLst>
              <a:path w="1135379" h="189230">
                <a:moveTo>
                  <a:pt x="0" y="94487"/>
                </a:moveTo>
                <a:lnTo>
                  <a:pt x="44612" y="57708"/>
                </a:lnTo>
                <a:lnTo>
                  <a:pt x="118285" y="36749"/>
                </a:lnTo>
                <a:lnTo>
                  <a:pt x="166273" y="27674"/>
                </a:lnTo>
                <a:lnTo>
                  <a:pt x="220792" y="19687"/>
                </a:lnTo>
                <a:lnTo>
                  <a:pt x="281166" y="12900"/>
                </a:lnTo>
                <a:lnTo>
                  <a:pt x="346720" y="7425"/>
                </a:lnTo>
                <a:lnTo>
                  <a:pt x="416776" y="3375"/>
                </a:lnTo>
                <a:lnTo>
                  <a:pt x="490658" y="862"/>
                </a:lnTo>
                <a:lnTo>
                  <a:pt x="567690" y="0"/>
                </a:lnTo>
                <a:lnTo>
                  <a:pt x="644721" y="862"/>
                </a:lnTo>
                <a:lnTo>
                  <a:pt x="718603" y="3375"/>
                </a:lnTo>
                <a:lnTo>
                  <a:pt x="788659" y="7425"/>
                </a:lnTo>
                <a:lnTo>
                  <a:pt x="854213" y="12900"/>
                </a:lnTo>
                <a:lnTo>
                  <a:pt x="914587" y="19687"/>
                </a:lnTo>
                <a:lnTo>
                  <a:pt x="969106" y="27674"/>
                </a:lnTo>
                <a:lnTo>
                  <a:pt x="1017094" y="36749"/>
                </a:lnTo>
                <a:lnTo>
                  <a:pt x="1057873" y="46798"/>
                </a:lnTo>
                <a:lnTo>
                  <a:pt x="1115101" y="69369"/>
                </a:lnTo>
                <a:lnTo>
                  <a:pt x="1135380" y="94487"/>
                </a:lnTo>
                <a:lnTo>
                  <a:pt x="1130197" y="107309"/>
                </a:lnTo>
                <a:lnTo>
                  <a:pt x="1090767" y="131267"/>
                </a:lnTo>
                <a:lnTo>
                  <a:pt x="1017094" y="152226"/>
                </a:lnTo>
                <a:lnTo>
                  <a:pt x="969106" y="161301"/>
                </a:lnTo>
                <a:lnTo>
                  <a:pt x="914587" y="169288"/>
                </a:lnTo>
                <a:lnTo>
                  <a:pt x="854213" y="176075"/>
                </a:lnTo>
                <a:lnTo>
                  <a:pt x="788659" y="181550"/>
                </a:lnTo>
                <a:lnTo>
                  <a:pt x="718603" y="185600"/>
                </a:lnTo>
                <a:lnTo>
                  <a:pt x="644721" y="188113"/>
                </a:lnTo>
                <a:lnTo>
                  <a:pt x="567690" y="188976"/>
                </a:lnTo>
                <a:lnTo>
                  <a:pt x="490658" y="188113"/>
                </a:lnTo>
                <a:lnTo>
                  <a:pt x="416776" y="185600"/>
                </a:lnTo>
                <a:lnTo>
                  <a:pt x="346720" y="181550"/>
                </a:lnTo>
                <a:lnTo>
                  <a:pt x="281166" y="176075"/>
                </a:lnTo>
                <a:lnTo>
                  <a:pt x="220792" y="169288"/>
                </a:lnTo>
                <a:lnTo>
                  <a:pt x="166273" y="161301"/>
                </a:lnTo>
                <a:lnTo>
                  <a:pt x="118285" y="152226"/>
                </a:lnTo>
                <a:lnTo>
                  <a:pt x="77506" y="142177"/>
                </a:lnTo>
                <a:lnTo>
                  <a:pt x="20278" y="119606"/>
                </a:lnTo>
                <a:lnTo>
                  <a:pt x="0" y="94487"/>
                </a:lnTo>
                <a:close/>
              </a:path>
            </a:pathLst>
          </a:custGeom>
          <a:ln w="19812">
            <a:solidFill>
              <a:srgbClr val="C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 txBox="1"/>
          <p:nvPr/>
        </p:nvSpPr>
        <p:spPr>
          <a:xfrm>
            <a:off x="6564359" y="6094444"/>
            <a:ext cx="3204845" cy="88963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950" b="1" u="sng" spc="-5" dirty="0">
                <a:solidFill>
                  <a:srgbClr val="492A96"/>
                </a:solidFill>
                <a:uFill>
                  <a:solidFill>
                    <a:srgbClr val="492A96"/>
                  </a:solidFill>
                </a:uFill>
                <a:latin typeface="Book Antiqua"/>
                <a:cs typeface="Book Antiqua"/>
              </a:rPr>
              <a:t>*Eligibility/ </a:t>
            </a:r>
            <a:r>
              <a:rPr sz="950" b="1" u="sng" spc="-10" dirty="0">
                <a:solidFill>
                  <a:srgbClr val="492A96"/>
                </a:solidFill>
                <a:uFill>
                  <a:solidFill>
                    <a:srgbClr val="492A96"/>
                  </a:solidFill>
                </a:uFill>
                <a:latin typeface="Book Antiqua"/>
                <a:cs typeface="Book Antiqua"/>
              </a:rPr>
              <a:t>Ethnic </a:t>
            </a:r>
            <a:r>
              <a:rPr sz="950" b="1" u="sng" spc="-5" dirty="0">
                <a:solidFill>
                  <a:srgbClr val="492A96"/>
                </a:solidFill>
                <a:uFill>
                  <a:solidFill>
                    <a:srgbClr val="492A96"/>
                  </a:solidFill>
                </a:uFill>
                <a:latin typeface="Book Antiqua"/>
                <a:cs typeface="Book Antiqua"/>
              </a:rPr>
              <a:t>codes</a:t>
            </a:r>
            <a:r>
              <a:rPr sz="950" b="1" spc="-5" dirty="0">
                <a:solidFill>
                  <a:srgbClr val="492A96"/>
                </a:solidFill>
                <a:latin typeface="Book Antiqua"/>
                <a:cs typeface="Book Antiqua"/>
              </a:rPr>
              <a:t>:   </a:t>
            </a:r>
            <a:r>
              <a:rPr sz="950" b="1" spc="-10" dirty="0">
                <a:solidFill>
                  <a:srgbClr val="492A96"/>
                </a:solidFill>
                <a:latin typeface="Book Antiqua"/>
                <a:cs typeface="Book Antiqua"/>
              </a:rPr>
              <a:t>AS  </a:t>
            </a:r>
            <a:r>
              <a:rPr sz="950" b="1" spc="-5" dirty="0">
                <a:solidFill>
                  <a:srgbClr val="492A96"/>
                </a:solidFill>
                <a:latin typeface="Book Antiqua"/>
                <a:cs typeface="Book Antiqua"/>
              </a:rPr>
              <a:t>-</a:t>
            </a:r>
            <a:r>
              <a:rPr sz="950" b="1" spc="-15" dirty="0">
                <a:solidFill>
                  <a:srgbClr val="492A96"/>
                </a:solidFill>
                <a:latin typeface="Book Antiqua"/>
                <a:cs typeface="Book Antiqua"/>
              </a:rPr>
              <a:t> </a:t>
            </a:r>
            <a:r>
              <a:rPr sz="950" b="1" spc="-5" dirty="0">
                <a:solidFill>
                  <a:srgbClr val="492A96"/>
                </a:solidFill>
                <a:latin typeface="Book Antiqua"/>
                <a:cs typeface="Book Antiqua"/>
              </a:rPr>
              <a:t>Asian</a:t>
            </a:r>
            <a:endParaRPr sz="950">
              <a:latin typeface="Book Antiqua"/>
              <a:cs typeface="Book Antiqua"/>
            </a:endParaRPr>
          </a:p>
          <a:p>
            <a:pPr marL="1525270" marR="469265" indent="13335">
              <a:lnSpc>
                <a:spcPts val="1130"/>
              </a:lnSpc>
              <a:spcBef>
                <a:spcPts val="50"/>
              </a:spcBef>
            </a:pPr>
            <a:r>
              <a:rPr sz="950" b="1" spc="-10" dirty="0">
                <a:solidFill>
                  <a:srgbClr val="492A96"/>
                </a:solidFill>
                <a:latin typeface="Book Antiqua"/>
                <a:cs typeface="Book Antiqua"/>
              </a:rPr>
              <a:t>AI </a:t>
            </a:r>
            <a:r>
              <a:rPr sz="950" b="1" spc="-5" dirty="0">
                <a:solidFill>
                  <a:srgbClr val="492A96"/>
                </a:solidFill>
                <a:latin typeface="Book Antiqua"/>
                <a:cs typeface="Book Antiqua"/>
              </a:rPr>
              <a:t>- Native American  BL -</a:t>
            </a:r>
            <a:r>
              <a:rPr sz="950" b="1" spc="-130" dirty="0">
                <a:solidFill>
                  <a:srgbClr val="492A96"/>
                </a:solidFill>
                <a:latin typeface="Book Antiqua"/>
                <a:cs typeface="Book Antiqua"/>
              </a:rPr>
              <a:t> </a:t>
            </a:r>
            <a:r>
              <a:rPr sz="950" b="1" spc="-5" dirty="0">
                <a:solidFill>
                  <a:srgbClr val="492A96"/>
                </a:solidFill>
                <a:latin typeface="Book Antiqua"/>
                <a:cs typeface="Book Antiqua"/>
              </a:rPr>
              <a:t>Black</a:t>
            </a:r>
            <a:endParaRPr sz="950">
              <a:latin typeface="Book Antiqua"/>
              <a:cs typeface="Book Antiqua"/>
            </a:endParaRPr>
          </a:p>
          <a:p>
            <a:pPr marL="1530985">
              <a:lnSpc>
                <a:spcPts val="1095"/>
              </a:lnSpc>
            </a:pPr>
            <a:r>
              <a:rPr sz="950" b="1" spc="-5" dirty="0">
                <a:solidFill>
                  <a:srgbClr val="492A96"/>
                </a:solidFill>
                <a:latin typeface="Book Antiqua"/>
                <a:cs typeface="Book Antiqua"/>
              </a:rPr>
              <a:t>HI -</a:t>
            </a:r>
            <a:r>
              <a:rPr sz="950" b="1" spc="-125" dirty="0">
                <a:solidFill>
                  <a:srgbClr val="492A96"/>
                </a:solidFill>
                <a:latin typeface="Book Antiqua"/>
                <a:cs typeface="Book Antiqua"/>
              </a:rPr>
              <a:t> </a:t>
            </a:r>
            <a:r>
              <a:rPr sz="950" b="1" spc="-5" dirty="0">
                <a:solidFill>
                  <a:srgbClr val="492A96"/>
                </a:solidFill>
                <a:latin typeface="Book Antiqua"/>
                <a:cs typeface="Book Antiqua"/>
              </a:rPr>
              <a:t>Hispanic</a:t>
            </a:r>
            <a:endParaRPr sz="950">
              <a:latin typeface="Book Antiqua"/>
              <a:cs typeface="Book Antiqua"/>
            </a:endParaRPr>
          </a:p>
          <a:p>
            <a:pPr marL="1457960" marR="5080" indent="-46355">
              <a:lnSpc>
                <a:spcPts val="1130"/>
              </a:lnSpc>
              <a:spcBef>
                <a:spcPts val="40"/>
              </a:spcBef>
            </a:pPr>
            <a:r>
              <a:rPr sz="950" b="1" spc="-5" dirty="0">
                <a:solidFill>
                  <a:srgbClr val="492A96"/>
                </a:solidFill>
                <a:latin typeface="Book Antiqua"/>
                <a:cs typeface="Book Antiqua"/>
              </a:rPr>
              <a:t>SDV - Service Disabled Veteran  WO -</a:t>
            </a:r>
            <a:r>
              <a:rPr sz="950" b="1" spc="-125" dirty="0">
                <a:solidFill>
                  <a:srgbClr val="492A96"/>
                </a:solidFill>
                <a:latin typeface="Book Antiqua"/>
                <a:cs typeface="Book Antiqua"/>
              </a:rPr>
              <a:t> </a:t>
            </a:r>
            <a:r>
              <a:rPr sz="950" b="1" spc="-5" dirty="0">
                <a:solidFill>
                  <a:srgbClr val="492A96"/>
                </a:solidFill>
                <a:latin typeface="Book Antiqua"/>
                <a:cs typeface="Book Antiqua"/>
              </a:rPr>
              <a:t>Woman-owned</a:t>
            </a:r>
            <a:endParaRPr sz="950">
              <a:latin typeface="Book Antiqua"/>
              <a:cs typeface="Book Antiqua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9957772" y="6094684"/>
            <a:ext cx="1585595" cy="31496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950" b="1" u="sng" spc="-5" dirty="0">
                <a:solidFill>
                  <a:srgbClr val="492A96"/>
                </a:solidFill>
                <a:uFill>
                  <a:solidFill>
                    <a:srgbClr val="492A96"/>
                  </a:solidFill>
                </a:uFill>
                <a:latin typeface="Book Antiqua"/>
                <a:cs typeface="Book Antiqua"/>
              </a:rPr>
              <a:t>**Gender codes</a:t>
            </a:r>
            <a:r>
              <a:rPr sz="950" b="1" spc="-5" dirty="0">
                <a:solidFill>
                  <a:srgbClr val="492A96"/>
                </a:solidFill>
                <a:latin typeface="Book Antiqua"/>
                <a:cs typeface="Book Antiqua"/>
              </a:rPr>
              <a:t>: F -</a:t>
            </a:r>
            <a:r>
              <a:rPr sz="950" b="1" spc="-114" dirty="0">
                <a:solidFill>
                  <a:srgbClr val="492A96"/>
                </a:solidFill>
                <a:latin typeface="Book Antiqua"/>
                <a:cs typeface="Book Antiqua"/>
              </a:rPr>
              <a:t> </a:t>
            </a:r>
            <a:r>
              <a:rPr sz="950" b="1" spc="-5" dirty="0">
                <a:solidFill>
                  <a:srgbClr val="492A96"/>
                </a:solidFill>
                <a:latin typeface="Book Antiqua"/>
                <a:cs typeface="Book Antiqua"/>
              </a:rPr>
              <a:t>Female</a:t>
            </a:r>
            <a:endParaRPr sz="950">
              <a:latin typeface="Book Antiqua"/>
              <a:cs typeface="Book Antiqua"/>
            </a:endParaRPr>
          </a:p>
          <a:p>
            <a:pPr marL="980440">
              <a:lnSpc>
                <a:spcPct val="100000"/>
              </a:lnSpc>
            </a:pPr>
            <a:r>
              <a:rPr sz="950" b="1" spc="-5" dirty="0">
                <a:solidFill>
                  <a:srgbClr val="492A96"/>
                </a:solidFill>
                <a:latin typeface="Book Antiqua"/>
                <a:cs typeface="Book Antiqua"/>
              </a:rPr>
              <a:t>M -</a:t>
            </a:r>
            <a:r>
              <a:rPr sz="950" b="1" spc="-30" dirty="0">
                <a:solidFill>
                  <a:srgbClr val="492A96"/>
                </a:solidFill>
                <a:latin typeface="Book Antiqua"/>
                <a:cs typeface="Book Antiqua"/>
              </a:rPr>
              <a:t> </a:t>
            </a:r>
            <a:r>
              <a:rPr sz="950" b="1" spc="-5" dirty="0">
                <a:solidFill>
                  <a:srgbClr val="492A96"/>
                </a:solidFill>
                <a:latin typeface="Book Antiqua"/>
                <a:cs typeface="Book Antiqua"/>
              </a:rPr>
              <a:t>Male</a:t>
            </a:r>
            <a:endParaRPr sz="950">
              <a:latin typeface="Book Antiqua"/>
              <a:cs typeface="Book Antiqua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10310024" y="2886124"/>
            <a:ext cx="78105" cy="18669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050" dirty="0">
                <a:solidFill>
                  <a:srgbClr val="C00000"/>
                </a:solidFill>
                <a:latin typeface="Book Antiqua"/>
                <a:cs typeface="Book Antiqua"/>
              </a:rPr>
              <a:t>*</a:t>
            </a:r>
            <a:endParaRPr sz="1050">
              <a:latin typeface="Book Antiqua"/>
              <a:cs typeface="Book Antiqua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10900116" y="2886124"/>
            <a:ext cx="129539" cy="18669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050" spc="-5" dirty="0">
                <a:solidFill>
                  <a:srgbClr val="C00000"/>
                </a:solidFill>
                <a:latin typeface="Book Antiqua"/>
                <a:cs typeface="Book Antiqua"/>
              </a:rPr>
              <a:t>**</a:t>
            </a:r>
            <a:endParaRPr sz="1050">
              <a:latin typeface="Book Antiqua"/>
              <a:cs typeface="Book Antiqua"/>
            </a:endParaRPr>
          </a:p>
        </p:txBody>
      </p:sp>
      <p:sp>
        <p:nvSpPr>
          <p:cNvPr id="22" name="object 22"/>
          <p:cNvSpPr/>
          <p:nvPr/>
        </p:nvSpPr>
        <p:spPr>
          <a:xfrm>
            <a:off x="8119758" y="1580252"/>
            <a:ext cx="399415" cy="1214755"/>
          </a:xfrm>
          <a:custGeom>
            <a:avLst/>
            <a:gdLst/>
            <a:ahLst/>
            <a:cxnLst/>
            <a:rect l="l" t="t" r="r" b="b"/>
            <a:pathLst>
              <a:path w="399415" h="1214755">
                <a:moveTo>
                  <a:pt x="398830" y="0"/>
                </a:moveTo>
                <a:lnTo>
                  <a:pt x="0" y="1214704"/>
                </a:lnTo>
              </a:path>
            </a:pathLst>
          </a:custGeom>
          <a:ln w="25908">
            <a:solidFill>
              <a:srgbClr val="C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 txBox="1"/>
          <p:nvPr/>
        </p:nvSpPr>
        <p:spPr>
          <a:xfrm>
            <a:off x="8516873" y="1216914"/>
            <a:ext cx="2452370" cy="622300"/>
          </a:xfrm>
          <a:prstGeom prst="rect">
            <a:avLst/>
          </a:prstGeom>
          <a:solidFill>
            <a:srgbClr val="FFF5D7"/>
          </a:solidFill>
          <a:ln w="25907">
            <a:solidFill>
              <a:srgbClr val="C00000"/>
            </a:solidFill>
          </a:ln>
        </p:spPr>
        <p:txBody>
          <a:bodyPr vert="horz" wrap="square" lIns="0" tIns="66040" rIns="0" bIns="0" rtlCol="0">
            <a:spAutoFit/>
          </a:bodyPr>
          <a:lstStyle/>
          <a:p>
            <a:pPr marL="90805" marR="323215" algn="just">
              <a:lnSpc>
                <a:spcPct val="100000"/>
              </a:lnSpc>
              <a:spcBef>
                <a:spcPts val="520"/>
              </a:spcBef>
            </a:pPr>
            <a:r>
              <a:rPr sz="1050" dirty="0">
                <a:solidFill>
                  <a:srgbClr val="C00000"/>
                </a:solidFill>
                <a:latin typeface="Arial"/>
                <a:cs typeface="Arial"/>
              </a:rPr>
              <a:t>Read Business Description </a:t>
            </a:r>
            <a:r>
              <a:rPr sz="1050" spc="-5" dirty="0">
                <a:solidFill>
                  <a:srgbClr val="C00000"/>
                </a:solidFill>
                <a:latin typeface="Arial"/>
                <a:cs typeface="Arial"/>
              </a:rPr>
              <a:t>to </a:t>
            </a:r>
            <a:r>
              <a:rPr sz="1050" dirty="0">
                <a:solidFill>
                  <a:srgbClr val="C00000"/>
                </a:solidFill>
                <a:latin typeface="Arial"/>
                <a:cs typeface="Arial"/>
              </a:rPr>
              <a:t>see  which vendors most closely</a:t>
            </a:r>
            <a:r>
              <a:rPr sz="1050" spc="-90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C00000"/>
                </a:solidFill>
                <a:latin typeface="Arial"/>
                <a:cs typeface="Arial"/>
              </a:rPr>
              <a:t>match  what </a:t>
            </a:r>
            <a:r>
              <a:rPr sz="1050" spc="-5" dirty="0">
                <a:solidFill>
                  <a:srgbClr val="C00000"/>
                </a:solidFill>
                <a:latin typeface="Arial"/>
                <a:cs typeface="Arial"/>
              </a:rPr>
              <a:t>you </a:t>
            </a:r>
            <a:r>
              <a:rPr sz="1050" dirty="0">
                <a:solidFill>
                  <a:srgbClr val="C00000"/>
                </a:solidFill>
                <a:latin typeface="Arial"/>
                <a:cs typeface="Arial"/>
              </a:rPr>
              <a:t>are </a:t>
            </a:r>
            <a:r>
              <a:rPr sz="1050" spc="5" dirty="0">
                <a:solidFill>
                  <a:srgbClr val="C00000"/>
                </a:solidFill>
                <a:latin typeface="Arial"/>
                <a:cs typeface="Arial"/>
              </a:rPr>
              <a:t>looking</a:t>
            </a:r>
            <a:r>
              <a:rPr sz="1050" spc="-50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C00000"/>
                </a:solidFill>
                <a:latin typeface="Arial"/>
                <a:cs typeface="Arial"/>
              </a:rPr>
              <a:t>for.</a:t>
            </a:r>
            <a:endParaRPr sz="1050">
              <a:latin typeface="Arial"/>
              <a:cs typeface="Arial"/>
            </a:endParaRPr>
          </a:p>
        </p:txBody>
      </p:sp>
      <p:sp>
        <p:nvSpPr>
          <p:cNvPr id="24" name="object 24"/>
          <p:cNvSpPr/>
          <p:nvPr/>
        </p:nvSpPr>
        <p:spPr>
          <a:xfrm>
            <a:off x="5493200" y="3210559"/>
            <a:ext cx="1437005" cy="912494"/>
          </a:xfrm>
          <a:custGeom>
            <a:avLst/>
            <a:gdLst/>
            <a:ahLst/>
            <a:cxnLst/>
            <a:rect l="l" t="t" r="r" b="b"/>
            <a:pathLst>
              <a:path w="1437004" h="912495">
                <a:moveTo>
                  <a:pt x="1436966" y="912431"/>
                </a:moveTo>
                <a:lnTo>
                  <a:pt x="0" y="0"/>
                </a:lnTo>
              </a:path>
            </a:pathLst>
          </a:custGeom>
          <a:ln w="25908">
            <a:solidFill>
              <a:srgbClr val="C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 txBox="1"/>
          <p:nvPr/>
        </p:nvSpPr>
        <p:spPr>
          <a:xfrm>
            <a:off x="6928866" y="3865626"/>
            <a:ext cx="1859280" cy="440690"/>
          </a:xfrm>
          <a:prstGeom prst="rect">
            <a:avLst/>
          </a:prstGeom>
          <a:solidFill>
            <a:srgbClr val="FFF5D7"/>
          </a:solidFill>
          <a:ln w="25907">
            <a:solidFill>
              <a:srgbClr val="C00000"/>
            </a:solidFill>
          </a:ln>
        </p:spPr>
        <p:txBody>
          <a:bodyPr vert="horz" wrap="square" lIns="0" tIns="54610" rIns="0" bIns="0" rtlCol="0">
            <a:spAutoFit/>
          </a:bodyPr>
          <a:lstStyle/>
          <a:p>
            <a:pPr marL="90805" marR="161290">
              <a:lnSpc>
                <a:spcPct val="100000"/>
              </a:lnSpc>
              <a:spcBef>
                <a:spcPts val="430"/>
              </a:spcBef>
            </a:pPr>
            <a:r>
              <a:rPr sz="1050" dirty="0">
                <a:solidFill>
                  <a:srgbClr val="C00000"/>
                </a:solidFill>
                <a:latin typeface="Arial"/>
                <a:cs typeface="Arial"/>
              </a:rPr>
              <a:t>Email </a:t>
            </a:r>
            <a:r>
              <a:rPr sz="1050" spc="5" dirty="0">
                <a:solidFill>
                  <a:srgbClr val="C00000"/>
                </a:solidFill>
                <a:latin typeface="Arial"/>
                <a:cs typeface="Arial"/>
              </a:rPr>
              <a:t>links </a:t>
            </a:r>
            <a:r>
              <a:rPr sz="1050" dirty="0">
                <a:solidFill>
                  <a:srgbClr val="C00000"/>
                </a:solidFill>
                <a:latin typeface="Arial"/>
                <a:cs typeface="Arial"/>
              </a:rPr>
              <a:t>are provided</a:t>
            </a:r>
            <a:r>
              <a:rPr sz="1050" spc="-125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C00000"/>
                </a:solidFill>
                <a:latin typeface="Arial"/>
                <a:cs typeface="Arial"/>
              </a:rPr>
              <a:t>so  </a:t>
            </a:r>
            <a:r>
              <a:rPr sz="1050" spc="-5" dirty="0">
                <a:solidFill>
                  <a:srgbClr val="C00000"/>
                </a:solidFill>
                <a:latin typeface="Arial"/>
                <a:cs typeface="Arial"/>
              </a:rPr>
              <a:t>you </a:t>
            </a:r>
            <a:r>
              <a:rPr sz="1050" dirty="0">
                <a:solidFill>
                  <a:srgbClr val="C00000"/>
                </a:solidFill>
                <a:latin typeface="Arial"/>
                <a:cs typeface="Arial"/>
              </a:rPr>
              <a:t>can solicit bids</a:t>
            </a:r>
            <a:r>
              <a:rPr sz="1050" spc="-70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C00000"/>
                </a:solidFill>
                <a:latin typeface="Arial"/>
                <a:cs typeface="Arial"/>
              </a:rPr>
              <a:t>directly</a:t>
            </a:r>
            <a:endParaRPr sz="1050">
              <a:latin typeface="Arial"/>
              <a:cs typeface="Arial"/>
            </a:endParaRPr>
          </a:p>
        </p:txBody>
      </p:sp>
      <p:grpSp>
        <p:nvGrpSpPr>
          <p:cNvPr id="29" name="object 29"/>
          <p:cNvGrpSpPr/>
          <p:nvPr/>
        </p:nvGrpSpPr>
        <p:grpSpPr>
          <a:xfrm>
            <a:off x="9777730" y="3076702"/>
            <a:ext cx="1041400" cy="175895"/>
            <a:chOff x="9777730" y="3076702"/>
            <a:chExt cx="1041400" cy="175895"/>
          </a:xfrm>
        </p:grpSpPr>
        <p:sp>
          <p:nvSpPr>
            <p:cNvPr id="30" name="object 30"/>
            <p:cNvSpPr/>
            <p:nvPr/>
          </p:nvSpPr>
          <p:spPr>
            <a:xfrm>
              <a:off x="9787890" y="3086862"/>
              <a:ext cx="360045" cy="155575"/>
            </a:xfrm>
            <a:custGeom>
              <a:avLst/>
              <a:gdLst/>
              <a:ahLst/>
              <a:cxnLst/>
              <a:rect l="l" t="t" r="r" b="b"/>
              <a:pathLst>
                <a:path w="360045" h="155575">
                  <a:moveTo>
                    <a:pt x="0" y="77724"/>
                  </a:moveTo>
                  <a:lnTo>
                    <a:pt x="34698" y="31821"/>
                  </a:lnTo>
                  <a:lnTo>
                    <a:pt x="73627" y="14996"/>
                  </a:lnTo>
                  <a:lnTo>
                    <a:pt x="122992" y="3962"/>
                  </a:lnTo>
                  <a:lnTo>
                    <a:pt x="179832" y="0"/>
                  </a:lnTo>
                  <a:lnTo>
                    <a:pt x="236671" y="3962"/>
                  </a:lnTo>
                  <a:lnTo>
                    <a:pt x="286036" y="14996"/>
                  </a:lnTo>
                  <a:lnTo>
                    <a:pt x="324965" y="31821"/>
                  </a:lnTo>
                  <a:lnTo>
                    <a:pt x="350495" y="53157"/>
                  </a:lnTo>
                  <a:lnTo>
                    <a:pt x="359664" y="77724"/>
                  </a:lnTo>
                  <a:lnTo>
                    <a:pt x="350495" y="102290"/>
                  </a:lnTo>
                  <a:lnTo>
                    <a:pt x="324965" y="123626"/>
                  </a:lnTo>
                  <a:lnTo>
                    <a:pt x="286036" y="140451"/>
                  </a:lnTo>
                  <a:lnTo>
                    <a:pt x="236671" y="151485"/>
                  </a:lnTo>
                  <a:lnTo>
                    <a:pt x="179832" y="155448"/>
                  </a:lnTo>
                  <a:lnTo>
                    <a:pt x="122992" y="151485"/>
                  </a:lnTo>
                  <a:lnTo>
                    <a:pt x="73627" y="140451"/>
                  </a:lnTo>
                  <a:lnTo>
                    <a:pt x="34698" y="123626"/>
                  </a:lnTo>
                  <a:lnTo>
                    <a:pt x="9168" y="102290"/>
                  </a:lnTo>
                  <a:lnTo>
                    <a:pt x="0" y="77724"/>
                  </a:lnTo>
                  <a:close/>
                </a:path>
              </a:pathLst>
            </a:custGeom>
            <a:ln w="19812">
              <a:solidFill>
                <a:srgbClr val="C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1" name="object 31"/>
            <p:cNvSpPr/>
            <p:nvPr/>
          </p:nvSpPr>
          <p:spPr>
            <a:xfrm>
              <a:off x="10449306" y="3092958"/>
              <a:ext cx="360045" cy="134620"/>
            </a:xfrm>
            <a:custGeom>
              <a:avLst/>
              <a:gdLst/>
              <a:ahLst/>
              <a:cxnLst/>
              <a:rect l="l" t="t" r="r" b="b"/>
              <a:pathLst>
                <a:path w="360045" h="134619">
                  <a:moveTo>
                    <a:pt x="0" y="67055"/>
                  </a:moveTo>
                  <a:lnTo>
                    <a:pt x="14132" y="40955"/>
                  </a:lnTo>
                  <a:lnTo>
                    <a:pt x="52673" y="19640"/>
                  </a:lnTo>
                  <a:lnTo>
                    <a:pt x="109835" y="5269"/>
                  </a:lnTo>
                  <a:lnTo>
                    <a:pt x="179832" y="0"/>
                  </a:lnTo>
                  <a:lnTo>
                    <a:pt x="249828" y="5269"/>
                  </a:lnTo>
                  <a:lnTo>
                    <a:pt x="306990" y="19640"/>
                  </a:lnTo>
                  <a:lnTo>
                    <a:pt x="345531" y="40955"/>
                  </a:lnTo>
                  <a:lnTo>
                    <a:pt x="359664" y="67055"/>
                  </a:lnTo>
                  <a:lnTo>
                    <a:pt x="345531" y="93156"/>
                  </a:lnTo>
                  <a:lnTo>
                    <a:pt x="306990" y="114471"/>
                  </a:lnTo>
                  <a:lnTo>
                    <a:pt x="249828" y="128842"/>
                  </a:lnTo>
                  <a:lnTo>
                    <a:pt x="179832" y="134111"/>
                  </a:lnTo>
                  <a:lnTo>
                    <a:pt x="109835" y="128842"/>
                  </a:lnTo>
                  <a:lnTo>
                    <a:pt x="52673" y="114471"/>
                  </a:lnTo>
                  <a:lnTo>
                    <a:pt x="14132" y="93156"/>
                  </a:lnTo>
                  <a:lnTo>
                    <a:pt x="0" y="67055"/>
                  </a:lnTo>
                  <a:close/>
                </a:path>
              </a:pathLst>
            </a:custGeom>
            <a:ln w="19812">
              <a:solidFill>
                <a:srgbClr val="C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2" name="object 32"/>
          <p:cNvSpPr txBox="1"/>
          <p:nvPr/>
        </p:nvSpPr>
        <p:spPr>
          <a:xfrm>
            <a:off x="9787890" y="4392930"/>
            <a:ext cx="2072639" cy="577850"/>
          </a:xfrm>
          <a:prstGeom prst="rect">
            <a:avLst/>
          </a:prstGeom>
          <a:solidFill>
            <a:srgbClr val="FFF5D7"/>
          </a:solidFill>
          <a:ln w="25907">
            <a:solidFill>
              <a:srgbClr val="C00000"/>
            </a:solidFill>
          </a:ln>
        </p:spPr>
        <p:txBody>
          <a:bodyPr vert="horz" wrap="square" lIns="0" tIns="40640" rIns="0" bIns="0" rtlCol="0">
            <a:spAutoFit/>
          </a:bodyPr>
          <a:lstStyle/>
          <a:p>
            <a:pPr marL="90170" marR="118745">
              <a:lnSpc>
                <a:spcPct val="100000"/>
              </a:lnSpc>
              <a:spcBef>
                <a:spcPts val="320"/>
              </a:spcBef>
            </a:pPr>
            <a:r>
              <a:rPr sz="1050" dirty="0">
                <a:solidFill>
                  <a:srgbClr val="C00000"/>
                </a:solidFill>
                <a:latin typeface="Arial"/>
                <a:cs typeface="Arial"/>
              </a:rPr>
              <a:t>These codes tell </a:t>
            </a:r>
            <a:r>
              <a:rPr sz="1050" spc="-5" dirty="0">
                <a:solidFill>
                  <a:srgbClr val="C00000"/>
                </a:solidFill>
                <a:latin typeface="Arial"/>
                <a:cs typeface="Arial"/>
              </a:rPr>
              <a:t>you </a:t>
            </a:r>
            <a:r>
              <a:rPr sz="1050" dirty="0">
                <a:solidFill>
                  <a:srgbClr val="C00000"/>
                </a:solidFill>
                <a:latin typeface="Arial"/>
                <a:cs typeface="Arial"/>
              </a:rPr>
              <a:t>what  “kind” of </a:t>
            </a:r>
            <a:r>
              <a:rPr sz="1050" spc="5" dirty="0">
                <a:solidFill>
                  <a:srgbClr val="C00000"/>
                </a:solidFill>
                <a:latin typeface="Arial"/>
                <a:cs typeface="Arial"/>
              </a:rPr>
              <a:t>HUB </a:t>
            </a:r>
            <a:r>
              <a:rPr sz="1050" spc="-5" dirty="0">
                <a:solidFill>
                  <a:srgbClr val="C00000"/>
                </a:solidFill>
                <a:latin typeface="Arial"/>
                <a:cs typeface="Arial"/>
              </a:rPr>
              <a:t>the </a:t>
            </a:r>
            <a:r>
              <a:rPr sz="1050" dirty="0">
                <a:solidFill>
                  <a:srgbClr val="C00000"/>
                </a:solidFill>
                <a:latin typeface="Arial"/>
                <a:cs typeface="Arial"/>
              </a:rPr>
              <a:t>Vendor is  (see </a:t>
            </a:r>
            <a:r>
              <a:rPr sz="1050" dirty="0">
                <a:solidFill>
                  <a:srgbClr val="492A96"/>
                </a:solidFill>
                <a:latin typeface="Arial"/>
                <a:cs typeface="Arial"/>
              </a:rPr>
              <a:t>below </a:t>
            </a:r>
            <a:r>
              <a:rPr sz="1050" dirty="0">
                <a:solidFill>
                  <a:srgbClr val="C00000"/>
                </a:solidFill>
                <a:latin typeface="Arial"/>
                <a:cs typeface="Arial"/>
              </a:rPr>
              <a:t>for code</a:t>
            </a:r>
            <a:r>
              <a:rPr sz="1050" spc="-60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C00000"/>
                </a:solidFill>
                <a:latin typeface="Arial"/>
                <a:cs typeface="Arial"/>
              </a:rPr>
              <a:t>definitions)</a:t>
            </a:r>
            <a:endParaRPr sz="1050">
              <a:latin typeface="Arial"/>
              <a:cs typeface="Arial"/>
            </a:endParaRPr>
          </a:p>
        </p:txBody>
      </p:sp>
      <p:grpSp>
        <p:nvGrpSpPr>
          <p:cNvPr id="33" name="object 33"/>
          <p:cNvGrpSpPr/>
          <p:nvPr/>
        </p:nvGrpSpPr>
        <p:grpSpPr>
          <a:xfrm>
            <a:off x="9999646" y="2384996"/>
            <a:ext cx="1612900" cy="2021205"/>
            <a:chOff x="9999646" y="2384996"/>
            <a:chExt cx="1612900" cy="2021205"/>
          </a:xfrm>
        </p:grpSpPr>
        <p:sp>
          <p:nvSpPr>
            <p:cNvPr id="34" name="object 34"/>
            <p:cNvSpPr/>
            <p:nvPr/>
          </p:nvSpPr>
          <p:spPr>
            <a:xfrm>
              <a:off x="10035604" y="3306057"/>
              <a:ext cx="196215" cy="1086485"/>
            </a:xfrm>
            <a:custGeom>
              <a:avLst/>
              <a:gdLst/>
              <a:ahLst/>
              <a:cxnLst/>
              <a:rect l="l" t="t" r="r" b="b"/>
              <a:pathLst>
                <a:path w="196215" h="1086485">
                  <a:moveTo>
                    <a:pt x="195757" y="1086027"/>
                  </a:moveTo>
                  <a:lnTo>
                    <a:pt x="0" y="0"/>
                  </a:lnTo>
                </a:path>
              </a:pathLst>
            </a:custGeom>
            <a:ln w="25908">
              <a:solidFill>
                <a:srgbClr val="C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5" name="object 35"/>
            <p:cNvSpPr/>
            <p:nvPr/>
          </p:nvSpPr>
          <p:spPr>
            <a:xfrm>
              <a:off x="9999646" y="3242306"/>
              <a:ext cx="76835" cy="83820"/>
            </a:xfrm>
            <a:custGeom>
              <a:avLst/>
              <a:gdLst/>
              <a:ahLst/>
              <a:cxnLst/>
              <a:rect l="l" t="t" r="r" b="b"/>
              <a:pathLst>
                <a:path w="76834" h="83820">
                  <a:moveTo>
                    <a:pt x="24460" y="0"/>
                  </a:moveTo>
                  <a:lnTo>
                    <a:pt x="0" y="83388"/>
                  </a:lnTo>
                  <a:lnTo>
                    <a:pt x="76492" y="69608"/>
                  </a:lnTo>
                  <a:lnTo>
                    <a:pt x="24460" y="0"/>
                  </a:lnTo>
                  <a:close/>
                </a:path>
              </a:pathLst>
            </a:custGeom>
            <a:solidFill>
              <a:srgbClr val="C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6" name="object 36"/>
            <p:cNvSpPr/>
            <p:nvPr/>
          </p:nvSpPr>
          <p:spPr>
            <a:xfrm>
              <a:off x="10469117" y="3308276"/>
              <a:ext cx="108585" cy="1085215"/>
            </a:xfrm>
            <a:custGeom>
              <a:avLst/>
              <a:gdLst/>
              <a:ahLst/>
              <a:cxnLst/>
              <a:rect l="l" t="t" r="r" b="b"/>
              <a:pathLst>
                <a:path w="108584" h="1085214">
                  <a:moveTo>
                    <a:pt x="0" y="1084719"/>
                  </a:moveTo>
                  <a:lnTo>
                    <a:pt x="108572" y="0"/>
                  </a:lnTo>
                </a:path>
              </a:pathLst>
            </a:custGeom>
            <a:ln w="25908">
              <a:solidFill>
                <a:srgbClr val="C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7" name="object 37"/>
            <p:cNvSpPr/>
            <p:nvPr/>
          </p:nvSpPr>
          <p:spPr>
            <a:xfrm>
              <a:off x="10537734" y="3243836"/>
              <a:ext cx="77470" cy="81280"/>
            </a:xfrm>
            <a:custGeom>
              <a:avLst/>
              <a:gdLst/>
              <a:ahLst/>
              <a:cxnLst/>
              <a:rect l="l" t="t" r="r" b="b"/>
              <a:pathLst>
                <a:path w="77470" h="81279">
                  <a:moveTo>
                    <a:pt x="46405" y="0"/>
                  </a:moveTo>
                  <a:lnTo>
                    <a:pt x="0" y="73469"/>
                  </a:lnTo>
                  <a:lnTo>
                    <a:pt x="77343" y="81203"/>
                  </a:lnTo>
                  <a:lnTo>
                    <a:pt x="46405" y="0"/>
                  </a:lnTo>
                  <a:close/>
                </a:path>
              </a:pathLst>
            </a:custGeom>
            <a:solidFill>
              <a:srgbClr val="C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8" name="object 38"/>
            <p:cNvSpPr/>
            <p:nvPr/>
          </p:nvSpPr>
          <p:spPr>
            <a:xfrm>
              <a:off x="10848593" y="2398014"/>
              <a:ext cx="716280" cy="664845"/>
            </a:xfrm>
            <a:custGeom>
              <a:avLst/>
              <a:gdLst/>
              <a:ahLst/>
              <a:cxnLst/>
              <a:rect l="l" t="t" r="r" b="b"/>
              <a:pathLst>
                <a:path w="716279" h="664844">
                  <a:moveTo>
                    <a:pt x="0" y="0"/>
                  </a:moveTo>
                  <a:lnTo>
                    <a:pt x="715911" y="664248"/>
                  </a:lnTo>
                </a:path>
              </a:pathLst>
            </a:custGeom>
            <a:ln w="25908">
              <a:solidFill>
                <a:srgbClr val="62983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9" name="object 39"/>
            <p:cNvSpPr/>
            <p:nvPr/>
          </p:nvSpPr>
          <p:spPr>
            <a:xfrm>
              <a:off x="11528573" y="3024960"/>
              <a:ext cx="83820" cy="81915"/>
            </a:xfrm>
            <a:custGeom>
              <a:avLst/>
              <a:gdLst/>
              <a:ahLst/>
              <a:cxnLst/>
              <a:rect l="l" t="t" r="r" b="b"/>
              <a:pathLst>
                <a:path w="83820" h="81914">
                  <a:moveTo>
                    <a:pt x="52870" y="0"/>
                  </a:moveTo>
                  <a:lnTo>
                    <a:pt x="0" y="56972"/>
                  </a:lnTo>
                  <a:lnTo>
                    <a:pt x="83413" y="81356"/>
                  </a:lnTo>
                  <a:lnTo>
                    <a:pt x="52870" y="0"/>
                  </a:lnTo>
                  <a:close/>
                </a:path>
              </a:pathLst>
            </a:custGeom>
            <a:solidFill>
              <a:srgbClr val="62983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40" name="object 40"/>
          <p:cNvSpPr txBox="1"/>
          <p:nvPr/>
        </p:nvSpPr>
        <p:spPr>
          <a:xfrm>
            <a:off x="9548621" y="2039874"/>
            <a:ext cx="2639695" cy="591820"/>
          </a:xfrm>
          <a:prstGeom prst="rect">
            <a:avLst/>
          </a:prstGeom>
          <a:solidFill>
            <a:srgbClr val="BAE6EA"/>
          </a:solidFill>
          <a:ln w="25907">
            <a:solidFill>
              <a:srgbClr val="629830"/>
            </a:solidFill>
          </a:ln>
        </p:spPr>
        <p:txBody>
          <a:bodyPr vert="horz" wrap="square" lIns="0" tIns="41275" rIns="0" bIns="0" rtlCol="0">
            <a:spAutoFit/>
          </a:bodyPr>
          <a:lstStyle/>
          <a:p>
            <a:pPr marL="90805" marR="154940">
              <a:lnSpc>
                <a:spcPct val="100000"/>
              </a:lnSpc>
              <a:spcBef>
                <a:spcPts val="325"/>
              </a:spcBef>
            </a:pPr>
            <a:r>
              <a:rPr sz="1050" dirty="0">
                <a:solidFill>
                  <a:srgbClr val="2E2E2E"/>
                </a:solidFill>
                <a:latin typeface="Arial"/>
                <a:cs typeface="Arial"/>
              </a:rPr>
              <a:t>Make sure </a:t>
            </a:r>
            <a:r>
              <a:rPr sz="1050" spc="-5" dirty="0">
                <a:solidFill>
                  <a:srgbClr val="2E2E2E"/>
                </a:solidFill>
                <a:latin typeface="Arial"/>
                <a:cs typeface="Arial"/>
              </a:rPr>
              <a:t>to </a:t>
            </a:r>
            <a:r>
              <a:rPr sz="1050" dirty="0">
                <a:solidFill>
                  <a:srgbClr val="2E2E2E"/>
                </a:solidFill>
                <a:latin typeface="Arial"/>
                <a:cs typeface="Arial"/>
              </a:rPr>
              <a:t>choose only vendors</a:t>
            </a:r>
            <a:r>
              <a:rPr sz="1050" spc="-80" dirty="0">
                <a:solidFill>
                  <a:srgbClr val="2E2E2E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2E2E2E"/>
                </a:solidFill>
                <a:latin typeface="Arial"/>
                <a:cs typeface="Arial"/>
              </a:rPr>
              <a:t>listed  </a:t>
            </a:r>
            <a:r>
              <a:rPr sz="1050" spc="-5" dirty="0">
                <a:solidFill>
                  <a:srgbClr val="2E2E2E"/>
                </a:solidFill>
                <a:latin typeface="Arial"/>
                <a:cs typeface="Arial"/>
              </a:rPr>
              <a:t>with </a:t>
            </a:r>
            <a:r>
              <a:rPr sz="1050" u="sng" spc="-5" dirty="0">
                <a:solidFill>
                  <a:srgbClr val="0070C0"/>
                </a:solidFill>
                <a:uFill>
                  <a:solidFill>
                    <a:srgbClr val="0070C0"/>
                  </a:solidFill>
                </a:uFill>
                <a:latin typeface="Arial"/>
                <a:cs typeface="Arial"/>
              </a:rPr>
              <a:t>A-Active</a:t>
            </a:r>
            <a:r>
              <a:rPr sz="1050" spc="-5" dirty="0">
                <a:solidFill>
                  <a:srgbClr val="0070C0"/>
                </a:solidFill>
                <a:latin typeface="Arial"/>
                <a:cs typeface="Arial"/>
              </a:rPr>
              <a:t> </a:t>
            </a:r>
            <a:r>
              <a:rPr sz="1050" spc="-5" dirty="0">
                <a:solidFill>
                  <a:srgbClr val="2E2E2E"/>
                </a:solidFill>
                <a:latin typeface="Arial"/>
                <a:cs typeface="Arial"/>
              </a:rPr>
              <a:t>status, </a:t>
            </a:r>
            <a:r>
              <a:rPr sz="1050" dirty="0">
                <a:solidFill>
                  <a:srgbClr val="2E2E2E"/>
                </a:solidFill>
                <a:latin typeface="Arial"/>
                <a:cs typeface="Arial"/>
              </a:rPr>
              <a:t>if searching for a  </a:t>
            </a:r>
            <a:r>
              <a:rPr sz="1050" spc="5" dirty="0">
                <a:solidFill>
                  <a:srgbClr val="2E2E2E"/>
                </a:solidFill>
                <a:latin typeface="Arial"/>
                <a:cs typeface="Arial"/>
              </a:rPr>
              <a:t>HUB</a:t>
            </a:r>
            <a:r>
              <a:rPr sz="1050" spc="-30" dirty="0">
                <a:solidFill>
                  <a:srgbClr val="2E2E2E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2E2E2E"/>
                </a:solidFill>
                <a:latin typeface="Arial"/>
                <a:cs typeface="Arial"/>
              </a:rPr>
              <a:t>vendor</a:t>
            </a:r>
            <a:endParaRPr sz="1050">
              <a:latin typeface="Arial"/>
              <a:cs typeface="Arial"/>
            </a:endParaRPr>
          </a:p>
        </p:txBody>
      </p:sp>
      <p:grpSp>
        <p:nvGrpSpPr>
          <p:cNvPr id="41" name="object 41"/>
          <p:cNvGrpSpPr/>
          <p:nvPr/>
        </p:nvGrpSpPr>
        <p:grpSpPr>
          <a:xfrm>
            <a:off x="310895" y="0"/>
            <a:ext cx="6360160" cy="763905"/>
            <a:chOff x="310895" y="0"/>
            <a:chExt cx="6360160" cy="763905"/>
          </a:xfrm>
        </p:grpSpPr>
        <p:sp>
          <p:nvSpPr>
            <p:cNvPr id="42" name="object 42"/>
            <p:cNvSpPr/>
            <p:nvPr/>
          </p:nvSpPr>
          <p:spPr>
            <a:xfrm>
              <a:off x="310895" y="0"/>
              <a:ext cx="2514599" cy="758951"/>
            </a:xfrm>
            <a:prstGeom prst="rect">
              <a:avLst/>
            </a:prstGeom>
            <a:blipFill>
              <a:blip r:embed="rId7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3" name="object 43"/>
            <p:cNvSpPr/>
            <p:nvPr/>
          </p:nvSpPr>
          <p:spPr>
            <a:xfrm>
              <a:off x="377951" y="0"/>
              <a:ext cx="2346959" cy="675131"/>
            </a:xfrm>
            <a:prstGeom prst="rect">
              <a:avLst/>
            </a:prstGeom>
            <a:blipFill>
              <a:blip r:embed="rId8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4" name="object 44"/>
            <p:cNvSpPr/>
            <p:nvPr/>
          </p:nvSpPr>
          <p:spPr>
            <a:xfrm>
              <a:off x="2252472" y="0"/>
              <a:ext cx="4418075" cy="763524"/>
            </a:xfrm>
            <a:prstGeom prst="rect">
              <a:avLst/>
            </a:prstGeom>
            <a:blipFill>
              <a:blip r:embed="rId9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5" name="object 45"/>
            <p:cNvSpPr/>
            <p:nvPr/>
          </p:nvSpPr>
          <p:spPr>
            <a:xfrm>
              <a:off x="2319528" y="0"/>
              <a:ext cx="4250435" cy="679703"/>
            </a:xfrm>
            <a:prstGeom prst="rect">
              <a:avLst/>
            </a:prstGeom>
            <a:blipFill>
              <a:blip r:embed="rId10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46" name="object 46"/>
          <p:cNvSpPr txBox="1">
            <a:spLocks noGrp="1"/>
          </p:cNvSpPr>
          <p:nvPr>
            <p:ph type="title"/>
          </p:nvPr>
        </p:nvSpPr>
        <p:spPr>
          <a:xfrm>
            <a:off x="567977" y="74366"/>
            <a:ext cx="583311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105" dirty="0"/>
              <a:t>HUB</a:t>
            </a:r>
            <a:r>
              <a:rPr sz="2400" spc="-305" dirty="0"/>
              <a:t> </a:t>
            </a:r>
            <a:r>
              <a:rPr sz="2400" spc="-135" dirty="0"/>
              <a:t>Search</a:t>
            </a:r>
            <a:r>
              <a:rPr sz="2400" spc="-280" dirty="0"/>
              <a:t> </a:t>
            </a:r>
            <a:r>
              <a:rPr sz="2400" spc="-80" dirty="0"/>
              <a:t>by</a:t>
            </a:r>
            <a:r>
              <a:rPr sz="2400" spc="-295" dirty="0"/>
              <a:t> </a:t>
            </a:r>
            <a:r>
              <a:rPr sz="2400" i="1" spc="-145" dirty="0">
                <a:latin typeface="Book Antiqua"/>
                <a:cs typeface="Book Antiqua"/>
              </a:rPr>
              <a:t>Commodity/</a:t>
            </a:r>
            <a:r>
              <a:rPr sz="2400" i="1" spc="-254" dirty="0">
                <a:latin typeface="Book Antiqua"/>
                <a:cs typeface="Book Antiqua"/>
              </a:rPr>
              <a:t> </a:t>
            </a:r>
            <a:r>
              <a:rPr sz="2400" i="1" spc="-135" dirty="0">
                <a:latin typeface="Book Antiqua"/>
                <a:cs typeface="Book Antiqua"/>
              </a:rPr>
              <a:t>Service</a:t>
            </a:r>
            <a:r>
              <a:rPr sz="2400" i="1" spc="-265" dirty="0">
                <a:latin typeface="Book Antiqua"/>
                <a:cs typeface="Book Antiqua"/>
              </a:rPr>
              <a:t> </a:t>
            </a:r>
            <a:r>
              <a:rPr sz="2400" i="1" spc="-145" dirty="0">
                <a:latin typeface="Book Antiqua"/>
                <a:cs typeface="Book Antiqua"/>
              </a:rPr>
              <a:t>Description</a:t>
            </a:r>
            <a:endParaRPr sz="2400">
              <a:latin typeface="Book Antiqua"/>
              <a:cs typeface="Book Antiqua"/>
            </a:endParaRPr>
          </a:p>
        </p:txBody>
      </p:sp>
      <p:sp>
        <p:nvSpPr>
          <p:cNvPr id="47" name="object 47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1270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0"/>
              </a:spcBef>
            </a:pPr>
            <a:fld id="{81D60167-4931-47E6-BA6A-407CBD079E47}" type="slidenum">
              <a:rPr spc="10" dirty="0"/>
              <a:t>11</a:t>
            </a:fld>
            <a:endParaRPr spc="10" dirty="0"/>
          </a:p>
        </p:txBody>
      </p:sp>
    </p:spTree>
  </p:cSld>
  <p:clrMapOvr>
    <a:masterClrMapping/>
  </p:clrMapOvr>
  <p:transition spd="med">
    <p:fad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ject 5"/>
          <p:cNvSpPr/>
          <p:nvPr/>
        </p:nvSpPr>
        <p:spPr>
          <a:xfrm>
            <a:off x="761" y="762"/>
            <a:ext cx="914400" cy="0"/>
          </a:xfrm>
          <a:custGeom>
            <a:avLst/>
            <a:gdLst/>
            <a:ahLst/>
            <a:cxnLst/>
            <a:rect l="l" t="t" r="r" b="b"/>
            <a:pathLst>
              <a:path w="914400">
                <a:moveTo>
                  <a:pt x="0" y="0"/>
                </a:moveTo>
                <a:lnTo>
                  <a:pt x="914400" y="0"/>
                </a:lnTo>
              </a:path>
            </a:pathLst>
          </a:custGeom>
          <a:ln w="3175">
            <a:solidFill>
              <a:srgbClr val="FB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 txBox="1">
            <a:spLocks noGrp="1"/>
          </p:cNvSpPr>
          <p:nvPr>
            <p:ph type="title"/>
          </p:nvPr>
        </p:nvSpPr>
        <p:spPr>
          <a:xfrm>
            <a:off x="293496" y="1006091"/>
            <a:ext cx="12001245" cy="1791773"/>
          </a:xfrm>
          <a:prstGeom prst="rect">
            <a:avLst/>
          </a:prstGeom>
        </p:spPr>
        <p:txBody>
          <a:bodyPr vert="horz" wrap="square" lIns="0" tIns="165100" rIns="0" bIns="0" rtlCol="0">
            <a:spAutoFit/>
          </a:bodyPr>
          <a:lstStyle/>
          <a:p>
            <a:pPr marL="17145" algn="ctr">
              <a:lnSpc>
                <a:spcPct val="100000"/>
              </a:lnSpc>
              <a:spcBef>
                <a:spcPts val="1300"/>
              </a:spcBef>
            </a:pPr>
            <a:r>
              <a:rPr spc="-135" dirty="0"/>
              <a:t>Search </a:t>
            </a:r>
            <a:r>
              <a:rPr spc="-110" dirty="0"/>
              <a:t>the </a:t>
            </a:r>
            <a:r>
              <a:rPr spc="-120" dirty="0"/>
              <a:t>CMBL</a:t>
            </a:r>
            <a:r>
              <a:rPr spc="-650" dirty="0"/>
              <a:t> </a:t>
            </a:r>
            <a:r>
              <a:rPr spc="-110" dirty="0"/>
              <a:t>for</a:t>
            </a:r>
          </a:p>
          <a:p>
            <a:pPr marL="29209" marR="5080" algn="ctr">
              <a:lnSpc>
                <a:spcPct val="120000"/>
              </a:lnSpc>
              <a:spcBef>
                <a:spcPts val="45"/>
              </a:spcBef>
            </a:pPr>
            <a:r>
              <a:rPr spc="-135" dirty="0" smtClean="0"/>
              <a:t>HUBs  </a:t>
            </a:r>
            <a:r>
              <a:rPr spc="-85" dirty="0"/>
              <a:t>by </a:t>
            </a:r>
            <a:r>
              <a:rPr i="1" spc="-140" dirty="0">
                <a:latin typeface="Book Antiqua"/>
                <a:cs typeface="Book Antiqua"/>
              </a:rPr>
              <a:t>Business</a:t>
            </a:r>
            <a:r>
              <a:rPr i="1" spc="-480" dirty="0">
                <a:latin typeface="Book Antiqua"/>
                <a:cs typeface="Book Antiqua"/>
              </a:rPr>
              <a:t> </a:t>
            </a:r>
            <a:r>
              <a:rPr i="1" spc="-140" dirty="0">
                <a:latin typeface="Book Antiqua"/>
                <a:cs typeface="Book Antiqua"/>
              </a:rPr>
              <a:t>Category</a:t>
            </a:r>
          </a:p>
        </p:txBody>
      </p:sp>
      <p:sp>
        <p:nvSpPr>
          <p:cNvPr id="27" name="object 27"/>
          <p:cNvSpPr txBox="1"/>
          <p:nvPr/>
        </p:nvSpPr>
        <p:spPr>
          <a:xfrm>
            <a:off x="356931" y="4171403"/>
            <a:ext cx="12012295" cy="170303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00"/>
              </a:spcBef>
            </a:pPr>
            <a:r>
              <a:rPr sz="2100" b="1" spc="-5" dirty="0">
                <a:solidFill>
                  <a:srgbClr val="82203B"/>
                </a:solidFill>
                <a:latin typeface="Book Antiqua"/>
                <a:cs typeface="Book Antiqua"/>
              </a:rPr>
              <a:t>Click on this link to </a:t>
            </a:r>
            <a:r>
              <a:rPr sz="2100" b="1" dirty="0">
                <a:solidFill>
                  <a:srgbClr val="82203B"/>
                </a:solidFill>
                <a:latin typeface="Book Antiqua"/>
                <a:cs typeface="Book Antiqua"/>
              </a:rPr>
              <a:t>open </a:t>
            </a:r>
            <a:r>
              <a:rPr sz="2100" b="1" spc="-5" dirty="0">
                <a:solidFill>
                  <a:srgbClr val="82203B"/>
                </a:solidFill>
                <a:latin typeface="Book Antiqua"/>
                <a:cs typeface="Book Antiqua"/>
              </a:rPr>
              <a:t>the CMBL Home </a:t>
            </a:r>
            <a:r>
              <a:rPr sz="2100" b="1" dirty="0">
                <a:solidFill>
                  <a:srgbClr val="82203B"/>
                </a:solidFill>
                <a:latin typeface="Book Antiqua"/>
                <a:cs typeface="Book Antiqua"/>
              </a:rPr>
              <a:t>Page:</a:t>
            </a:r>
            <a:r>
              <a:rPr sz="2100" b="1" spc="114" dirty="0">
                <a:solidFill>
                  <a:srgbClr val="82203B"/>
                </a:solidFill>
                <a:latin typeface="Book Antiqua"/>
                <a:cs typeface="Book Antiqua"/>
              </a:rPr>
              <a:t> </a:t>
            </a:r>
            <a:r>
              <a:rPr lang="en-US" sz="1200" b="1" u="heavy" spc="-5" dirty="0" smtClean="0">
                <a:solidFill>
                  <a:srgbClr val="4156AC"/>
                </a:solidFill>
                <a:uFill>
                  <a:solidFill>
                    <a:srgbClr val="4156AC"/>
                  </a:solidFill>
                </a:uFill>
                <a:latin typeface="Arial"/>
                <a:cs typeface="Arial"/>
                <a:hlinkClick r:id="rId2"/>
              </a:rPr>
              <a:t>https://mycpa.cpa.state.tx.us/tpasscmblsearch/tpasscmblsearch.do</a:t>
            </a:r>
            <a:r>
              <a:rPr lang="en-US" sz="1200" b="1" u="heavy" spc="-5" dirty="0" smtClean="0">
                <a:solidFill>
                  <a:srgbClr val="4156AC"/>
                </a:solidFill>
                <a:uFill>
                  <a:solidFill>
                    <a:srgbClr val="4156AC"/>
                  </a:solidFill>
                </a:uFill>
                <a:latin typeface="Arial"/>
                <a:cs typeface="Arial"/>
              </a:rPr>
              <a:t> </a:t>
            </a:r>
            <a:endParaRPr sz="1200" dirty="0">
              <a:latin typeface="Arial"/>
              <a:cs typeface="Arial"/>
            </a:endParaRPr>
          </a:p>
          <a:p>
            <a:pPr marL="3810" algn="ctr">
              <a:lnSpc>
                <a:spcPct val="100000"/>
              </a:lnSpc>
              <a:spcBef>
                <a:spcPts val="1739"/>
              </a:spcBef>
            </a:pPr>
            <a:r>
              <a:rPr sz="2100" b="1" spc="-5" dirty="0">
                <a:solidFill>
                  <a:srgbClr val="82203B"/>
                </a:solidFill>
                <a:latin typeface="Book Antiqua"/>
                <a:cs typeface="Book Antiqua"/>
              </a:rPr>
              <a:t>~then~</a:t>
            </a:r>
            <a:endParaRPr sz="2100" dirty="0">
              <a:latin typeface="Book Antiqua"/>
              <a:cs typeface="Book Antiqua"/>
            </a:endParaRPr>
          </a:p>
          <a:p>
            <a:pPr marL="181610" marR="173355" algn="ctr">
              <a:lnSpc>
                <a:spcPct val="100499"/>
              </a:lnSpc>
              <a:spcBef>
                <a:spcPts val="1380"/>
              </a:spcBef>
              <a:tabLst>
                <a:tab pos="4888865" algn="l"/>
              </a:tabLst>
            </a:pPr>
            <a:r>
              <a:rPr sz="2100" b="1" dirty="0">
                <a:solidFill>
                  <a:srgbClr val="82203B"/>
                </a:solidFill>
                <a:latin typeface="Book Antiqua"/>
                <a:cs typeface="Book Antiqua"/>
              </a:rPr>
              <a:t>Go </a:t>
            </a:r>
            <a:r>
              <a:rPr sz="2100" b="1" spc="-5" dirty="0">
                <a:solidFill>
                  <a:srgbClr val="82203B"/>
                </a:solidFill>
                <a:latin typeface="Book Antiqua"/>
                <a:cs typeface="Book Antiqua"/>
              </a:rPr>
              <a:t>to the </a:t>
            </a:r>
            <a:r>
              <a:rPr sz="2100" b="1" dirty="0">
                <a:solidFill>
                  <a:srgbClr val="82203B"/>
                </a:solidFill>
                <a:latin typeface="Book Antiqua"/>
                <a:cs typeface="Book Antiqua"/>
              </a:rPr>
              <a:t>next page </a:t>
            </a:r>
            <a:r>
              <a:rPr sz="2100" b="1" spc="-5" dirty="0">
                <a:solidFill>
                  <a:srgbClr val="82203B"/>
                </a:solidFill>
                <a:latin typeface="Book Antiqua"/>
                <a:cs typeface="Book Antiqua"/>
              </a:rPr>
              <a:t>(pg. </a:t>
            </a:r>
            <a:r>
              <a:rPr sz="2100" b="1" dirty="0" smtClean="0">
                <a:solidFill>
                  <a:srgbClr val="82203B"/>
                </a:solidFill>
                <a:latin typeface="Book Antiqua"/>
                <a:cs typeface="Book Antiqua"/>
              </a:rPr>
              <a:t>1</a:t>
            </a:r>
            <a:r>
              <a:rPr lang="en-US" sz="2100" b="1" dirty="0" smtClean="0">
                <a:solidFill>
                  <a:srgbClr val="82203B"/>
                </a:solidFill>
                <a:latin typeface="Book Antiqua"/>
                <a:cs typeface="Book Antiqua"/>
              </a:rPr>
              <a:t>3</a:t>
            </a:r>
            <a:r>
              <a:rPr sz="2100" b="1" dirty="0" smtClean="0">
                <a:solidFill>
                  <a:srgbClr val="82203B"/>
                </a:solidFill>
                <a:latin typeface="Book Antiqua"/>
                <a:cs typeface="Book Antiqua"/>
              </a:rPr>
              <a:t>) </a:t>
            </a:r>
            <a:r>
              <a:rPr sz="2100" b="1" spc="-5" dirty="0">
                <a:solidFill>
                  <a:srgbClr val="82203B"/>
                </a:solidFill>
                <a:latin typeface="Book Antiqua"/>
                <a:cs typeface="Book Antiqua"/>
              </a:rPr>
              <a:t>of this guide for step-by-step instructions on how to </a:t>
            </a:r>
            <a:r>
              <a:rPr sz="2100" b="1" dirty="0">
                <a:solidFill>
                  <a:srgbClr val="82203B"/>
                </a:solidFill>
                <a:latin typeface="Book Antiqua"/>
                <a:cs typeface="Book Antiqua"/>
              </a:rPr>
              <a:t>do a search and  </a:t>
            </a:r>
            <a:r>
              <a:rPr sz="2100" b="1" spc="-5" dirty="0">
                <a:solidFill>
                  <a:srgbClr val="82203B"/>
                </a:solidFill>
                <a:latin typeface="Book Antiqua"/>
                <a:cs typeface="Book Antiqua"/>
              </a:rPr>
              <a:t>transport results to</a:t>
            </a:r>
            <a:r>
              <a:rPr sz="2100" b="1" spc="45" dirty="0">
                <a:solidFill>
                  <a:srgbClr val="82203B"/>
                </a:solidFill>
                <a:latin typeface="Book Antiqua"/>
                <a:cs typeface="Book Antiqua"/>
              </a:rPr>
              <a:t> </a:t>
            </a:r>
            <a:r>
              <a:rPr sz="2100" b="1" spc="-5" dirty="0">
                <a:solidFill>
                  <a:srgbClr val="264E2E"/>
                </a:solidFill>
                <a:latin typeface="Arial"/>
                <a:cs typeface="Arial"/>
              </a:rPr>
              <a:t>Microsoft</a:t>
            </a:r>
            <a:r>
              <a:rPr sz="2100" b="1" spc="25" dirty="0">
                <a:solidFill>
                  <a:srgbClr val="264E2E"/>
                </a:solidFill>
                <a:latin typeface="Arial"/>
                <a:cs typeface="Arial"/>
              </a:rPr>
              <a:t> </a:t>
            </a:r>
            <a:r>
              <a:rPr sz="2100" b="1" spc="-5" dirty="0">
                <a:solidFill>
                  <a:srgbClr val="264E2E"/>
                </a:solidFill>
                <a:latin typeface="Arial"/>
                <a:cs typeface="Arial"/>
              </a:rPr>
              <a:t>Excel	</a:t>
            </a:r>
            <a:r>
              <a:rPr sz="2100" b="1" dirty="0">
                <a:solidFill>
                  <a:srgbClr val="82203B"/>
                </a:solidFill>
                <a:latin typeface="Book Antiqua"/>
                <a:cs typeface="Book Antiqua"/>
              </a:rPr>
              <a:t>.</a:t>
            </a:r>
            <a:endParaRPr sz="2100" dirty="0">
              <a:latin typeface="Book Antiqua"/>
              <a:cs typeface="Book Antiqua"/>
            </a:endParaRPr>
          </a:p>
        </p:txBody>
      </p:sp>
      <p:grpSp>
        <p:nvGrpSpPr>
          <p:cNvPr id="40" name="object 40"/>
          <p:cNvGrpSpPr/>
          <p:nvPr/>
        </p:nvGrpSpPr>
        <p:grpSpPr>
          <a:xfrm>
            <a:off x="3962400" y="3063875"/>
            <a:ext cx="4800600" cy="2975561"/>
            <a:chOff x="4025646" y="4000500"/>
            <a:chExt cx="4800600" cy="1946275"/>
          </a:xfrm>
        </p:grpSpPr>
        <p:sp>
          <p:nvSpPr>
            <p:cNvPr id="41" name="object 41"/>
            <p:cNvSpPr/>
            <p:nvPr/>
          </p:nvSpPr>
          <p:spPr>
            <a:xfrm>
              <a:off x="4025646" y="4000500"/>
              <a:ext cx="4800600" cy="32384"/>
            </a:xfrm>
            <a:custGeom>
              <a:avLst/>
              <a:gdLst/>
              <a:ahLst/>
              <a:cxnLst/>
              <a:rect l="l" t="t" r="r" b="b"/>
              <a:pathLst>
                <a:path w="4800600" h="32385">
                  <a:moveTo>
                    <a:pt x="4800600" y="25603"/>
                  </a:moveTo>
                  <a:lnTo>
                    <a:pt x="0" y="25603"/>
                  </a:lnTo>
                  <a:lnTo>
                    <a:pt x="0" y="32004"/>
                  </a:lnTo>
                  <a:lnTo>
                    <a:pt x="4800600" y="32004"/>
                  </a:lnTo>
                  <a:lnTo>
                    <a:pt x="4800600" y="25603"/>
                  </a:lnTo>
                  <a:close/>
                </a:path>
                <a:path w="4800600" h="32385">
                  <a:moveTo>
                    <a:pt x="4800600" y="0"/>
                  </a:moveTo>
                  <a:lnTo>
                    <a:pt x="0" y="0"/>
                  </a:lnTo>
                  <a:lnTo>
                    <a:pt x="0" y="19202"/>
                  </a:lnTo>
                  <a:lnTo>
                    <a:pt x="4800600" y="19202"/>
                  </a:lnTo>
                  <a:lnTo>
                    <a:pt x="4800600" y="0"/>
                  </a:lnTo>
                  <a:close/>
                </a:path>
              </a:pathLst>
            </a:custGeom>
            <a:solidFill>
              <a:srgbClr val="2E2E2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2" name="object 42"/>
            <p:cNvSpPr/>
            <p:nvPr/>
          </p:nvSpPr>
          <p:spPr>
            <a:xfrm>
              <a:off x="8485631" y="5698236"/>
              <a:ext cx="248411" cy="248411"/>
            </a:xfrm>
            <a:prstGeom prst="rect">
              <a:avLst/>
            </a:prstGeom>
            <a:blipFill>
              <a:blip r:embed="rId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43" name="object 43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1270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0"/>
              </a:spcBef>
            </a:pPr>
            <a:fld id="{81D60167-4931-47E6-BA6A-407CBD079E47}" type="slidenum">
              <a:rPr spc="10" dirty="0"/>
              <a:t>12</a:t>
            </a:fld>
            <a:endParaRPr spc="10" dirty="0"/>
          </a:p>
        </p:txBody>
      </p:sp>
      <p:sp>
        <p:nvSpPr>
          <p:cNvPr id="45" name="Rectangle 44"/>
          <p:cNvSpPr/>
          <p:nvPr/>
        </p:nvSpPr>
        <p:spPr>
          <a:xfrm>
            <a:off x="6981442" y="6448043"/>
            <a:ext cx="5236907" cy="690648"/>
          </a:xfrm>
          <a:prstGeom prst="rect">
            <a:avLst/>
          </a:prstGeom>
          <a:solidFill>
            <a:srgbClr val="FFEDB3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6" name="TextBox 45"/>
          <p:cNvSpPr txBox="1"/>
          <p:nvPr/>
        </p:nvSpPr>
        <p:spPr>
          <a:xfrm>
            <a:off x="7132319" y="6597395"/>
            <a:ext cx="4983481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i="1" u="dash" spc="5" dirty="0">
                <a:solidFill>
                  <a:srgbClr val="C33059"/>
                </a:solidFill>
                <a:uFill>
                  <a:solidFill>
                    <a:srgbClr val="C33059"/>
                  </a:solidFill>
                </a:uFill>
                <a:latin typeface="Book Antiqua"/>
                <a:cs typeface="Book Antiqua"/>
              </a:rPr>
              <a:t>Tip</a:t>
            </a:r>
            <a:r>
              <a:rPr lang="en-US" sz="1400" b="1" i="1" spc="5" dirty="0">
                <a:solidFill>
                  <a:srgbClr val="C33059"/>
                </a:solidFill>
                <a:latin typeface="Book Antiqua"/>
                <a:cs typeface="Book Antiqua"/>
              </a:rPr>
              <a:t>: If </a:t>
            </a:r>
            <a:r>
              <a:rPr lang="en-US" sz="1400" b="1" i="1" spc="10" dirty="0">
                <a:solidFill>
                  <a:srgbClr val="C33059"/>
                </a:solidFill>
                <a:latin typeface="Book Antiqua"/>
                <a:cs typeface="Book Antiqua"/>
              </a:rPr>
              <a:t>you have </a:t>
            </a:r>
            <a:r>
              <a:rPr lang="en-US" sz="1400" b="1" i="1" spc="5" dirty="0">
                <a:solidFill>
                  <a:srgbClr val="C33059"/>
                </a:solidFill>
                <a:latin typeface="Book Antiqua"/>
                <a:cs typeface="Book Antiqua"/>
              </a:rPr>
              <a:t>dual monitors, it </a:t>
            </a:r>
            <a:r>
              <a:rPr lang="en-US" sz="1400" b="1" i="1" spc="10" dirty="0">
                <a:solidFill>
                  <a:srgbClr val="C33059"/>
                </a:solidFill>
                <a:latin typeface="Book Antiqua"/>
                <a:cs typeface="Book Antiqua"/>
              </a:rPr>
              <a:t>is </a:t>
            </a:r>
            <a:r>
              <a:rPr lang="en-US" sz="1400" b="1" i="1" spc="5" dirty="0">
                <a:solidFill>
                  <a:srgbClr val="C33059"/>
                </a:solidFill>
                <a:latin typeface="Book Antiqua"/>
                <a:cs typeface="Book Antiqua"/>
              </a:rPr>
              <a:t>helpful </a:t>
            </a:r>
            <a:r>
              <a:rPr lang="en-US" sz="1400" b="1" i="1" spc="10" dirty="0">
                <a:solidFill>
                  <a:srgbClr val="C33059"/>
                </a:solidFill>
                <a:latin typeface="Book Antiqua"/>
                <a:cs typeface="Book Antiqua"/>
              </a:rPr>
              <a:t>to have </a:t>
            </a:r>
            <a:r>
              <a:rPr lang="en-US" sz="1400" b="1" i="1" spc="5" dirty="0">
                <a:solidFill>
                  <a:srgbClr val="C33059"/>
                </a:solidFill>
                <a:latin typeface="Book Antiqua"/>
                <a:cs typeface="Book Antiqua"/>
              </a:rPr>
              <a:t>this  </a:t>
            </a:r>
            <a:r>
              <a:rPr lang="en-US" sz="1400" b="1" i="1" spc="10" dirty="0">
                <a:solidFill>
                  <a:srgbClr val="C33059"/>
                </a:solidFill>
                <a:latin typeface="Book Antiqua"/>
                <a:cs typeface="Book Antiqua"/>
              </a:rPr>
              <a:t>guide</a:t>
            </a:r>
            <a:r>
              <a:rPr lang="en-US" sz="1400" b="1" i="1" spc="-25" dirty="0">
                <a:solidFill>
                  <a:srgbClr val="C33059"/>
                </a:solidFill>
                <a:latin typeface="Book Antiqua"/>
                <a:cs typeface="Book Antiqua"/>
              </a:rPr>
              <a:t> </a:t>
            </a:r>
            <a:r>
              <a:rPr lang="en-US" sz="1400" b="1" i="1" spc="10" dirty="0">
                <a:solidFill>
                  <a:srgbClr val="C33059"/>
                </a:solidFill>
                <a:latin typeface="Book Antiqua"/>
                <a:cs typeface="Book Antiqua"/>
              </a:rPr>
              <a:t>open</a:t>
            </a:r>
            <a:r>
              <a:rPr lang="en-US" sz="1400" b="1" i="1" spc="-35" dirty="0">
                <a:solidFill>
                  <a:srgbClr val="C33059"/>
                </a:solidFill>
                <a:latin typeface="Book Antiqua"/>
                <a:cs typeface="Book Antiqua"/>
              </a:rPr>
              <a:t> </a:t>
            </a:r>
            <a:r>
              <a:rPr lang="en-US" sz="1400" b="1" i="1" spc="10" dirty="0">
                <a:solidFill>
                  <a:srgbClr val="C33059"/>
                </a:solidFill>
                <a:latin typeface="Book Antiqua"/>
                <a:cs typeface="Book Antiqua"/>
              </a:rPr>
              <a:t>on</a:t>
            </a:r>
            <a:r>
              <a:rPr lang="en-US" sz="1400" b="1" i="1" spc="-10" dirty="0">
                <a:solidFill>
                  <a:srgbClr val="C33059"/>
                </a:solidFill>
                <a:latin typeface="Book Antiqua"/>
                <a:cs typeface="Book Antiqua"/>
              </a:rPr>
              <a:t> </a:t>
            </a:r>
            <a:r>
              <a:rPr lang="en-US" sz="1400" b="1" i="1" spc="10" dirty="0">
                <a:solidFill>
                  <a:srgbClr val="C33059"/>
                </a:solidFill>
                <a:latin typeface="Book Antiqua"/>
                <a:cs typeface="Book Antiqua"/>
              </a:rPr>
              <a:t>one</a:t>
            </a:r>
            <a:r>
              <a:rPr lang="en-US" sz="1400" b="1" i="1" spc="-25" dirty="0">
                <a:solidFill>
                  <a:srgbClr val="C33059"/>
                </a:solidFill>
                <a:latin typeface="Book Antiqua"/>
                <a:cs typeface="Book Antiqua"/>
              </a:rPr>
              <a:t> </a:t>
            </a:r>
            <a:r>
              <a:rPr lang="en-US" sz="1400" b="1" i="1" spc="10" dirty="0">
                <a:solidFill>
                  <a:srgbClr val="C33059"/>
                </a:solidFill>
                <a:latin typeface="Book Antiqua"/>
                <a:cs typeface="Book Antiqua"/>
              </a:rPr>
              <a:t>and</a:t>
            </a:r>
            <a:r>
              <a:rPr lang="en-US" sz="1400" b="1" i="1" spc="-10" dirty="0">
                <a:solidFill>
                  <a:srgbClr val="C33059"/>
                </a:solidFill>
                <a:latin typeface="Book Antiqua"/>
                <a:cs typeface="Book Antiqua"/>
              </a:rPr>
              <a:t> </a:t>
            </a:r>
            <a:r>
              <a:rPr lang="en-US" sz="1400" b="1" i="1" spc="5" dirty="0">
                <a:solidFill>
                  <a:srgbClr val="C33059"/>
                </a:solidFill>
                <a:latin typeface="Book Antiqua"/>
                <a:cs typeface="Book Antiqua"/>
              </a:rPr>
              <a:t>your</a:t>
            </a:r>
            <a:r>
              <a:rPr lang="en-US" sz="1400" b="1" i="1" spc="-15" dirty="0">
                <a:solidFill>
                  <a:srgbClr val="C33059"/>
                </a:solidFill>
                <a:latin typeface="Book Antiqua"/>
                <a:cs typeface="Book Antiqua"/>
              </a:rPr>
              <a:t> </a:t>
            </a:r>
            <a:r>
              <a:rPr lang="en-US" sz="1400" b="1" i="1" spc="5" dirty="0">
                <a:solidFill>
                  <a:srgbClr val="C33059"/>
                </a:solidFill>
                <a:latin typeface="Book Antiqua"/>
                <a:cs typeface="Book Antiqua"/>
              </a:rPr>
              <a:t>default</a:t>
            </a:r>
            <a:r>
              <a:rPr lang="en-US" sz="1400" b="1" i="1" spc="-25" dirty="0">
                <a:solidFill>
                  <a:srgbClr val="C33059"/>
                </a:solidFill>
                <a:latin typeface="Book Antiqua"/>
                <a:cs typeface="Book Antiqua"/>
              </a:rPr>
              <a:t> </a:t>
            </a:r>
            <a:r>
              <a:rPr lang="en-US" sz="1400" b="1" i="1" spc="10" dirty="0">
                <a:solidFill>
                  <a:srgbClr val="C33059"/>
                </a:solidFill>
                <a:latin typeface="Book Antiqua"/>
                <a:cs typeface="Book Antiqua"/>
              </a:rPr>
              <a:t>browser</a:t>
            </a:r>
            <a:r>
              <a:rPr lang="en-US" sz="1400" b="1" i="1" spc="-25" dirty="0">
                <a:solidFill>
                  <a:srgbClr val="C33059"/>
                </a:solidFill>
                <a:latin typeface="Book Antiqua"/>
                <a:cs typeface="Book Antiqua"/>
              </a:rPr>
              <a:t> </a:t>
            </a:r>
            <a:r>
              <a:rPr lang="en-US" sz="1400" b="1" i="1" spc="10" dirty="0">
                <a:solidFill>
                  <a:srgbClr val="C33059"/>
                </a:solidFill>
                <a:latin typeface="Book Antiqua"/>
                <a:cs typeface="Book Antiqua"/>
              </a:rPr>
              <a:t>on</a:t>
            </a:r>
            <a:r>
              <a:rPr lang="en-US" sz="1400" b="1" i="1" spc="-20" dirty="0">
                <a:solidFill>
                  <a:srgbClr val="C33059"/>
                </a:solidFill>
                <a:latin typeface="Book Antiqua"/>
                <a:cs typeface="Book Antiqua"/>
              </a:rPr>
              <a:t> </a:t>
            </a:r>
            <a:r>
              <a:rPr lang="en-US" sz="1400" b="1" i="1" spc="10" dirty="0">
                <a:solidFill>
                  <a:srgbClr val="C33059"/>
                </a:solidFill>
                <a:latin typeface="Book Antiqua"/>
                <a:cs typeface="Book Antiqua"/>
              </a:rPr>
              <a:t>the</a:t>
            </a:r>
            <a:r>
              <a:rPr lang="en-US" sz="1400" b="1" i="1" spc="-15" dirty="0">
                <a:solidFill>
                  <a:srgbClr val="C33059"/>
                </a:solidFill>
                <a:latin typeface="Book Antiqua"/>
                <a:cs typeface="Book Antiqua"/>
              </a:rPr>
              <a:t> </a:t>
            </a:r>
            <a:r>
              <a:rPr lang="en-US" sz="1400" b="1" i="1" spc="5" dirty="0">
                <a:solidFill>
                  <a:srgbClr val="C33059"/>
                </a:solidFill>
                <a:latin typeface="Book Antiqua"/>
                <a:cs typeface="Book Antiqua"/>
              </a:rPr>
              <a:t>other</a:t>
            </a:r>
            <a:r>
              <a:rPr lang="en-US" sz="1400" i="1" spc="5" dirty="0">
                <a:solidFill>
                  <a:srgbClr val="C33059"/>
                </a:solidFill>
                <a:latin typeface="Book Antiqua"/>
                <a:cs typeface="Book Antiqua"/>
              </a:rPr>
              <a:t>.</a:t>
            </a:r>
            <a:endParaRPr lang="en-US" sz="1400" dirty="0">
              <a:latin typeface="Book Antiqua"/>
              <a:cs typeface="Book Antiqua"/>
            </a:endParaRPr>
          </a:p>
          <a:p>
            <a:endParaRPr lang="en-US" dirty="0"/>
          </a:p>
        </p:txBody>
      </p:sp>
    </p:spTree>
  </p:cSld>
  <p:clrMapOvr>
    <a:masterClrMapping/>
  </p:clrMapOvr>
  <p:transition spd="med">
    <p:fad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ject 5"/>
          <p:cNvSpPr/>
          <p:nvPr/>
        </p:nvSpPr>
        <p:spPr>
          <a:xfrm>
            <a:off x="761" y="762"/>
            <a:ext cx="914400" cy="0"/>
          </a:xfrm>
          <a:custGeom>
            <a:avLst/>
            <a:gdLst/>
            <a:ahLst/>
            <a:cxnLst/>
            <a:rect l="l" t="t" r="r" b="b"/>
            <a:pathLst>
              <a:path w="914400">
                <a:moveTo>
                  <a:pt x="0" y="0"/>
                </a:moveTo>
                <a:lnTo>
                  <a:pt x="914400" y="0"/>
                </a:lnTo>
              </a:path>
            </a:pathLst>
          </a:custGeom>
          <a:ln w="3175">
            <a:solidFill>
              <a:srgbClr val="FB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6" name="object 6"/>
          <p:cNvGrpSpPr/>
          <p:nvPr/>
        </p:nvGrpSpPr>
        <p:grpSpPr>
          <a:xfrm>
            <a:off x="6603492" y="1136904"/>
            <a:ext cx="5577840" cy="4582795"/>
            <a:chOff x="6603492" y="1136904"/>
            <a:chExt cx="5577840" cy="4582795"/>
          </a:xfrm>
        </p:grpSpPr>
        <p:sp>
          <p:nvSpPr>
            <p:cNvPr id="7" name="object 7"/>
            <p:cNvSpPr/>
            <p:nvPr/>
          </p:nvSpPr>
          <p:spPr>
            <a:xfrm>
              <a:off x="6612636" y="1146048"/>
              <a:ext cx="5559551" cy="4564379"/>
            </a:xfrm>
            <a:prstGeom prst="rect">
              <a:avLst/>
            </a:prstGeom>
            <a:blipFill>
              <a:blip r:embed="rId2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6608064" y="1141476"/>
              <a:ext cx="5568950" cy="4573905"/>
            </a:xfrm>
            <a:custGeom>
              <a:avLst/>
              <a:gdLst/>
              <a:ahLst/>
              <a:cxnLst/>
              <a:rect l="l" t="t" r="r" b="b"/>
              <a:pathLst>
                <a:path w="5568950" h="4573905">
                  <a:moveTo>
                    <a:pt x="0" y="0"/>
                  </a:moveTo>
                  <a:lnTo>
                    <a:pt x="5568696" y="0"/>
                  </a:lnTo>
                  <a:lnTo>
                    <a:pt x="5568696" y="4573524"/>
                  </a:lnTo>
                  <a:lnTo>
                    <a:pt x="0" y="4573524"/>
                  </a:lnTo>
                  <a:lnTo>
                    <a:pt x="0" y="0"/>
                  </a:lnTo>
                  <a:close/>
                </a:path>
              </a:pathLst>
            </a:custGeom>
            <a:ln w="9144">
              <a:solidFill>
                <a:srgbClr val="0070C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9" name="object 9"/>
          <p:cNvGrpSpPr/>
          <p:nvPr/>
        </p:nvGrpSpPr>
        <p:grpSpPr>
          <a:xfrm>
            <a:off x="413004" y="463297"/>
            <a:ext cx="5742940" cy="5256530"/>
            <a:chOff x="413004" y="463297"/>
            <a:chExt cx="5742940" cy="5256530"/>
          </a:xfrm>
        </p:grpSpPr>
        <p:sp>
          <p:nvSpPr>
            <p:cNvPr id="10" name="object 10"/>
            <p:cNvSpPr/>
            <p:nvPr/>
          </p:nvSpPr>
          <p:spPr>
            <a:xfrm>
              <a:off x="489204" y="1146048"/>
              <a:ext cx="5657087" cy="4564379"/>
            </a:xfrm>
            <a:prstGeom prst="rect">
              <a:avLst/>
            </a:prstGeom>
            <a:blipFill>
              <a:blip r:embed="rId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11"/>
            <p:cNvSpPr/>
            <p:nvPr/>
          </p:nvSpPr>
          <p:spPr>
            <a:xfrm>
              <a:off x="484631" y="1141476"/>
              <a:ext cx="5666740" cy="4573905"/>
            </a:xfrm>
            <a:custGeom>
              <a:avLst/>
              <a:gdLst/>
              <a:ahLst/>
              <a:cxnLst/>
              <a:rect l="l" t="t" r="r" b="b"/>
              <a:pathLst>
                <a:path w="5666740" h="4573905">
                  <a:moveTo>
                    <a:pt x="0" y="0"/>
                  </a:moveTo>
                  <a:lnTo>
                    <a:pt x="5666232" y="0"/>
                  </a:lnTo>
                  <a:lnTo>
                    <a:pt x="5666232" y="4573524"/>
                  </a:lnTo>
                  <a:lnTo>
                    <a:pt x="0" y="4573524"/>
                  </a:lnTo>
                  <a:lnTo>
                    <a:pt x="0" y="0"/>
                  </a:lnTo>
                  <a:close/>
                </a:path>
              </a:pathLst>
            </a:custGeom>
            <a:ln w="9144">
              <a:solidFill>
                <a:srgbClr val="0070C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12"/>
            <p:cNvSpPr/>
            <p:nvPr/>
          </p:nvSpPr>
          <p:spPr>
            <a:xfrm>
              <a:off x="413004" y="463297"/>
              <a:ext cx="1196339" cy="670559"/>
            </a:xfrm>
            <a:prstGeom prst="rect">
              <a:avLst/>
            </a:prstGeom>
            <a:blipFill>
              <a:blip r:embed="rId4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" name="object 13"/>
            <p:cNvSpPr/>
            <p:nvPr/>
          </p:nvSpPr>
          <p:spPr>
            <a:xfrm>
              <a:off x="2492089" y="3268779"/>
              <a:ext cx="441959" cy="257810"/>
            </a:xfrm>
            <a:custGeom>
              <a:avLst/>
              <a:gdLst/>
              <a:ahLst/>
              <a:cxnLst/>
              <a:rect l="l" t="t" r="r" b="b"/>
              <a:pathLst>
                <a:path w="441960" h="257810">
                  <a:moveTo>
                    <a:pt x="441718" y="0"/>
                  </a:moveTo>
                  <a:lnTo>
                    <a:pt x="0" y="257619"/>
                  </a:lnTo>
                </a:path>
              </a:pathLst>
            </a:custGeom>
            <a:ln w="25908">
              <a:solidFill>
                <a:srgbClr val="C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4" name="object 14"/>
          <p:cNvSpPr/>
          <p:nvPr/>
        </p:nvSpPr>
        <p:spPr>
          <a:xfrm>
            <a:off x="6489191" y="463297"/>
            <a:ext cx="1196339" cy="670559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 txBox="1"/>
          <p:nvPr/>
        </p:nvSpPr>
        <p:spPr>
          <a:xfrm>
            <a:off x="6691521" y="577247"/>
            <a:ext cx="770890" cy="318135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sz="1900" b="1" spc="5" dirty="0">
                <a:solidFill>
                  <a:srgbClr val="82203B"/>
                </a:solidFill>
                <a:latin typeface="Book Antiqua"/>
                <a:cs typeface="Book Antiqua"/>
              </a:rPr>
              <a:t>Step</a:t>
            </a:r>
            <a:r>
              <a:rPr sz="1900" b="1" spc="-60" dirty="0">
                <a:solidFill>
                  <a:srgbClr val="82203B"/>
                </a:solidFill>
                <a:latin typeface="Book Antiqua"/>
                <a:cs typeface="Book Antiqua"/>
              </a:rPr>
              <a:t> </a:t>
            </a:r>
            <a:r>
              <a:rPr sz="1900" b="1" spc="5" dirty="0">
                <a:solidFill>
                  <a:srgbClr val="82203B"/>
                </a:solidFill>
                <a:latin typeface="Book Antiqua"/>
                <a:cs typeface="Book Antiqua"/>
              </a:rPr>
              <a:t>2.</a:t>
            </a:r>
            <a:endParaRPr sz="1900">
              <a:latin typeface="Book Antiqua"/>
              <a:cs typeface="Book Antiqua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2932938" y="3164586"/>
            <a:ext cx="1242060" cy="178435"/>
          </a:xfrm>
          <a:prstGeom prst="rect">
            <a:avLst/>
          </a:prstGeom>
          <a:solidFill>
            <a:srgbClr val="FFF5D7"/>
          </a:solidFill>
          <a:ln w="25907">
            <a:solidFill>
              <a:srgbClr val="C00000"/>
            </a:solidFill>
          </a:ln>
        </p:spPr>
        <p:txBody>
          <a:bodyPr vert="horz" wrap="square" lIns="0" tIns="4445" rIns="0" bIns="0" rtlCol="0">
            <a:spAutoFit/>
          </a:bodyPr>
          <a:lstStyle/>
          <a:p>
            <a:pPr marL="99695">
              <a:lnSpc>
                <a:spcPct val="100000"/>
              </a:lnSpc>
              <a:spcBef>
                <a:spcPts val="35"/>
              </a:spcBef>
            </a:pPr>
            <a:r>
              <a:rPr sz="1050" dirty="0">
                <a:solidFill>
                  <a:srgbClr val="C00000"/>
                </a:solidFill>
                <a:latin typeface="Arial"/>
                <a:cs typeface="Arial"/>
              </a:rPr>
              <a:t>Select ‘</a:t>
            </a:r>
            <a:r>
              <a:rPr sz="1050" b="1" dirty="0">
                <a:solidFill>
                  <a:srgbClr val="2E2E2E"/>
                </a:solidFill>
                <a:latin typeface="Arial Narrow"/>
                <a:cs typeface="Arial Narrow"/>
              </a:rPr>
              <a:t>HUBs</a:t>
            </a:r>
            <a:r>
              <a:rPr sz="1050" b="1" spc="-65" dirty="0">
                <a:solidFill>
                  <a:srgbClr val="2E2E2E"/>
                </a:solidFill>
                <a:latin typeface="Arial Narrow"/>
                <a:cs typeface="Arial Narrow"/>
              </a:rPr>
              <a:t> </a:t>
            </a:r>
            <a:r>
              <a:rPr sz="1050" b="1" spc="-5" dirty="0">
                <a:solidFill>
                  <a:srgbClr val="2E2E2E"/>
                </a:solidFill>
                <a:latin typeface="Arial Narrow"/>
                <a:cs typeface="Arial Narrow"/>
              </a:rPr>
              <a:t>Only</a:t>
            </a:r>
            <a:r>
              <a:rPr sz="1050" spc="-5" dirty="0">
                <a:solidFill>
                  <a:srgbClr val="C00000"/>
                </a:solidFill>
                <a:latin typeface="Arial"/>
                <a:cs typeface="Arial"/>
              </a:rPr>
              <a:t>’</a:t>
            </a:r>
            <a:endParaRPr sz="1050">
              <a:latin typeface="Arial"/>
              <a:cs typeface="Arial"/>
            </a:endParaRPr>
          </a:p>
        </p:txBody>
      </p:sp>
      <p:sp>
        <p:nvSpPr>
          <p:cNvPr id="17" name="object 17"/>
          <p:cNvSpPr/>
          <p:nvPr/>
        </p:nvSpPr>
        <p:spPr>
          <a:xfrm>
            <a:off x="7840646" y="2934242"/>
            <a:ext cx="700405" cy="1293495"/>
          </a:xfrm>
          <a:custGeom>
            <a:avLst/>
            <a:gdLst/>
            <a:ahLst/>
            <a:cxnLst/>
            <a:rect l="l" t="t" r="r" b="b"/>
            <a:pathLst>
              <a:path w="700404" h="1293495">
                <a:moveTo>
                  <a:pt x="699960" y="0"/>
                </a:moveTo>
                <a:lnTo>
                  <a:pt x="0" y="1293342"/>
                </a:lnTo>
              </a:path>
            </a:pathLst>
          </a:custGeom>
          <a:ln w="25908">
            <a:solidFill>
              <a:srgbClr val="C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 txBox="1"/>
          <p:nvPr/>
        </p:nvSpPr>
        <p:spPr>
          <a:xfrm>
            <a:off x="8538209" y="2766822"/>
            <a:ext cx="3426460" cy="287020"/>
          </a:xfrm>
          <a:prstGeom prst="rect">
            <a:avLst/>
          </a:prstGeom>
          <a:solidFill>
            <a:srgbClr val="FFF5D7"/>
          </a:solidFill>
          <a:ln w="25907">
            <a:solidFill>
              <a:srgbClr val="C00000"/>
            </a:solidFill>
          </a:ln>
        </p:spPr>
        <p:txBody>
          <a:bodyPr vert="horz" wrap="square" lIns="0" tIns="58419" rIns="0" bIns="0" rtlCol="0">
            <a:spAutoFit/>
          </a:bodyPr>
          <a:lstStyle/>
          <a:p>
            <a:pPr marL="90170">
              <a:lnSpc>
                <a:spcPct val="100000"/>
              </a:lnSpc>
              <a:spcBef>
                <a:spcPts val="459"/>
              </a:spcBef>
            </a:pPr>
            <a:r>
              <a:rPr sz="1050" dirty="0">
                <a:solidFill>
                  <a:srgbClr val="C00000"/>
                </a:solidFill>
                <a:latin typeface="Arial"/>
                <a:cs typeface="Arial"/>
              </a:rPr>
              <a:t>1) Expand </a:t>
            </a:r>
            <a:r>
              <a:rPr sz="1050" spc="-5" dirty="0">
                <a:solidFill>
                  <a:srgbClr val="C00000"/>
                </a:solidFill>
                <a:latin typeface="Arial"/>
                <a:cs typeface="Arial"/>
              </a:rPr>
              <a:t>the ‘</a:t>
            </a:r>
            <a:r>
              <a:rPr sz="1050" spc="-5" dirty="0">
                <a:solidFill>
                  <a:srgbClr val="2E2E2E"/>
                </a:solidFill>
                <a:latin typeface="Arial Narrow"/>
                <a:cs typeface="Arial Narrow"/>
              </a:rPr>
              <a:t>BUSINESS CATEGORY</a:t>
            </a:r>
            <a:r>
              <a:rPr sz="1050" spc="-5" dirty="0">
                <a:solidFill>
                  <a:srgbClr val="C00000"/>
                </a:solidFill>
                <a:latin typeface="Arial"/>
                <a:cs typeface="Arial"/>
              </a:rPr>
              <a:t>’ </a:t>
            </a:r>
            <a:r>
              <a:rPr sz="1050" dirty="0">
                <a:solidFill>
                  <a:srgbClr val="C00000"/>
                </a:solidFill>
                <a:latin typeface="Arial"/>
                <a:cs typeface="Arial"/>
              </a:rPr>
              <a:t>Option,</a:t>
            </a:r>
            <a:r>
              <a:rPr sz="1050" spc="-55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C00000"/>
                </a:solidFill>
                <a:latin typeface="Arial"/>
                <a:cs typeface="Arial"/>
              </a:rPr>
              <a:t>then</a:t>
            </a:r>
            <a:endParaRPr sz="1050">
              <a:latin typeface="Arial"/>
              <a:cs typeface="Arial"/>
            </a:endParaRPr>
          </a:p>
        </p:txBody>
      </p:sp>
      <p:sp>
        <p:nvSpPr>
          <p:cNvPr id="19" name="object 19"/>
          <p:cNvSpPr/>
          <p:nvPr/>
        </p:nvSpPr>
        <p:spPr>
          <a:xfrm>
            <a:off x="8669058" y="3855758"/>
            <a:ext cx="1083945" cy="972185"/>
          </a:xfrm>
          <a:custGeom>
            <a:avLst/>
            <a:gdLst/>
            <a:ahLst/>
            <a:cxnLst/>
            <a:rect l="l" t="t" r="r" b="b"/>
            <a:pathLst>
              <a:path w="1083945" h="972185">
                <a:moveTo>
                  <a:pt x="1083805" y="0"/>
                </a:moveTo>
                <a:lnTo>
                  <a:pt x="0" y="972146"/>
                </a:lnTo>
              </a:path>
            </a:pathLst>
          </a:custGeom>
          <a:ln w="25908">
            <a:solidFill>
              <a:srgbClr val="C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 txBox="1"/>
          <p:nvPr/>
        </p:nvSpPr>
        <p:spPr>
          <a:xfrm>
            <a:off x="9751314" y="3464814"/>
            <a:ext cx="2212975" cy="669290"/>
          </a:xfrm>
          <a:prstGeom prst="rect">
            <a:avLst/>
          </a:prstGeom>
          <a:solidFill>
            <a:srgbClr val="FFF5D7"/>
          </a:solidFill>
          <a:ln w="25907">
            <a:solidFill>
              <a:srgbClr val="C00000"/>
            </a:solidFill>
          </a:ln>
        </p:spPr>
        <p:txBody>
          <a:bodyPr vert="horz" wrap="square" lIns="0" tIns="8890" rIns="0" bIns="0" rtlCol="0">
            <a:spAutoFit/>
          </a:bodyPr>
          <a:lstStyle/>
          <a:p>
            <a:pPr marL="90805" marR="137795">
              <a:lnSpc>
                <a:spcPct val="100000"/>
              </a:lnSpc>
              <a:spcBef>
                <a:spcPts val="70"/>
              </a:spcBef>
            </a:pPr>
            <a:r>
              <a:rPr sz="1050" dirty="0">
                <a:solidFill>
                  <a:srgbClr val="C00000"/>
                </a:solidFill>
                <a:latin typeface="Arial"/>
                <a:cs typeface="Arial"/>
              </a:rPr>
              <a:t>2) Select from </a:t>
            </a:r>
            <a:r>
              <a:rPr sz="1050" spc="-5" dirty="0">
                <a:solidFill>
                  <a:srgbClr val="C00000"/>
                </a:solidFill>
                <a:latin typeface="Arial"/>
                <a:cs typeface="Arial"/>
              </a:rPr>
              <a:t>the </a:t>
            </a:r>
            <a:r>
              <a:rPr sz="1050" dirty="0">
                <a:solidFill>
                  <a:srgbClr val="C00000"/>
                </a:solidFill>
                <a:latin typeface="Arial"/>
                <a:cs typeface="Arial"/>
              </a:rPr>
              <a:t>drop-down </a:t>
            </a:r>
            <a:r>
              <a:rPr sz="1050" spc="-5" dirty="0">
                <a:solidFill>
                  <a:srgbClr val="C00000"/>
                </a:solidFill>
                <a:latin typeface="Arial"/>
                <a:cs typeface="Arial"/>
              </a:rPr>
              <a:t>the  </a:t>
            </a:r>
            <a:r>
              <a:rPr sz="1050" dirty="0">
                <a:solidFill>
                  <a:srgbClr val="C00000"/>
                </a:solidFill>
                <a:latin typeface="Arial"/>
                <a:cs typeface="Arial"/>
              </a:rPr>
              <a:t>Category </a:t>
            </a:r>
            <a:r>
              <a:rPr sz="1050" spc="-5" dirty="0">
                <a:solidFill>
                  <a:srgbClr val="C00000"/>
                </a:solidFill>
                <a:latin typeface="Arial"/>
                <a:cs typeface="Arial"/>
              </a:rPr>
              <a:t>you </a:t>
            </a:r>
            <a:r>
              <a:rPr sz="1050" dirty="0">
                <a:solidFill>
                  <a:srgbClr val="C00000"/>
                </a:solidFill>
                <a:latin typeface="Arial"/>
                <a:cs typeface="Arial"/>
              </a:rPr>
              <a:t>want </a:t>
            </a:r>
            <a:r>
              <a:rPr sz="1050" spc="-5" dirty="0">
                <a:solidFill>
                  <a:srgbClr val="C00000"/>
                </a:solidFill>
                <a:latin typeface="Arial"/>
                <a:cs typeface="Arial"/>
              </a:rPr>
              <a:t>to </a:t>
            </a:r>
            <a:r>
              <a:rPr sz="1050" dirty="0">
                <a:solidFill>
                  <a:srgbClr val="C00000"/>
                </a:solidFill>
                <a:latin typeface="Arial"/>
                <a:cs typeface="Arial"/>
              </a:rPr>
              <a:t>search.</a:t>
            </a:r>
            <a:r>
              <a:rPr sz="1050" spc="-75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C00000"/>
                </a:solidFill>
                <a:latin typeface="Arial"/>
                <a:cs typeface="Arial"/>
              </a:rPr>
              <a:t>For  this illustration, </a:t>
            </a:r>
            <a:r>
              <a:rPr sz="1050" spc="-5" dirty="0">
                <a:solidFill>
                  <a:srgbClr val="C00000"/>
                </a:solidFill>
                <a:latin typeface="Arial"/>
                <a:cs typeface="Arial"/>
              </a:rPr>
              <a:t>we </a:t>
            </a:r>
            <a:r>
              <a:rPr sz="1050" dirty="0">
                <a:solidFill>
                  <a:srgbClr val="C00000"/>
                </a:solidFill>
                <a:latin typeface="Arial"/>
                <a:cs typeface="Arial"/>
              </a:rPr>
              <a:t>will select </a:t>
            </a:r>
            <a:r>
              <a:rPr sz="1050" dirty="0">
                <a:solidFill>
                  <a:srgbClr val="21676D"/>
                </a:solidFill>
                <a:latin typeface="Arial"/>
                <a:cs typeface="Arial"/>
              </a:rPr>
              <a:t>02-  Building</a:t>
            </a:r>
            <a:r>
              <a:rPr sz="1050" spc="-35" dirty="0">
                <a:solidFill>
                  <a:srgbClr val="21676D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21676D"/>
                </a:solidFill>
                <a:latin typeface="Arial"/>
                <a:cs typeface="Arial"/>
              </a:rPr>
              <a:t>Construction</a:t>
            </a:r>
            <a:endParaRPr sz="1050">
              <a:latin typeface="Arial"/>
              <a:cs typeface="Arial"/>
            </a:endParaRPr>
          </a:p>
        </p:txBody>
      </p:sp>
      <p:grpSp>
        <p:nvGrpSpPr>
          <p:cNvPr id="21" name="object 21"/>
          <p:cNvGrpSpPr/>
          <p:nvPr/>
        </p:nvGrpSpPr>
        <p:grpSpPr>
          <a:xfrm>
            <a:off x="6213347" y="3457956"/>
            <a:ext cx="337185" cy="210820"/>
            <a:chOff x="6213347" y="3457956"/>
            <a:chExt cx="337185" cy="210820"/>
          </a:xfrm>
        </p:grpSpPr>
        <p:sp>
          <p:nvSpPr>
            <p:cNvPr id="22" name="object 22"/>
            <p:cNvSpPr/>
            <p:nvPr/>
          </p:nvSpPr>
          <p:spPr>
            <a:xfrm>
              <a:off x="6219443" y="3464052"/>
              <a:ext cx="325120" cy="198120"/>
            </a:xfrm>
            <a:custGeom>
              <a:avLst/>
              <a:gdLst/>
              <a:ahLst/>
              <a:cxnLst/>
              <a:rect l="l" t="t" r="r" b="b"/>
              <a:pathLst>
                <a:path w="325120" h="198120">
                  <a:moveTo>
                    <a:pt x="225552" y="0"/>
                  </a:moveTo>
                  <a:lnTo>
                    <a:pt x="225552" y="49529"/>
                  </a:lnTo>
                  <a:lnTo>
                    <a:pt x="0" y="49529"/>
                  </a:lnTo>
                  <a:lnTo>
                    <a:pt x="0" y="148589"/>
                  </a:lnTo>
                  <a:lnTo>
                    <a:pt x="225552" y="148589"/>
                  </a:lnTo>
                  <a:lnTo>
                    <a:pt x="225552" y="198119"/>
                  </a:lnTo>
                  <a:lnTo>
                    <a:pt x="324612" y="99059"/>
                  </a:lnTo>
                  <a:lnTo>
                    <a:pt x="225552" y="0"/>
                  </a:lnTo>
                  <a:close/>
                </a:path>
              </a:pathLst>
            </a:custGeom>
            <a:solidFill>
              <a:srgbClr val="C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3" name="object 23"/>
            <p:cNvSpPr/>
            <p:nvPr/>
          </p:nvSpPr>
          <p:spPr>
            <a:xfrm>
              <a:off x="6219443" y="3464052"/>
              <a:ext cx="325120" cy="198120"/>
            </a:xfrm>
            <a:custGeom>
              <a:avLst/>
              <a:gdLst/>
              <a:ahLst/>
              <a:cxnLst/>
              <a:rect l="l" t="t" r="r" b="b"/>
              <a:pathLst>
                <a:path w="325120" h="198120">
                  <a:moveTo>
                    <a:pt x="0" y="49529"/>
                  </a:moveTo>
                  <a:lnTo>
                    <a:pt x="225552" y="49529"/>
                  </a:lnTo>
                  <a:lnTo>
                    <a:pt x="225552" y="0"/>
                  </a:lnTo>
                  <a:lnTo>
                    <a:pt x="324612" y="99059"/>
                  </a:lnTo>
                  <a:lnTo>
                    <a:pt x="225552" y="198119"/>
                  </a:lnTo>
                  <a:lnTo>
                    <a:pt x="225552" y="148589"/>
                  </a:lnTo>
                  <a:lnTo>
                    <a:pt x="0" y="148589"/>
                  </a:lnTo>
                  <a:lnTo>
                    <a:pt x="0" y="49529"/>
                  </a:lnTo>
                  <a:close/>
                </a:path>
              </a:pathLst>
            </a:custGeom>
            <a:ln w="12192">
              <a:solidFill>
                <a:srgbClr val="C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7" name="object 27"/>
          <p:cNvSpPr/>
          <p:nvPr/>
        </p:nvSpPr>
        <p:spPr>
          <a:xfrm>
            <a:off x="475665" y="5791225"/>
            <a:ext cx="5049520" cy="448309"/>
          </a:xfrm>
          <a:custGeom>
            <a:avLst/>
            <a:gdLst/>
            <a:ahLst/>
            <a:cxnLst/>
            <a:rect l="l" t="t" r="r" b="b"/>
            <a:pathLst>
              <a:path w="5049520" h="448310">
                <a:moveTo>
                  <a:pt x="5049012" y="0"/>
                </a:moveTo>
                <a:lnTo>
                  <a:pt x="672084" y="0"/>
                </a:lnTo>
                <a:lnTo>
                  <a:pt x="629412" y="0"/>
                </a:lnTo>
                <a:lnTo>
                  <a:pt x="167640" y="0"/>
                </a:lnTo>
                <a:lnTo>
                  <a:pt x="0" y="0"/>
                </a:lnTo>
                <a:lnTo>
                  <a:pt x="0" y="224028"/>
                </a:lnTo>
                <a:lnTo>
                  <a:pt x="0" y="448056"/>
                </a:lnTo>
                <a:lnTo>
                  <a:pt x="646176" y="448056"/>
                </a:lnTo>
                <a:lnTo>
                  <a:pt x="2316480" y="448056"/>
                </a:lnTo>
                <a:lnTo>
                  <a:pt x="2316480" y="224028"/>
                </a:lnTo>
                <a:lnTo>
                  <a:pt x="5049012" y="224028"/>
                </a:lnTo>
                <a:lnTo>
                  <a:pt x="5049012" y="0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28"/>
          <p:cNvSpPr txBox="1"/>
          <p:nvPr/>
        </p:nvSpPr>
        <p:spPr>
          <a:xfrm>
            <a:off x="462960" y="5764805"/>
            <a:ext cx="5074920" cy="239168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1450" b="1" spc="10" dirty="0">
                <a:solidFill>
                  <a:srgbClr val="2E2E2E"/>
                </a:solidFill>
                <a:latin typeface="Book Antiqua"/>
                <a:cs typeface="Book Antiqua"/>
              </a:rPr>
              <a:t>**</a:t>
            </a:r>
            <a:r>
              <a:rPr sz="1450" b="1" u="sng" spc="10" dirty="0">
                <a:solidFill>
                  <a:srgbClr val="2E2E2E"/>
                </a:solidFill>
                <a:uFill>
                  <a:solidFill>
                    <a:srgbClr val="2E2E2E"/>
                  </a:solidFill>
                </a:uFill>
                <a:latin typeface="Book Antiqua"/>
                <a:cs typeface="Book Antiqua"/>
              </a:rPr>
              <a:t>Note:</a:t>
            </a:r>
            <a:r>
              <a:rPr sz="1450" b="1" spc="10" dirty="0">
                <a:solidFill>
                  <a:srgbClr val="2E2E2E"/>
                </a:solidFill>
                <a:latin typeface="Book Antiqua"/>
                <a:cs typeface="Book Antiqua"/>
              </a:rPr>
              <a:t> If you are looking </a:t>
            </a:r>
            <a:r>
              <a:rPr sz="1450" b="1" spc="5" dirty="0">
                <a:solidFill>
                  <a:srgbClr val="2E2E2E"/>
                </a:solidFill>
                <a:latin typeface="Book Antiqua"/>
                <a:cs typeface="Book Antiqua"/>
              </a:rPr>
              <a:t>for </a:t>
            </a:r>
            <a:r>
              <a:rPr sz="1450" b="1" spc="10" dirty="0">
                <a:solidFill>
                  <a:srgbClr val="2E2E2E"/>
                </a:solidFill>
                <a:latin typeface="Book Antiqua"/>
                <a:cs typeface="Book Antiqua"/>
              </a:rPr>
              <a:t>all </a:t>
            </a:r>
            <a:r>
              <a:rPr sz="1450" b="1" spc="5" dirty="0">
                <a:solidFill>
                  <a:srgbClr val="2E2E2E"/>
                </a:solidFill>
                <a:latin typeface="Book Antiqua"/>
                <a:cs typeface="Book Antiqua"/>
              </a:rPr>
              <a:t>subcontractors or</a:t>
            </a:r>
            <a:r>
              <a:rPr sz="1450" b="1" spc="-220" dirty="0">
                <a:solidFill>
                  <a:srgbClr val="2E2E2E"/>
                </a:solidFill>
                <a:latin typeface="Book Antiqua"/>
                <a:cs typeface="Book Antiqua"/>
              </a:rPr>
              <a:t> </a:t>
            </a:r>
            <a:r>
              <a:rPr lang="en-US" sz="1450" b="1" spc="-220" dirty="0" smtClean="0">
                <a:solidFill>
                  <a:srgbClr val="2E2E2E"/>
                </a:solidFill>
                <a:latin typeface="Book Antiqua"/>
                <a:cs typeface="Book Antiqua"/>
              </a:rPr>
              <a:t> </a:t>
            </a:r>
            <a:r>
              <a:rPr sz="1450" b="1" spc="10" dirty="0" smtClean="0">
                <a:solidFill>
                  <a:srgbClr val="2E2E2E"/>
                </a:solidFill>
                <a:latin typeface="Book Antiqua"/>
                <a:cs typeface="Book Antiqua"/>
              </a:rPr>
              <a:t>vendors</a:t>
            </a:r>
            <a:r>
              <a:rPr sz="1450" b="1" spc="10" dirty="0">
                <a:solidFill>
                  <a:srgbClr val="2E2E2E"/>
                </a:solidFill>
                <a:latin typeface="Book Antiqua"/>
                <a:cs typeface="Book Antiqua"/>
              </a:rPr>
              <a:t>,</a:t>
            </a:r>
            <a:endParaRPr sz="1450" dirty="0">
              <a:latin typeface="Book Antiqua"/>
              <a:cs typeface="Book Antiqua"/>
            </a:endParaRPr>
          </a:p>
        </p:txBody>
      </p:sp>
      <p:sp>
        <p:nvSpPr>
          <p:cNvPr id="29" name="object 29"/>
          <p:cNvSpPr txBox="1"/>
          <p:nvPr/>
        </p:nvSpPr>
        <p:spPr>
          <a:xfrm>
            <a:off x="1109176" y="5988811"/>
            <a:ext cx="1696720" cy="250825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1450" b="1" spc="10" dirty="0">
                <a:solidFill>
                  <a:srgbClr val="2E2E2E"/>
                </a:solidFill>
                <a:latin typeface="Book Antiqua"/>
                <a:cs typeface="Book Antiqua"/>
              </a:rPr>
              <a:t>select </a:t>
            </a:r>
            <a:r>
              <a:rPr sz="1450" b="1" spc="5" dirty="0">
                <a:solidFill>
                  <a:srgbClr val="2E2E2E"/>
                </a:solidFill>
                <a:latin typeface="Book Antiqua"/>
                <a:cs typeface="Book Antiqua"/>
              </a:rPr>
              <a:t>‘All</a:t>
            </a:r>
            <a:r>
              <a:rPr sz="1450" b="1" spc="-114" dirty="0">
                <a:solidFill>
                  <a:srgbClr val="2E2E2E"/>
                </a:solidFill>
                <a:latin typeface="Book Antiqua"/>
                <a:cs typeface="Book Antiqua"/>
              </a:rPr>
              <a:t> </a:t>
            </a:r>
            <a:r>
              <a:rPr sz="1450" b="1" spc="10" dirty="0">
                <a:solidFill>
                  <a:srgbClr val="2E2E2E"/>
                </a:solidFill>
                <a:latin typeface="Book Antiqua"/>
                <a:cs typeface="Book Antiqua"/>
              </a:rPr>
              <a:t>Vendors’</a:t>
            </a:r>
            <a:endParaRPr sz="1450">
              <a:latin typeface="Book Antiqua"/>
              <a:cs typeface="Book Antiqua"/>
            </a:endParaRPr>
          </a:p>
        </p:txBody>
      </p:sp>
      <p:sp>
        <p:nvSpPr>
          <p:cNvPr id="30" name="object 30"/>
          <p:cNvSpPr/>
          <p:nvPr/>
        </p:nvSpPr>
        <p:spPr>
          <a:xfrm>
            <a:off x="7612380" y="5833872"/>
            <a:ext cx="3543299" cy="670559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31"/>
          <p:cNvSpPr txBox="1"/>
          <p:nvPr/>
        </p:nvSpPr>
        <p:spPr>
          <a:xfrm>
            <a:off x="7815012" y="5943953"/>
            <a:ext cx="3116580" cy="318135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sz="1900" b="1" i="1" spc="5" dirty="0">
                <a:solidFill>
                  <a:srgbClr val="82203B"/>
                </a:solidFill>
                <a:latin typeface="Book Antiqua"/>
                <a:cs typeface="Book Antiqua"/>
              </a:rPr>
              <a:t>~Go to next page for Step</a:t>
            </a:r>
            <a:r>
              <a:rPr sz="1900" b="1" i="1" spc="-15" dirty="0">
                <a:solidFill>
                  <a:srgbClr val="82203B"/>
                </a:solidFill>
                <a:latin typeface="Book Antiqua"/>
                <a:cs typeface="Book Antiqua"/>
              </a:rPr>
              <a:t> </a:t>
            </a:r>
            <a:r>
              <a:rPr sz="1900" b="1" i="1" spc="10" dirty="0">
                <a:solidFill>
                  <a:srgbClr val="82203B"/>
                </a:solidFill>
                <a:latin typeface="Book Antiqua"/>
                <a:cs typeface="Book Antiqua"/>
              </a:rPr>
              <a:t>3~</a:t>
            </a:r>
            <a:endParaRPr sz="1900">
              <a:latin typeface="Book Antiqua"/>
              <a:cs typeface="Book Antiqua"/>
            </a:endParaRPr>
          </a:p>
        </p:txBody>
      </p:sp>
      <p:sp>
        <p:nvSpPr>
          <p:cNvPr id="32" name="object 32"/>
          <p:cNvSpPr txBox="1"/>
          <p:nvPr/>
        </p:nvSpPr>
        <p:spPr>
          <a:xfrm>
            <a:off x="615709" y="577247"/>
            <a:ext cx="3634104" cy="808355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sz="1900" b="1" spc="5" dirty="0">
                <a:solidFill>
                  <a:srgbClr val="82203B"/>
                </a:solidFill>
                <a:latin typeface="Book Antiqua"/>
                <a:cs typeface="Book Antiqua"/>
              </a:rPr>
              <a:t>Step</a:t>
            </a:r>
            <a:r>
              <a:rPr sz="1900" b="1" dirty="0">
                <a:solidFill>
                  <a:srgbClr val="82203B"/>
                </a:solidFill>
                <a:latin typeface="Book Antiqua"/>
                <a:cs typeface="Book Antiqua"/>
              </a:rPr>
              <a:t> </a:t>
            </a:r>
            <a:r>
              <a:rPr sz="1900" b="1" spc="5" dirty="0">
                <a:solidFill>
                  <a:srgbClr val="82203B"/>
                </a:solidFill>
                <a:latin typeface="Book Antiqua"/>
                <a:cs typeface="Book Antiqua"/>
              </a:rPr>
              <a:t>1.</a:t>
            </a:r>
            <a:endParaRPr sz="1900">
              <a:latin typeface="Book Antiqua"/>
              <a:cs typeface="Book Antiqua"/>
            </a:endParaRPr>
          </a:p>
          <a:p>
            <a:pPr marL="1800225">
              <a:lnSpc>
                <a:spcPct val="100000"/>
              </a:lnSpc>
              <a:spcBef>
                <a:spcPts val="1875"/>
              </a:spcBef>
            </a:pPr>
            <a:r>
              <a:rPr sz="1650" b="1" i="1" spc="15" dirty="0">
                <a:solidFill>
                  <a:srgbClr val="FFFF00"/>
                </a:solidFill>
                <a:latin typeface="Book Antiqua"/>
                <a:cs typeface="Book Antiqua"/>
              </a:rPr>
              <a:t>(CMBL home</a:t>
            </a:r>
            <a:r>
              <a:rPr sz="1650" b="1" i="1" spc="-45" dirty="0">
                <a:solidFill>
                  <a:srgbClr val="FFFF00"/>
                </a:solidFill>
                <a:latin typeface="Book Antiqua"/>
                <a:cs typeface="Book Antiqua"/>
              </a:rPr>
              <a:t> </a:t>
            </a:r>
            <a:r>
              <a:rPr sz="1650" b="1" i="1" spc="10" dirty="0">
                <a:solidFill>
                  <a:srgbClr val="FFFF00"/>
                </a:solidFill>
                <a:latin typeface="Book Antiqua"/>
                <a:cs typeface="Book Antiqua"/>
              </a:rPr>
              <a:t>page)</a:t>
            </a:r>
            <a:endParaRPr sz="1650">
              <a:latin typeface="Book Antiqua"/>
              <a:cs typeface="Book Antiqua"/>
            </a:endParaRPr>
          </a:p>
        </p:txBody>
      </p:sp>
      <p:grpSp>
        <p:nvGrpSpPr>
          <p:cNvPr id="33" name="object 33"/>
          <p:cNvGrpSpPr/>
          <p:nvPr/>
        </p:nvGrpSpPr>
        <p:grpSpPr>
          <a:xfrm>
            <a:off x="5836665" y="4872221"/>
            <a:ext cx="1969135" cy="1452880"/>
            <a:chOff x="5836665" y="4872221"/>
            <a:chExt cx="1969135" cy="1452880"/>
          </a:xfrm>
        </p:grpSpPr>
        <p:sp>
          <p:nvSpPr>
            <p:cNvPr id="34" name="object 34"/>
            <p:cNvSpPr/>
            <p:nvPr/>
          </p:nvSpPr>
          <p:spPr>
            <a:xfrm>
              <a:off x="6746747" y="4911255"/>
              <a:ext cx="1009015" cy="786765"/>
            </a:xfrm>
            <a:custGeom>
              <a:avLst/>
              <a:gdLst/>
              <a:ahLst/>
              <a:cxnLst/>
              <a:rect l="l" t="t" r="r" b="b"/>
              <a:pathLst>
                <a:path w="1009015" h="786764">
                  <a:moveTo>
                    <a:pt x="0" y="786244"/>
                  </a:moveTo>
                  <a:lnTo>
                    <a:pt x="1008951" y="0"/>
                  </a:lnTo>
                </a:path>
              </a:pathLst>
            </a:custGeom>
            <a:ln w="12700">
              <a:solidFill>
                <a:srgbClr val="82203B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5" name="object 35"/>
            <p:cNvSpPr/>
            <p:nvPr/>
          </p:nvSpPr>
          <p:spPr>
            <a:xfrm>
              <a:off x="7722262" y="4872221"/>
              <a:ext cx="83820" cy="77470"/>
            </a:xfrm>
            <a:custGeom>
              <a:avLst/>
              <a:gdLst/>
              <a:ahLst/>
              <a:cxnLst/>
              <a:rect l="l" t="t" r="r" b="b"/>
              <a:pathLst>
                <a:path w="83820" h="77470">
                  <a:moveTo>
                    <a:pt x="83515" y="0"/>
                  </a:moveTo>
                  <a:lnTo>
                    <a:pt x="0" y="16789"/>
                  </a:lnTo>
                  <a:lnTo>
                    <a:pt x="46837" y="76898"/>
                  </a:lnTo>
                  <a:lnTo>
                    <a:pt x="83515" y="0"/>
                  </a:lnTo>
                  <a:close/>
                </a:path>
              </a:pathLst>
            </a:custGeom>
            <a:solidFill>
              <a:srgbClr val="82203B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6" name="object 36"/>
            <p:cNvSpPr/>
            <p:nvPr/>
          </p:nvSpPr>
          <p:spPr>
            <a:xfrm>
              <a:off x="5843015" y="5698236"/>
              <a:ext cx="1807845" cy="577850"/>
            </a:xfrm>
            <a:custGeom>
              <a:avLst/>
              <a:gdLst/>
              <a:ahLst/>
              <a:cxnLst/>
              <a:rect l="l" t="t" r="r" b="b"/>
              <a:pathLst>
                <a:path w="1807845" h="577850">
                  <a:moveTo>
                    <a:pt x="1807464" y="0"/>
                  </a:moveTo>
                  <a:lnTo>
                    <a:pt x="0" y="0"/>
                  </a:lnTo>
                  <a:lnTo>
                    <a:pt x="0" y="577596"/>
                  </a:lnTo>
                  <a:lnTo>
                    <a:pt x="1807464" y="577596"/>
                  </a:lnTo>
                  <a:lnTo>
                    <a:pt x="1807464" y="0"/>
                  </a:lnTo>
                  <a:close/>
                </a:path>
              </a:pathLst>
            </a:custGeom>
            <a:solidFill>
              <a:srgbClr val="F0C3D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7" name="object 37"/>
            <p:cNvSpPr/>
            <p:nvPr/>
          </p:nvSpPr>
          <p:spPr>
            <a:xfrm>
              <a:off x="5843015" y="5698236"/>
              <a:ext cx="1807845" cy="577850"/>
            </a:xfrm>
            <a:custGeom>
              <a:avLst/>
              <a:gdLst/>
              <a:ahLst/>
              <a:cxnLst/>
              <a:rect l="l" t="t" r="r" b="b"/>
              <a:pathLst>
                <a:path w="1807845" h="577850">
                  <a:moveTo>
                    <a:pt x="0" y="0"/>
                  </a:moveTo>
                  <a:lnTo>
                    <a:pt x="1807464" y="0"/>
                  </a:lnTo>
                  <a:lnTo>
                    <a:pt x="1807464" y="577596"/>
                  </a:lnTo>
                  <a:lnTo>
                    <a:pt x="0" y="577596"/>
                  </a:lnTo>
                  <a:lnTo>
                    <a:pt x="0" y="0"/>
                  </a:lnTo>
                  <a:close/>
                </a:path>
              </a:pathLst>
            </a:custGeom>
            <a:ln w="12191">
              <a:solidFill>
                <a:srgbClr val="82203B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8" name="object 38"/>
            <p:cNvSpPr/>
            <p:nvPr/>
          </p:nvSpPr>
          <p:spPr>
            <a:xfrm>
              <a:off x="5847587" y="5696712"/>
              <a:ext cx="1487423" cy="307847"/>
            </a:xfrm>
            <a:prstGeom prst="rect">
              <a:avLst/>
            </a:prstGeom>
            <a:blipFill>
              <a:blip r:embed="rId7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9" name="object 39"/>
            <p:cNvSpPr/>
            <p:nvPr/>
          </p:nvSpPr>
          <p:spPr>
            <a:xfrm>
              <a:off x="5847587" y="5856732"/>
              <a:ext cx="1548383" cy="307847"/>
            </a:xfrm>
            <a:prstGeom prst="rect">
              <a:avLst/>
            </a:prstGeom>
            <a:blipFill>
              <a:blip r:embed="rId8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0" name="object 40"/>
            <p:cNvSpPr/>
            <p:nvPr/>
          </p:nvSpPr>
          <p:spPr>
            <a:xfrm>
              <a:off x="5847588" y="6016752"/>
              <a:ext cx="1784603" cy="307847"/>
            </a:xfrm>
            <a:prstGeom prst="rect">
              <a:avLst/>
            </a:prstGeom>
            <a:blipFill>
              <a:blip r:embed="rId9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41" name="object 41"/>
          <p:cNvSpPr txBox="1"/>
          <p:nvPr/>
        </p:nvSpPr>
        <p:spPr>
          <a:xfrm>
            <a:off x="5943600" y="5733796"/>
            <a:ext cx="1624965" cy="50673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5"/>
              </a:spcBef>
            </a:pPr>
            <a:r>
              <a:rPr sz="1050" b="1" dirty="0">
                <a:solidFill>
                  <a:srgbClr val="2E2E2E"/>
                </a:solidFill>
                <a:latin typeface="Arial"/>
                <a:cs typeface="Arial"/>
              </a:rPr>
              <a:t>To </a:t>
            </a:r>
            <a:r>
              <a:rPr sz="1050" b="1" spc="-5" dirty="0">
                <a:solidFill>
                  <a:srgbClr val="2E2E2E"/>
                </a:solidFill>
                <a:latin typeface="Arial"/>
                <a:cs typeface="Arial"/>
              </a:rPr>
              <a:t>limit your </a:t>
            </a:r>
            <a:r>
              <a:rPr sz="1050" b="1" dirty="0">
                <a:solidFill>
                  <a:srgbClr val="2E2E2E"/>
                </a:solidFill>
                <a:latin typeface="Arial"/>
                <a:cs typeface="Arial"/>
              </a:rPr>
              <a:t>search  scope, </a:t>
            </a:r>
            <a:r>
              <a:rPr sz="1050" b="1" spc="-5" dirty="0">
                <a:solidFill>
                  <a:srgbClr val="2E2E2E"/>
                </a:solidFill>
                <a:latin typeface="Arial"/>
                <a:cs typeface="Arial"/>
              </a:rPr>
              <a:t>you </a:t>
            </a:r>
            <a:r>
              <a:rPr sz="1050" b="1" dirty="0">
                <a:solidFill>
                  <a:srgbClr val="2E2E2E"/>
                </a:solidFill>
                <a:latin typeface="Arial"/>
                <a:cs typeface="Arial"/>
              </a:rPr>
              <a:t>can enter  </a:t>
            </a:r>
            <a:r>
              <a:rPr sz="1050" b="1" spc="-5" dirty="0">
                <a:solidFill>
                  <a:srgbClr val="2E2E2E"/>
                </a:solidFill>
                <a:latin typeface="Arial"/>
                <a:cs typeface="Arial"/>
              </a:rPr>
              <a:t>County, City, </a:t>
            </a:r>
            <a:r>
              <a:rPr sz="1050" b="1" dirty="0">
                <a:solidFill>
                  <a:srgbClr val="2E2E2E"/>
                </a:solidFill>
                <a:latin typeface="Arial"/>
                <a:cs typeface="Arial"/>
              </a:rPr>
              <a:t>or </a:t>
            </a:r>
            <a:r>
              <a:rPr sz="1050" b="1" spc="-5" dirty="0">
                <a:solidFill>
                  <a:srgbClr val="2E2E2E"/>
                </a:solidFill>
                <a:latin typeface="Arial"/>
                <a:cs typeface="Arial"/>
              </a:rPr>
              <a:t>Zip</a:t>
            </a:r>
            <a:r>
              <a:rPr sz="1050" b="1" spc="-95" dirty="0">
                <a:solidFill>
                  <a:srgbClr val="2E2E2E"/>
                </a:solidFill>
                <a:latin typeface="Arial"/>
                <a:cs typeface="Arial"/>
              </a:rPr>
              <a:t> </a:t>
            </a:r>
            <a:r>
              <a:rPr sz="1050" b="1" spc="5" dirty="0">
                <a:solidFill>
                  <a:srgbClr val="2E2E2E"/>
                </a:solidFill>
                <a:latin typeface="Arial"/>
                <a:cs typeface="Arial"/>
              </a:rPr>
              <a:t>Code</a:t>
            </a:r>
            <a:endParaRPr sz="1050" dirty="0">
              <a:latin typeface="Arial"/>
              <a:cs typeface="Arial"/>
            </a:endParaRPr>
          </a:p>
        </p:txBody>
      </p:sp>
      <p:grpSp>
        <p:nvGrpSpPr>
          <p:cNvPr id="42" name="object 42"/>
          <p:cNvGrpSpPr/>
          <p:nvPr/>
        </p:nvGrpSpPr>
        <p:grpSpPr>
          <a:xfrm>
            <a:off x="310895" y="0"/>
            <a:ext cx="7494905" cy="5705475"/>
            <a:chOff x="310895" y="0"/>
            <a:chExt cx="7494905" cy="5705475"/>
          </a:xfrm>
        </p:grpSpPr>
        <p:sp>
          <p:nvSpPr>
            <p:cNvPr id="43" name="object 43"/>
            <p:cNvSpPr/>
            <p:nvPr/>
          </p:nvSpPr>
          <p:spPr>
            <a:xfrm>
              <a:off x="6746748" y="4724209"/>
              <a:ext cx="1013460" cy="974090"/>
            </a:xfrm>
            <a:custGeom>
              <a:avLst/>
              <a:gdLst/>
              <a:ahLst/>
              <a:cxnLst/>
              <a:rect l="l" t="t" r="r" b="b"/>
              <a:pathLst>
                <a:path w="1013459" h="974089">
                  <a:moveTo>
                    <a:pt x="0" y="974026"/>
                  </a:moveTo>
                  <a:lnTo>
                    <a:pt x="1013256" y="0"/>
                  </a:lnTo>
                </a:path>
              </a:pathLst>
            </a:custGeom>
            <a:ln w="12700">
              <a:solidFill>
                <a:srgbClr val="82203B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4" name="object 44"/>
            <p:cNvSpPr/>
            <p:nvPr/>
          </p:nvSpPr>
          <p:spPr>
            <a:xfrm>
              <a:off x="7724449" y="4680204"/>
              <a:ext cx="81915" cy="80645"/>
            </a:xfrm>
            <a:custGeom>
              <a:avLst/>
              <a:gdLst/>
              <a:ahLst/>
              <a:cxnLst/>
              <a:rect l="l" t="t" r="r" b="b"/>
              <a:pathLst>
                <a:path w="81915" h="80645">
                  <a:moveTo>
                    <a:pt x="81330" y="0"/>
                  </a:moveTo>
                  <a:lnTo>
                    <a:pt x="0" y="25349"/>
                  </a:lnTo>
                  <a:lnTo>
                    <a:pt x="52806" y="80276"/>
                  </a:lnTo>
                  <a:lnTo>
                    <a:pt x="81330" y="0"/>
                  </a:lnTo>
                  <a:close/>
                </a:path>
              </a:pathLst>
            </a:custGeom>
            <a:solidFill>
              <a:srgbClr val="82203B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5" name="object 45"/>
            <p:cNvSpPr/>
            <p:nvPr/>
          </p:nvSpPr>
          <p:spPr>
            <a:xfrm>
              <a:off x="6746748" y="5113007"/>
              <a:ext cx="1004569" cy="586105"/>
            </a:xfrm>
            <a:custGeom>
              <a:avLst/>
              <a:gdLst/>
              <a:ahLst/>
              <a:cxnLst/>
              <a:rect l="l" t="t" r="r" b="b"/>
              <a:pathLst>
                <a:path w="1004570" h="586104">
                  <a:moveTo>
                    <a:pt x="0" y="585520"/>
                  </a:moveTo>
                  <a:lnTo>
                    <a:pt x="1004176" y="0"/>
                  </a:lnTo>
                </a:path>
              </a:pathLst>
            </a:custGeom>
            <a:ln w="12700">
              <a:solidFill>
                <a:srgbClr val="82203B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6" name="object 46"/>
            <p:cNvSpPr/>
            <p:nvPr/>
          </p:nvSpPr>
          <p:spPr>
            <a:xfrm>
              <a:off x="7720759" y="5081017"/>
              <a:ext cx="85090" cy="71755"/>
            </a:xfrm>
            <a:custGeom>
              <a:avLst/>
              <a:gdLst/>
              <a:ahLst/>
              <a:cxnLst/>
              <a:rect l="l" t="t" r="r" b="b"/>
              <a:pathLst>
                <a:path w="85090" h="71754">
                  <a:moveTo>
                    <a:pt x="85026" y="0"/>
                  </a:moveTo>
                  <a:lnTo>
                    <a:pt x="0" y="5473"/>
                  </a:lnTo>
                  <a:lnTo>
                    <a:pt x="38392" y="71297"/>
                  </a:lnTo>
                  <a:lnTo>
                    <a:pt x="85026" y="0"/>
                  </a:lnTo>
                  <a:close/>
                </a:path>
              </a:pathLst>
            </a:custGeom>
            <a:solidFill>
              <a:srgbClr val="82203B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7" name="object 47"/>
            <p:cNvSpPr/>
            <p:nvPr/>
          </p:nvSpPr>
          <p:spPr>
            <a:xfrm>
              <a:off x="310895" y="0"/>
              <a:ext cx="2514599" cy="758951"/>
            </a:xfrm>
            <a:prstGeom prst="rect">
              <a:avLst/>
            </a:prstGeom>
            <a:blipFill>
              <a:blip r:embed="rId10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8" name="object 48"/>
            <p:cNvSpPr/>
            <p:nvPr/>
          </p:nvSpPr>
          <p:spPr>
            <a:xfrm>
              <a:off x="377951" y="0"/>
              <a:ext cx="2346959" cy="675131"/>
            </a:xfrm>
            <a:prstGeom prst="rect">
              <a:avLst/>
            </a:prstGeom>
            <a:blipFill>
              <a:blip r:embed="rId11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9" name="object 49"/>
            <p:cNvSpPr/>
            <p:nvPr/>
          </p:nvSpPr>
          <p:spPr>
            <a:xfrm>
              <a:off x="2252472" y="0"/>
              <a:ext cx="2746247" cy="763523"/>
            </a:xfrm>
            <a:prstGeom prst="rect">
              <a:avLst/>
            </a:prstGeom>
            <a:blipFill>
              <a:blip r:embed="rId12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0" name="object 50"/>
            <p:cNvSpPr/>
            <p:nvPr/>
          </p:nvSpPr>
          <p:spPr>
            <a:xfrm>
              <a:off x="2319528" y="0"/>
              <a:ext cx="2578607" cy="679703"/>
            </a:xfrm>
            <a:prstGeom prst="rect">
              <a:avLst/>
            </a:prstGeom>
            <a:blipFill>
              <a:blip r:embed="rId1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51" name="object 51"/>
          <p:cNvSpPr txBox="1">
            <a:spLocks noGrp="1"/>
          </p:cNvSpPr>
          <p:nvPr>
            <p:ph type="title"/>
          </p:nvPr>
        </p:nvSpPr>
        <p:spPr>
          <a:xfrm>
            <a:off x="567977" y="74366"/>
            <a:ext cx="414782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105" dirty="0"/>
              <a:t>HUB</a:t>
            </a:r>
            <a:r>
              <a:rPr sz="2400" spc="-315" dirty="0"/>
              <a:t> </a:t>
            </a:r>
            <a:r>
              <a:rPr sz="2400" spc="-135" dirty="0"/>
              <a:t>Search</a:t>
            </a:r>
            <a:r>
              <a:rPr sz="2400" spc="-290" dirty="0"/>
              <a:t> </a:t>
            </a:r>
            <a:r>
              <a:rPr sz="2400" spc="-80" dirty="0"/>
              <a:t>by</a:t>
            </a:r>
            <a:r>
              <a:rPr sz="2400" spc="-300" dirty="0"/>
              <a:t> </a:t>
            </a:r>
            <a:r>
              <a:rPr sz="2400" i="1" spc="-140" dirty="0">
                <a:latin typeface="Book Antiqua"/>
                <a:cs typeface="Book Antiqua"/>
              </a:rPr>
              <a:t>Business</a:t>
            </a:r>
            <a:r>
              <a:rPr sz="2400" i="1" spc="-275" dirty="0">
                <a:latin typeface="Book Antiqua"/>
                <a:cs typeface="Book Antiqua"/>
              </a:rPr>
              <a:t> </a:t>
            </a:r>
            <a:r>
              <a:rPr sz="2400" i="1" spc="-160" dirty="0">
                <a:latin typeface="Book Antiqua"/>
                <a:cs typeface="Book Antiqua"/>
              </a:rPr>
              <a:t>Category</a:t>
            </a:r>
            <a:endParaRPr sz="2400">
              <a:latin typeface="Book Antiqua"/>
              <a:cs typeface="Book Antiqua"/>
            </a:endParaRPr>
          </a:p>
        </p:txBody>
      </p:sp>
      <p:sp>
        <p:nvSpPr>
          <p:cNvPr id="52" name="object 52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1270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0"/>
              </a:spcBef>
            </a:pPr>
            <a:fld id="{81D60167-4931-47E6-BA6A-407CBD079E47}" type="slidenum">
              <a:rPr spc="10" dirty="0"/>
              <a:t>13</a:t>
            </a:fld>
            <a:endParaRPr spc="10" dirty="0"/>
          </a:p>
        </p:txBody>
      </p:sp>
    </p:spTree>
  </p:cSld>
  <p:clrMapOvr>
    <a:masterClrMapping/>
  </p:clrMapOvr>
  <p:transition spd="med">
    <p:fade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ject 5"/>
          <p:cNvSpPr/>
          <p:nvPr/>
        </p:nvSpPr>
        <p:spPr>
          <a:xfrm>
            <a:off x="761" y="762"/>
            <a:ext cx="914400" cy="0"/>
          </a:xfrm>
          <a:custGeom>
            <a:avLst/>
            <a:gdLst/>
            <a:ahLst/>
            <a:cxnLst/>
            <a:rect l="l" t="t" r="r" b="b"/>
            <a:pathLst>
              <a:path w="914400">
                <a:moveTo>
                  <a:pt x="0" y="0"/>
                </a:moveTo>
                <a:lnTo>
                  <a:pt x="914400" y="0"/>
                </a:lnTo>
              </a:path>
            </a:pathLst>
          </a:custGeom>
          <a:ln w="3175">
            <a:solidFill>
              <a:srgbClr val="FB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6" name="object 6"/>
          <p:cNvGrpSpPr/>
          <p:nvPr/>
        </p:nvGrpSpPr>
        <p:grpSpPr>
          <a:xfrm>
            <a:off x="6627876" y="1098804"/>
            <a:ext cx="5715000" cy="4625340"/>
            <a:chOff x="6627876" y="1098804"/>
            <a:chExt cx="5715000" cy="4625340"/>
          </a:xfrm>
        </p:grpSpPr>
        <p:sp>
          <p:nvSpPr>
            <p:cNvPr id="7" name="object 7"/>
            <p:cNvSpPr/>
            <p:nvPr/>
          </p:nvSpPr>
          <p:spPr>
            <a:xfrm>
              <a:off x="6640068" y="1110996"/>
              <a:ext cx="5690615" cy="4600955"/>
            </a:xfrm>
            <a:prstGeom prst="rect">
              <a:avLst/>
            </a:prstGeom>
            <a:blipFill>
              <a:blip r:embed="rId2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6633972" y="1104900"/>
              <a:ext cx="5702935" cy="4613275"/>
            </a:xfrm>
            <a:custGeom>
              <a:avLst/>
              <a:gdLst/>
              <a:ahLst/>
              <a:cxnLst/>
              <a:rect l="l" t="t" r="r" b="b"/>
              <a:pathLst>
                <a:path w="5702934" h="4613275">
                  <a:moveTo>
                    <a:pt x="0" y="0"/>
                  </a:moveTo>
                  <a:lnTo>
                    <a:pt x="5702808" y="0"/>
                  </a:lnTo>
                  <a:lnTo>
                    <a:pt x="5702808" y="4613148"/>
                  </a:lnTo>
                  <a:lnTo>
                    <a:pt x="0" y="4613148"/>
                  </a:lnTo>
                  <a:lnTo>
                    <a:pt x="0" y="0"/>
                  </a:lnTo>
                  <a:close/>
                </a:path>
              </a:pathLst>
            </a:custGeom>
            <a:ln w="12192">
              <a:solidFill>
                <a:srgbClr val="0070C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9" name="object 9"/>
          <p:cNvGrpSpPr/>
          <p:nvPr/>
        </p:nvGrpSpPr>
        <p:grpSpPr>
          <a:xfrm>
            <a:off x="388620" y="489205"/>
            <a:ext cx="5826760" cy="5235575"/>
            <a:chOff x="388620" y="489205"/>
            <a:chExt cx="5826760" cy="5235575"/>
          </a:xfrm>
        </p:grpSpPr>
        <p:sp>
          <p:nvSpPr>
            <p:cNvPr id="10" name="object 10"/>
            <p:cNvSpPr/>
            <p:nvPr/>
          </p:nvSpPr>
          <p:spPr>
            <a:xfrm>
              <a:off x="512064" y="1110997"/>
              <a:ext cx="5690615" cy="4600955"/>
            </a:xfrm>
            <a:prstGeom prst="rect">
              <a:avLst/>
            </a:prstGeom>
            <a:blipFill>
              <a:blip r:embed="rId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11"/>
            <p:cNvSpPr/>
            <p:nvPr/>
          </p:nvSpPr>
          <p:spPr>
            <a:xfrm>
              <a:off x="505968" y="1104900"/>
              <a:ext cx="5702935" cy="4613275"/>
            </a:xfrm>
            <a:custGeom>
              <a:avLst/>
              <a:gdLst/>
              <a:ahLst/>
              <a:cxnLst/>
              <a:rect l="l" t="t" r="r" b="b"/>
              <a:pathLst>
                <a:path w="5702935" h="4613275">
                  <a:moveTo>
                    <a:pt x="0" y="0"/>
                  </a:moveTo>
                  <a:lnTo>
                    <a:pt x="5702808" y="0"/>
                  </a:lnTo>
                  <a:lnTo>
                    <a:pt x="5702808" y="4613148"/>
                  </a:lnTo>
                  <a:lnTo>
                    <a:pt x="0" y="4613148"/>
                  </a:lnTo>
                  <a:lnTo>
                    <a:pt x="0" y="0"/>
                  </a:lnTo>
                  <a:close/>
                </a:path>
              </a:pathLst>
            </a:custGeom>
            <a:ln w="12192">
              <a:solidFill>
                <a:srgbClr val="0070C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12"/>
            <p:cNvSpPr/>
            <p:nvPr/>
          </p:nvSpPr>
          <p:spPr>
            <a:xfrm>
              <a:off x="388620" y="489205"/>
              <a:ext cx="1196339" cy="670558"/>
            </a:xfrm>
            <a:prstGeom prst="rect">
              <a:avLst/>
            </a:prstGeom>
            <a:blipFill>
              <a:blip r:embed="rId4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3" name="object 13"/>
          <p:cNvSpPr txBox="1"/>
          <p:nvPr/>
        </p:nvSpPr>
        <p:spPr>
          <a:xfrm>
            <a:off x="590504" y="603003"/>
            <a:ext cx="770890" cy="318135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sz="1900" b="1" spc="5" dirty="0">
                <a:solidFill>
                  <a:srgbClr val="82203B"/>
                </a:solidFill>
                <a:latin typeface="Book Antiqua"/>
                <a:cs typeface="Book Antiqua"/>
              </a:rPr>
              <a:t>Step</a:t>
            </a:r>
            <a:r>
              <a:rPr sz="1900" b="1" spc="-60" dirty="0">
                <a:solidFill>
                  <a:srgbClr val="82203B"/>
                </a:solidFill>
                <a:latin typeface="Book Antiqua"/>
                <a:cs typeface="Book Antiqua"/>
              </a:rPr>
              <a:t> </a:t>
            </a:r>
            <a:r>
              <a:rPr sz="1900" b="1" spc="5" dirty="0">
                <a:solidFill>
                  <a:srgbClr val="82203B"/>
                </a:solidFill>
                <a:latin typeface="Book Antiqua"/>
                <a:cs typeface="Book Antiqua"/>
              </a:rPr>
              <a:t>3.</a:t>
            </a:r>
            <a:endParaRPr sz="1900">
              <a:latin typeface="Book Antiqua"/>
              <a:cs typeface="Book Antiqua"/>
            </a:endParaRPr>
          </a:p>
        </p:txBody>
      </p:sp>
      <p:sp>
        <p:nvSpPr>
          <p:cNvPr id="14" name="object 14"/>
          <p:cNvSpPr/>
          <p:nvPr/>
        </p:nvSpPr>
        <p:spPr>
          <a:xfrm>
            <a:off x="6489191" y="478537"/>
            <a:ext cx="1196339" cy="670558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 txBox="1"/>
          <p:nvPr/>
        </p:nvSpPr>
        <p:spPr>
          <a:xfrm>
            <a:off x="6691521" y="592249"/>
            <a:ext cx="770890" cy="318135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sz="1900" b="1" spc="5" dirty="0">
                <a:solidFill>
                  <a:srgbClr val="82203B"/>
                </a:solidFill>
                <a:latin typeface="Book Antiqua"/>
                <a:cs typeface="Book Antiqua"/>
              </a:rPr>
              <a:t>Step</a:t>
            </a:r>
            <a:r>
              <a:rPr sz="1900" b="1" spc="-60" dirty="0">
                <a:solidFill>
                  <a:srgbClr val="82203B"/>
                </a:solidFill>
                <a:latin typeface="Book Antiqua"/>
                <a:cs typeface="Book Antiqua"/>
              </a:rPr>
              <a:t> </a:t>
            </a:r>
            <a:r>
              <a:rPr sz="1900" b="1" spc="5" dirty="0">
                <a:solidFill>
                  <a:srgbClr val="82203B"/>
                </a:solidFill>
                <a:latin typeface="Book Antiqua"/>
                <a:cs typeface="Book Antiqua"/>
              </a:rPr>
              <a:t>4.</a:t>
            </a:r>
            <a:endParaRPr sz="1900">
              <a:latin typeface="Book Antiqua"/>
              <a:cs typeface="Book Antiqua"/>
            </a:endParaRPr>
          </a:p>
        </p:txBody>
      </p:sp>
      <p:grpSp>
        <p:nvGrpSpPr>
          <p:cNvPr id="16" name="object 16"/>
          <p:cNvGrpSpPr/>
          <p:nvPr/>
        </p:nvGrpSpPr>
        <p:grpSpPr>
          <a:xfrm>
            <a:off x="658754" y="3042724"/>
            <a:ext cx="5919470" cy="1330325"/>
            <a:chOff x="658754" y="3042724"/>
            <a:chExt cx="5919470" cy="1330325"/>
          </a:xfrm>
        </p:grpSpPr>
        <p:sp>
          <p:nvSpPr>
            <p:cNvPr id="17" name="object 17"/>
            <p:cNvSpPr/>
            <p:nvPr/>
          </p:nvSpPr>
          <p:spPr>
            <a:xfrm>
              <a:off x="6248400" y="3250692"/>
              <a:ext cx="323215" cy="198120"/>
            </a:xfrm>
            <a:custGeom>
              <a:avLst/>
              <a:gdLst/>
              <a:ahLst/>
              <a:cxnLst/>
              <a:rect l="l" t="t" r="r" b="b"/>
              <a:pathLst>
                <a:path w="323215" h="198120">
                  <a:moveTo>
                    <a:pt x="224028" y="0"/>
                  </a:moveTo>
                  <a:lnTo>
                    <a:pt x="224028" y="49529"/>
                  </a:lnTo>
                  <a:lnTo>
                    <a:pt x="0" y="49529"/>
                  </a:lnTo>
                  <a:lnTo>
                    <a:pt x="0" y="148589"/>
                  </a:lnTo>
                  <a:lnTo>
                    <a:pt x="224028" y="148589"/>
                  </a:lnTo>
                  <a:lnTo>
                    <a:pt x="224028" y="198119"/>
                  </a:lnTo>
                  <a:lnTo>
                    <a:pt x="323088" y="99059"/>
                  </a:lnTo>
                  <a:lnTo>
                    <a:pt x="224028" y="0"/>
                  </a:lnTo>
                  <a:close/>
                </a:path>
              </a:pathLst>
            </a:custGeom>
            <a:solidFill>
              <a:srgbClr val="C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8" name="object 18"/>
            <p:cNvSpPr/>
            <p:nvPr/>
          </p:nvSpPr>
          <p:spPr>
            <a:xfrm>
              <a:off x="6248400" y="3250692"/>
              <a:ext cx="323215" cy="198120"/>
            </a:xfrm>
            <a:custGeom>
              <a:avLst/>
              <a:gdLst/>
              <a:ahLst/>
              <a:cxnLst/>
              <a:rect l="l" t="t" r="r" b="b"/>
              <a:pathLst>
                <a:path w="323215" h="198120">
                  <a:moveTo>
                    <a:pt x="0" y="49529"/>
                  </a:moveTo>
                  <a:lnTo>
                    <a:pt x="224028" y="49529"/>
                  </a:lnTo>
                  <a:lnTo>
                    <a:pt x="224028" y="0"/>
                  </a:lnTo>
                  <a:lnTo>
                    <a:pt x="323088" y="99059"/>
                  </a:lnTo>
                  <a:lnTo>
                    <a:pt x="224028" y="198119"/>
                  </a:lnTo>
                  <a:lnTo>
                    <a:pt x="224028" y="148589"/>
                  </a:lnTo>
                  <a:lnTo>
                    <a:pt x="0" y="148589"/>
                  </a:lnTo>
                  <a:lnTo>
                    <a:pt x="0" y="49529"/>
                  </a:lnTo>
                  <a:close/>
                </a:path>
              </a:pathLst>
            </a:custGeom>
            <a:ln w="12192">
              <a:solidFill>
                <a:srgbClr val="C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9" name="object 19"/>
            <p:cNvSpPr/>
            <p:nvPr/>
          </p:nvSpPr>
          <p:spPr>
            <a:xfrm>
              <a:off x="671771" y="3055742"/>
              <a:ext cx="1630680" cy="1304290"/>
            </a:xfrm>
            <a:custGeom>
              <a:avLst/>
              <a:gdLst/>
              <a:ahLst/>
              <a:cxnLst/>
              <a:rect l="l" t="t" r="r" b="b"/>
              <a:pathLst>
                <a:path w="1630680" h="1304289">
                  <a:moveTo>
                    <a:pt x="1630413" y="0"/>
                  </a:moveTo>
                  <a:lnTo>
                    <a:pt x="0" y="1303794"/>
                  </a:lnTo>
                </a:path>
              </a:pathLst>
            </a:custGeom>
            <a:ln w="25908">
              <a:solidFill>
                <a:srgbClr val="C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3" name="object 23"/>
          <p:cNvSpPr/>
          <p:nvPr/>
        </p:nvSpPr>
        <p:spPr>
          <a:xfrm>
            <a:off x="7612380" y="5829300"/>
            <a:ext cx="3543299" cy="670559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 txBox="1"/>
          <p:nvPr/>
        </p:nvSpPr>
        <p:spPr>
          <a:xfrm>
            <a:off x="7815012" y="5938947"/>
            <a:ext cx="3116580" cy="318135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sz="1900" b="1" i="1" spc="5" dirty="0">
                <a:solidFill>
                  <a:srgbClr val="82203B"/>
                </a:solidFill>
                <a:latin typeface="Book Antiqua"/>
                <a:cs typeface="Book Antiqua"/>
              </a:rPr>
              <a:t>~Go to next page for Step</a:t>
            </a:r>
            <a:r>
              <a:rPr sz="1900" b="1" i="1" spc="-15" dirty="0">
                <a:solidFill>
                  <a:srgbClr val="82203B"/>
                </a:solidFill>
                <a:latin typeface="Book Antiqua"/>
                <a:cs typeface="Book Antiqua"/>
              </a:rPr>
              <a:t> </a:t>
            </a:r>
            <a:r>
              <a:rPr sz="1900" b="1" i="1" spc="10" dirty="0">
                <a:solidFill>
                  <a:srgbClr val="82203B"/>
                </a:solidFill>
                <a:latin typeface="Book Antiqua"/>
                <a:cs typeface="Book Antiqua"/>
              </a:rPr>
              <a:t>5~</a:t>
            </a:r>
            <a:endParaRPr sz="1900">
              <a:latin typeface="Book Antiqua"/>
              <a:cs typeface="Book Antiqua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2300477" y="2690622"/>
            <a:ext cx="2438400" cy="624840"/>
          </a:xfrm>
          <a:prstGeom prst="rect">
            <a:avLst/>
          </a:prstGeom>
          <a:solidFill>
            <a:srgbClr val="FFF5D7"/>
          </a:solidFill>
          <a:ln w="25907">
            <a:solidFill>
              <a:srgbClr val="C00000"/>
            </a:solidFill>
          </a:ln>
        </p:spPr>
        <p:txBody>
          <a:bodyPr vert="horz" wrap="square" lIns="0" tIns="66675" rIns="0" bIns="0" rtlCol="0">
            <a:spAutoFit/>
          </a:bodyPr>
          <a:lstStyle/>
          <a:p>
            <a:pPr marL="90805" marR="119380">
              <a:lnSpc>
                <a:spcPct val="100000"/>
              </a:lnSpc>
              <a:spcBef>
                <a:spcPts val="525"/>
              </a:spcBef>
            </a:pPr>
            <a:r>
              <a:rPr sz="1050" dirty="0">
                <a:solidFill>
                  <a:srgbClr val="C00000"/>
                </a:solidFill>
                <a:latin typeface="Arial"/>
                <a:cs typeface="Arial"/>
              </a:rPr>
              <a:t>After entering </a:t>
            </a:r>
            <a:r>
              <a:rPr sz="1050" spc="-5" dirty="0">
                <a:solidFill>
                  <a:srgbClr val="C00000"/>
                </a:solidFill>
                <a:latin typeface="Arial"/>
                <a:cs typeface="Arial"/>
              </a:rPr>
              <a:t>the </a:t>
            </a:r>
            <a:r>
              <a:rPr sz="1050" dirty="0">
                <a:solidFill>
                  <a:srgbClr val="C00000"/>
                </a:solidFill>
                <a:latin typeface="Arial"/>
                <a:cs typeface="Arial"/>
              </a:rPr>
              <a:t>Business</a:t>
            </a:r>
            <a:r>
              <a:rPr sz="1050" spc="-110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C00000"/>
                </a:solidFill>
                <a:latin typeface="Arial"/>
                <a:cs typeface="Arial"/>
              </a:rPr>
              <a:t>Category,  expand </a:t>
            </a:r>
            <a:r>
              <a:rPr sz="1050" spc="-5" dirty="0">
                <a:solidFill>
                  <a:srgbClr val="C00000"/>
                </a:solidFill>
                <a:latin typeface="Arial"/>
                <a:cs typeface="Arial"/>
              </a:rPr>
              <a:t>“</a:t>
            </a:r>
            <a:r>
              <a:rPr sz="1050" spc="-5" dirty="0">
                <a:solidFill>
                  <a:srgbClr val="2E2E2E"/>
                </a:solidFill>
                <a:latin typeface="Arial Narrow"/>
                <a:cs typeface="Arial Narrow"/>
              </a:rPr>
              <a:t>SELECT FIELDS </a:t>
            </a:r>
            <a:r>
              <a:rPr sz="1050" dirty="0">
                <a:solidFill>
                  <a:srgbClr val="2E2E2E"/>
                </a:solidFill>
                <a:latin typeface="Arial Narrow"/>
                <a:cs typeface="Arial Narrow"/>
              </a:rPr>
              <a:t>FOR</a:t>
            </a:r>
            <a:r>
              <a:rPr sz="1050" spc="-45" dirty="0">
                <a:solidFill>
                  <a:srgbClr val="2E2E2E"/>
                </a:solidFill>
                <a:latin typeface="Arial Narrow"/>
                <a:cs typeface="Arial Narrow"/>
              </a:rPr>
              <a:t> </a:t>
            </a:r>
            <a:r>
              <a:rPr sz="1050" spc="-5" dirty="0">
                <a:solidFill>
                  <a:srgbClr val="2E2E2E"/>
                </a:solidFill>
                <a:latin typeface="Arial Narrow"/>
                <a:cs typeface="Arial Narrow"/>
              </a:rPr>
              <a:t>OUTPUT</a:t>
            </a:r>
            <a:r>
              <a:rPr sz="1050" spc="-5" dirty="0">
                <a:solidFill>
                  <a:srgbClr val="C00000"/>
                </a:solidFill>
                <a:latin typeface="Arial"/>
                <a:cs typeface="Arial"/>
              </a:rPr>
              <a:t>”</a:t>
            </a:r>
            <a:endParaRPr sz="1050">
              <a:latin typeface="Arial"/>
              <a:cs typeface="Arial"/>
            </a:endParaRPr>
          </a:p>
          <a:p>
            <a:pPr marL="90805">
              <a:lnSpc>
                <a:spcPct val="100000"/>
              </a:lnSpc>
            </a:pPr>
            <a:r>
              <a:rPr sz="1050" dirty="0">
                <a:solidFill>
                  <a:srgbClr val="C00000"/>
                </a:solidFill>
                <a:latin typeface="Arial"/>
                <a:cs typeface="Arial"/>
              </a:rPr>
              <a:t>by </a:t>
            </a:r>
            <a:r>
              <a:rPr sz="1050" spc="5" dirty="0">
                <a:solidFill>
                  <a:srgbClr val="C00000"/>
                </a:solidFill>
                <a:latin typeface="Arial"/>
                <a:cs typeface="Arial"/>
              </a:rPr>
              <a:t>clicking </a:t>
            </a:r>
            <a:r>
              <a:rPr sz="1050" dirty="0">
                <a:solidFill>
                  <a:srgbClr val="C00000"/>
                </a:solidFill>
                <a:latin typeface="Arial"/>
                <a:cs typeface="Arial"/>
              </a:rPr>
              <a:t>on </a:t>
            </a:r>
            <a:r>
              <a:rPr sz="1050" spc="-5" dirty="0">
                <a:solidFill>
                  <a:srgbClr val="C00000"/>
                </a:solidFill>
                <a:latin typeface="Arial"/>
                <a:cs typeface="Arial"/>
              </a:rPr>
              <a:t>the </a:t>
            </a:r>
            <a:r>
              <a:rPr sz="1050" dirty="0">
                <a:solidFill>
                  <a:srgbClr val="C00000"/>
                </a:solidFill>
                <a:latin typeface="Arial"/>
                <a:cs typeface="Arial"/>
              </a:rPr>
              <a:t>black</a:t>
            </a:r>
            <a:r>
              <a:rPr sz="1050" spc="-95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C00000"/>
                </a:solidFill>
                <a:latin typeface="Arial"/>
                <a:cs typeface="Arial"/>
              </a:rPr>
              <a:t>arrowhead.</a:t>
            </a:r>
            <a:endParaRPr sz="1050">
              <a:latin typeface="Arial"/>
              <a:cs typeface="Arial"/>
            </a:endParaRPr>
          </a:p>
        </p:txBody>
      </p:sp>
      <p:sp>
        <p:nvSpPr>
          <p:cNvPr id="26" name="object 26"/>
          <p:cNvSpPr/>
          <p:nvPr/>
        </p:nvSpPr>
        <p:spPr>
          <a:xfrm>
            <a:off x="685900" y="4135045"/>
            <a:ext cx="2747010" cy="716280"/>
          </a:xfrm>
          <a:custGeom>
            <a:avLst/>
            <a:gdLst/>
            <a:ahLst/>
            <a:cxnLst/>
            <a:rect l="l" t="t" r="r" b="b"/>
            <a:pathLst>
              <a:path w="2747010" h="716279">
                <a:moveTo>
                  <a:pt x="2746883" y="0"/>
                </a:moveTo>
                <a:lnTo>
                  <a:pt x="0" y="715721"/>
                </a:lnTo>
              </a:path>
            </a:pathLst>
          </a:custGeom>
          <a:ln w="25908">
            <a:solidFill>
              <a:srgbClr val="C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27"/>
          <p:cNvSpPr txBox="1"/>
          <p:nvPr/>
        </p:nvSpPr>
        <p:spPr>
          <a:xfrm>
            <a:off x="3431285" y="3736086"/>
            <a:ext cx="2139950" cy="683260"/>
          </a:xfrm>
          <a:prstGeom prst="rect">
            <a:avLst/>
          </a:prstGeom>
          <a:solidFill>
            <a:srgbClr val="FFF5D7"/>
          </a:solidFill>
          <a:ln w="25907">
            <a:solidFill>
              <a:srgbClr val="C00000"/>
            </a:solidFill>
          </a:ln>
        </p:spPr>
        <p:txBody>
          <a:bodyPr vert="horz" wrap="square" lIns="0" tIns="16510" rIns="0" bIns="0" rtlCol="0">
            <a:spAutoFit/>
          </a:bodyPr>
          <a:lstStyle/>
          <a:p>
            <a:pPr marL="90170" marR="107950">
              <a:lnSpc>
                <a:spcPct val="100000"/>
              </a:lnSpc>
              <a:spcBef>
                <a:spcPts val="130"/>
              </a:spcBef>
            </a:pPr>
            <a:r>
              <a:rPr sz="1050" dirty="0">
                <a:solidFill>
                  <a:srgbClr val="C00000"/>
                </a:solidFill>
                <a:latin typeface="Arial"/>
                <a:cs typeface="Arial"/>
              </a:rPr>
              <a:t>Then remove all fields except</a:t>
            </a:r>
            <a:r>
              <a:rPr sz="1050" spc="-90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C00000"/>
                </a:solidFill>
                <a:latin typeface="Arial"/>
                <a:cs typeface="Arial"/>
              </a:rPr>
              <a:t>for  </a:t>
            </a:r>
            <a:r>
              <a:rPr sz="1050" spc="-5" dirty="0">
                <a:solidFill>
                  <a:srgbClr val="C00000"/>
                </a:solidFill>
                <a:latin typeface="Arial"/>
                <a:cs typeface="Arial"/>
              </a:rPr>
              <a:t>the </a:t>
            </a:r>
            <a:r>
              <a:rPr sz="1050" dirty="0">
                <a:solidFill>
                  <a:srgbClr val="C00000"/>
                </a:solidFill>
                <a:latin typeface="Arial"/>
                <a:cs typeface="Arial"/>
              </a:rPr>
              <a:t>ones showing below by  </a:t>
            </a:r>
            <a:r>
              <a:rPr sz="1050" spc="5" dirty="0">
                <a:solidFill>
                  <a:srgbClr val="C00000"/>
                </a:solidFill>
                <a:latin typeface="Arial"/>
                <a:cs typeface="Arial"/>
              </a:rPr>
              <a:t>clicking </a:t>
            </a:r>
            <a:r>
              <a:rPr sz="1050" spc="-5" dirty="0">
                <a:solidFill>
                  <a:srgbClr val="C00000"/>
                </a:solidFill>
                <a:latin typeface="Arial"/>
                <a:cs typeface="Arial"/>
              </a:rPr>
              <a:t>the </a:t>
            </a:r>
            <a:r>
              <a:rPr sz="1050" b="1" spc="-5" dirty="0">
                <a:solidFill>
                  <a:srgbClr val="2E2E2E"/>
                </a:solidFill>
                <a:latin typeface="Arial"/>
                <a:cs typeface="Arial"/>
              </a:rPr>
              <a:t>‘x’ </a:t>
            </a:r>
            <a:r>
              <a:rPr sz="1050" dirty="0">
                <a:solidFill>
                  <a:srgbClr val="C00000"/>
                </a:solidFill>
                <a:latin typeface="Arial"/>
                <a:cs typeface="Arial"/>
              </a:rPr>
              <a:t>next </a:t>
            </a:r>
            <a:r>
              <a:rPr sz="1050" spc="-5" dirty="0">
                <a:solidFill>
                  <a:srgbClr val="C00000"/>
                </a:solidFill>
                <a:latin typeface="Arial"/>
                <a:cs typeface="Arial"/>
              </a:rPr>
              <a:t>to the  </a:t>
            </a:r>
            <a:r>
              <a:rPr sz="1050" dirty="0">
                <a:solidFill>
                  <a:srgbClr val="C00000"/>
                </a:solidFill>
                <a:latin typeface="Arial"/>
                <a:cs typeface="Arial"/>
              </a:rPr>
              <a:t>description</a:t>
            </a:r>
            <a:endParaRPr sz="1050">
              <a:latin typeface="Arial"/>
              <a:cs typeface="Arial"/>
            </a:endParaRPr>
          </a:p>
        </p:txBody>
      </p:sp>
      <p:sp>
        <p:nvSpPr>
          <p:cNvPr id="28" name="object 28"/>
          <p:cNvSpPr/>
          <p:nvPr/>
        </p:nvSpPr>
        <p:spPr>
          <a:xfrm>
            <a:off x="7884242" y="2988391"/>
            <a:ext cx="2243455" cy="2118360"/>
          </a:xfrm>
          <a:custGeom>
            <a:avLst/>
            <a:gdLst/>
            <a:ahLst/>
            <a:cxnLst/>
            <a:rect l="l" t="t" r="r" b="b"/>
            <a:pathLst>
              <a:path w="2243454" h="2118360">
                <a:moveTo>
                  <a:pt x="2243442" y="0"/>
                </a:moveTo>
                <a:lnTo>
                  <a:pt x="0" y="2117737"/>
                </a:lnTo>
              </a:path>
            </a:pathLst>
          </a:custGeom>
          <a:ln w="25908">
            <a:solidFill>
              <a:srgbClr val="C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29"/>
          <p:cNvSpPr txBox="1"/>
          <p:nvPr/>
        </p:nvSpPr>
        <p:spPr>
          <a:xfrm>
            <a:off x="10126218" y="2646426"/>
            <a:ext cx="2094230" cy="585470"/>
          </a:xfrm>
          <a:prstGeom prst="rect">
            <a:avLst/>
          </a:prstGeom>
          <a:solidFill>
            <a:srgbClr val="FFF5D7"/>
          </a:solidFill>
          <a:ln w="25907">
            <a:solidFill>
              <a:srgbClr val="C00000"/>
            </a:solidFill>
          </a:ln>
        </p:spPr>
        <p:txBody>
          <a:bodyPr vert="horz" wrap="square" lIns="0" tIns="47625" rIns="0" bIns="0" rtlCol="0">
            <a:spAutoFit/>
          </a:bodyPr>
          <a:lstStyle/>
          <a:p>
            <a:pPr marL="89535" marR="205104">
              <a:lnSpc>
                <a:spcPct val="100000"/>
              </a:lnSpc>
              <a:spcBef>
                <a:spcPts val="375"/>
              </a:spcBef>
            </a:pPr>
            <a:r>
              <a:rPr sz="1050" dirty="0">
                <a:solidFill>
                  <a:srgbClr val="C00000"/>
                </a:solidFill>
                <a:latin typeface="Arial"/>
                <a:cs typeface="Arial"/>
              </a:rPr>
              <a:t>Add </a:t>
            </a:r>
            <a:r>
              <a:rPr sz="1050" spc="-5" dirty="0">
                <a:solidFill>
                  <a:srgbClr val="2E2E2E"/>
                </a:solidFill>
                <a:latin typeface="Arial Narrow"/>
                <a:cs typeface="Arial Narrow"/>
              </a:rPr>
              <a:t>Business Description </a:t>
            </a:r>
            <a:r>
              <a:rPr sz="1050" dirty="0">
                <a:solidFill>
                  <a:srgbClr val="C00000"/>
                </a:solidFill>
                <a:latin typeface="Arial"/>
                <a:cs typeface="Arial"/>
              </a:rPr>
              <a:t>by  choosing it from </a:t>
            </a:r>
            <a:r>
              <a:rPr sz="1050" spc="-5" dirty="0">
                <a:solidFill>
                  <a:srgbClr val="C00000"/>
                </a:solidFill>
                <a:latin typeface="Arial"/>
                <a:cs typeface="Arial"/>
              </a:rPr>
              <a:t>the</a:t>
            </a:r>
            <a:r>
              <a:rPr sz="1050" spc="-80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C00000"/>
                </a:solidFill>
                <a:latin typeface="Arial"/>
                <a:cs typeface="Arial"/>
              </a:rPr>
              <a:t>dropdown  box below </a:t>
            </a:r>
            <a:r>
              <a:rPr sz="1050" spc="-5" dirty="0">
                <a:solidFill>
                  <a:srgbClr val="C00000"/>
                </a:solidFill>
                <a:latin typeface="Arial"/>
                <a:cs typeface="Arial"/>
              </a:rPr>
              <a:t>the</a:t>
            </a:r>
            <a:r>
              <a:rPr sz="1050" spc="-25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C00000"/>
                </a:solidFill>
                <a:latin typeface="Arial"/>
                <a:cs typeface="Arial"/>
              </a:rPr>
              <a:t>fields</a:t>
            </a:r>
            <a:endParaRPr sz="1050">
              <a:latin typeface="Arial"/>
              <a:cs typeface="Arial"/>
            </a:endParaRPr>
          </a:p>
        </p:txBody>
      </p:sp>
      <p:grpSp>
        <p:nvGrpSpPr>
          <p:cNvPr id="30" name="object 30"/>
          <p:cNvGrpSpPr/>
          <p:nvPr/>
        </p:nvGrpSpPr>
        <p:grpSpPr>
          <a:xfrm>
            <a:off x="310895" y="0"/>
            <a:ext cx="4688205" cy="763905"/>
            <a:chOff x="310895" y="0"/>
            <a:chExt cx="4688205" cy="763905"/>
          </a:xfrm>
        </p:grpSpPr>
        <p:sp>
          <p:nvSpPr>
            <p:cNvPr id="31" name="object 31"/>
            <p:cNvSpPr/>
            <p:nvPr/>
          </p:nvSpPr>
          <p:spPr>
            <a:xfrm>
              <a:off x="310895" y="0"/>
              <a:ext cx="2514599" cy="758951"/>
            </a:xfrm>
            <a:prstGeom prst="rect">
              <a:avLst/>
            </a:prstGeom>
            <a:blipFill>
              <a:blip r:embed="rId7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2" name="object 32"/>
            <p:cNvSpPr/>
            <p:nvPr/>
          </p:nvSpPr>
          <p:spPr>
            <a:xfrm>
              <a:off x="377951" y="0"/>
              <a:ext cx="2346959" cy="675131"/>
            </a:xfrm>
            <a:prstGeom prst="rect">
              <a:avLst/>
            </a:prstGeom>
            <a:blipFill>
              <a:blip r:embed="rId8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3" name="object 33"/>
            <p:cNvSpPr/>
            <p:nvPr/>
          </p:nvSpPr>
          <p:spPr>
            <a:xfrm>
              <a:off x="2252472" y="0"/>
              <a:ext cx="2746247" cy="763523"/>
            </a:xfrm>
            <a:prstGeom prst="rect">
              <a:avLst/>
            </a:prstGeom>
            <a:blipFill>
              <a:blip r:embed="rId9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4" name="object 34"/>
            <p:cNvSpPr/>
            <p:nvPr/>
          </p:nvSpPr>
          <p:spPr>
            <a:xfrm>
              <a:off x="2319528" y="0"/>
              <a:ext cx="2578607" cy="679703"/>
            </a:xfrm>
            <a:prstGeom prst="rect">
              <a:avLst/>
            </a:prstGeom>
            <a:blipFill>
              <a:blip r:embed="rId10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5" name="object 35"/>
          <p:cNvSpPr txBox="1">
            <a:spLocks noGrp="1"/>
          </p:cNvSpPr>
          <p:nvPr>
            <p:ph type="title"/>
          </p:nvPr>
        </p:nvSpPr>
        <p:spPr>
          <a:xfrm>
            <a:off x="567977" y="74366"/>
            <a:ext cx="414782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105" dirty="0"/>
              <a:t>HUB</a:t>
            </a:r>
            <a:r>
              <a:rPr sz="2400" spc="-315" dirty="0"/>
              <a:t> </a:t>
            </a:r>
            <a:r>
              <a:rPr sz="2400" spc="-135" dirty="0"/>
              <a:t>Search</a:t>
            </a:r>
            <a:r>
              <a:rPr sz="2400" spc="-290" dirty="0"/>
              <a:t> </a:t>
            </a:r>
            <a:r>
              <a:rPr sz="2400" spc="-80" dirty="0"/>
              <a:t>by</a:t>
            </a:r>
            <a:r>
              <a:rPr sz="2400" spc="-300" dirty="0"/>
              <a:t> </a:t>
            </a:r>
            <a:r>
              <a:rPr sz="2400" i="1" spc="-140" dirty="0">
                <a:latin typeface="Book Antiqua"/>
                <a:cs typeface="Book Antiqua"/>
              </a:rPr>
              <a:t>Business</a:t>
            </a:r>
            <a:r>
              <a:rPr sz="2400" i="1" spc="-275" dirty="0">
                <a:latin typeface="Book Antiqua"/>
                <a:cs typeface="Book Antiqua"/>
              </a:rPr>
              <a:t> </a:t>
            </a:r>
            <a:r>
              <a:rPr sz="2400" i="1" spc="-160" dirty="0">
                <a:latin typeface="Book Antiqua"/>
                <a:cs typeface="Book Antiqua"/>
              </a:rPr>
              <a:t>Category</a:t>
            </a:r>
            <a:endParaRPr sz="2400">
              <a:latin typeface="Book Antiqua"/>
              <a:cs typeface="Book Antiqua"/>
            </a:endParaRPr>
          </a:p>
        </p:txBody>
      </p:sp>
      <p:sp>
        <p:nvSpPr>
          <p:cNvPr id="36" name="object 36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1270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0"/>
              </a:spcBef>
            </a:pPr>
            <a:fld id="{81D60167-4931-47E6-BA6A-407CBD079E47}" type="slidenum">
              <a:rPr spc="10" dirty="0"/>
              <a:t>14</a:t>
            </a:fld>
            <a:endParaRPr spc="10" dirty="0"/>
          </a:p>
        </p:txBody>
      </p:sp>
    </p:spTree>
  </p:cSld>
  <p:clrMapOvr>
    <a:masterClrMapping/>
  </p:clrMapOvr>
  <p:transition spd="med">
    <p:fad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ject 5"/>
          <p:cNvSpPr/>
          <p:nvPr/>
        </p:nvSpPr>
        <p:spPr>
          <a:xfrm>
            <a:off x="761" y="762"/>
            <a:ext cx="914400" cy="0"/>
          </a:xfrm>
          <a:custGeom>
            <a:avLst/>
            <a:gdLst/>
            <a:ahLst/>
            <a:cxnLst/>
            <a:rect l="l" t="t" r="r" b="b"/>
            <a:pathLst>
              <a:path w="914400">
                <a:moveTo>
                  <a:pt x="0" y="0"/>
                </a:moveTo>
                <a:lnTo>
                  <a:pt x="914400" y="0"/>
                </a:lnTo>
              </a:path>
            </a:pathLst>
          </a:custGeom>
          <a:ln w="3175">
            <a:solidFill>
              <a:srgbClr val="FB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6" name="object 6"/>
          <p:cNvGrpSpPr/>
          <p:nvPr/>
        </p:nvGrpSpPr>
        <p:grpSpPr>
          <a:xfrm>
            <a:off x="6617207" y="1011936"/>
            <a:ext cx="5625465" cy="4589145"/>
            <a:chOff x="6617207" y="1011936"/>
            <a:chExt cx="5625465" cy="4589145"/>
          </a:xfrm>
        </p:grpSpPr>
        <p:sp>
          <p:nvSpPr>
            <p:cNvPr id="7" name="object 7"/>
            <p:cNvSpPr/>
            <p:nvPr/>
          </p:nvSpPr>
          <p:spPr>
            <a:xfrm>
              <a:off x="6629399" y="1024128"/>
              <a:ext cx="5600699" cy="4564379"/>
            </a:xfrm>
            <a:prstGeom prst="rect">
              <a:avLst/>
            </a:prstGeom>
            <a:blipFill>
              <a:blip r:embed="rId2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6623303" y="1018032"/>
              <a:ext cx="5613400" cy="4577080"/>
            </a:xfrm>
            <a:custGeom>
              <a:avLst/>
              <a:gdLst/>
              <a:ahLst/>
              <a:cxnLst/>
              <a:rect l="l" t="t" r="r" b="b"/>
              <a:pathLst>
                <a:path w="5613400" h="4577080">
                  <a:moveTo>
                    <a:pt x="0" y="0"/>
                  </a:moveTo>
                  <a:lnTo>
                    <a:pt x="5612892" y="0"/>
                  </a:lnTo>
                  <a:lnTo>
                    <a:pt x="5612892" y="4576572"/>
                  </a:lnTo>
                  <a:lnTo>
                    <a:pt x="0" y="4576572"/>
                  </a:lnTo>
                  <a:lnTo>
                    <a:pt x="0" y="0"/>
                  </a:lnTo>
                  <a:close/>
                </a:path>
              </a:pathLst>
            </a:custGeom>
            <a:ln w="12192">
              <a:solidFill>
                <a:srgbClr val="0070C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9" name="object 9"/>
          <p:cNvGrpSpPr/>
          <p:nvPr/>
        </p:nvGrpSpPr>
        <p:grpSpPr>
          <a:xfrm>
            <a:off x="284988" y="432817"/>
            <a:ext cx="5759450" cy="5168265"/>
            <a:chOff x="284988" y="432817"/>
            <a:chExt cx="5759450" cy="5168265"/>
          </a:xfrm>
        </p:grpSpPr>
        <p:sp>
          <p:nvSpPr>
            <p:cNvPr id="10" name="object 10"/>
            <p:cNvSpPr/>
            <p:nvPr/>
          </p:nvSpPr>
          <p:spPr>
            <a:xfrm>
              <a:off x="425196" y="1024128"/>
              <a:ext cx="5606795" cy="4564379"/>
            </a:xfrm>
            <a:prstGeom prst="rect">
              <a:avLst/>
            </a:prstGeom>
            <a:blipFill>
              <a:blip r:embed="rId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11"/>
            <p:cNvSpPr/>
            <p:nvPr/>
          </p:nvSpPr>
          <p:spPr>
            <a:xfrm>
              <a:off x="419100" y="1018032"/>
              <a:ext cx="5619115" cy="4577080"/>
            </a:xfrm>
            <a:custGeom>
              <a:avLst/>
              <a:gdLst/>
              <a:ahLst/>
              <a:cxnLst/>
              <a:rect l="l" t="t" r="r" b="b"/>
              <a:pathLst>
                <a:path w="5619115" h="4577080">
                  <a:moveTo>
                    <a:pt x="0" y="0"/>
                  </a:moveTo>
                  <a:lnTo>
                    <a:pt x="5618988" y="0"/>
                  </a:lnTo>
                  <a:lnTo>
                    <a:pt x="5618988" y="4576572"/>
                  </a:lnTo>
                  <a:lnTo>
                    <a:pt x="0" y="4576572"/>
                  </a:lnTo>
                  <a:lnTo>
                    <a:pt x="0" y="0"/>
                  </a:lnTo>
                  <a:close/>
                </a:path>
              </a:pathLst>
            </a:custGeom>
            <a:ln w="12192">
              <a:solidFill>
                <a:srgbClr val="0070C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12"/>
            <p:cNvSpPr/>
            <p:nvPr/>
          </p:nvSpPr>
          <p:spPr>
            <a:xfrm>
              <a:off x="284988" y="432817"/>
              <a:ext cx="1196339" cy="670558"/>
            </a:xfrm>
            <a:prstGeom prst="rect">
              <a:avLst/>
            </a:prstGeom>
            <a:blipFill>
              <a:blip r:embed="rId4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3" name="object 13"/>
          <p:cNvSpPr txBox="1"/>
          <p:nvPr/>
        </p:nvSpPr>
        <p:spPr>
          <a:xfrm>
            <a:off x="487484" y="547247"/>
            <a:ext cx="770890" cy="318135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sz="1900" b="1" spc="5" dirty="0">
                <a:solidFill>
                  <a:srgbClr val="82203B"/>
                </a:solidFill>
                <a:latin typeface="Book Antiqua"/>
                <a:cs typeface="Book Antiqua"/>
              </a:rPr>
              <a:t>Step</a:t>
            </a:r>
            <a:r>
              <a:rPr sz="1900" b="1" spc="-60" dirty="0">
                <a:solidFill>
                  <a:srgbClr val="82203B"/>
                </a:solidFill>
                <a:latin typeface="Book Antiqua"/>
                <a:cs typeface="Book Antiqua"/>
              </a:rPr>
              <a:t> </a:t>
            </a:r>
            <a:r>
              <a:rPr sz="1900" b="1" spc="5" dirty="0">
                <a:solidFill>
                  <a:srgbClr val="82203B"/>
                </a:solidFill>
                <a:latin typeface="Book Antiqua"/>
                <a:cs typeface="Book Antiqua"/>
              </a:rPr>
              <a:t>5.</a:t>
            </a:r>
            <a:endParaRPr sz="1900">
              <a:latin typeface="Book Antiqua"/>
              <a:cs typeface="Book Antiqua"/>
            </a:endParaRPr>
          </a:p>
        </p:txBody>
      </p:sp>
      <p:sp>
        <p:nvSpPr>
          <p:cNvPr id="14" name="object 14"/>
          <p:cNvSpPr/>
          <p:nvPr/>
        </p:nvSpPr>
        <p:spPr>
          <a:xfrm>
            <a:off x="6489191" y="432817"/>
            <a:ext cx="1196339" cy="670558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 txBox="1"/>
          <p:nvPr/>
        </p:nvSpPr>
        <p:spPr>
          <a:xfrm>
            <a:off x="6691521" y="547247"/>
            <a:ext cx="770890" cy="318135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sz="1900" b="1" spc="5" dirty="0">
                <a:solidFill>
                  <a:srgbClr val="82203B"/>
                </a:solidFill>
                <a:latin typeface="Book Antiqua"/>
                <a:cs typeface="Book Antiqua"/>
              </a:rPr>
              <a:t>Step</a:t>
            </a:r>
            <a:r>
              <a:rPr sz="1900" b="1" spc="-60" dirty="0">
                <a:solidFill>
                  <a:srgbClr val="82203B"/>
                </a:solidFill>
                <a:latin typeface="Book Antiqua"/>
                <a:cs typeface="Book Antiqua"/>
              </a:rPr>
              <a:t> </a:t>
            </a:r>
            <a:r>
              <a:rPr sz="1900" b="1" spc="5" dirty="0">
                <a:solidFill>
                  <a:srgbClr val="82203B"/>
                </a:solidFill>
                <a:latin typeface="Book Antiqua"/>
                <a:cs typeface="Book Antiqua"/>
              </a:rPr>
              <a:t>6.</a:t>
            </a:r>
            <a:endParaRPr sz="1900">
              <a:latin typeface="Book Antiqua"/>
              <a:cs typeface="Book Antiqua"/>
            </a:endParaRPr>
          </a:p>
        </p:txBody>
      </p:sp>
      <p:sp>
        <p:nvSpPr>
          <p:cNvPr id="16" name="object 16"/>
          <p:cNvSpPr/>
          <p:nvPr/>
        </p:nvSpPr>
        <p:spPr>
          <a:xfrm>
            <a:off x="594351" y="1847688"/>
            <a:ext cx="1899920" cy="2273300"/>
          </a:xfrm>
          <a:custGeom>
            <a:avLst/>
            <a:gdLst/>
            <a:ahLst/>
            <a:cxnLst/>
            <a:rect l="l" t="t" r="r" b="b"/>
            <a:pathLst>
              <a:path w="1899920" h="2273300">
                <a:moveTo>
                  <a:pt x="1899742" y="0"/>
                </a:moveTo>
                <a:lnTo>
                  <a:pt x="0" y="2272804"/>
                </a:lnTo>
              </a:path>
            </a:pathLst>
          </a:custGeom>
          <a:ln w="25908">
            <a:solidFill>
              <a:srgbClr val="C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 txBox="1"/>
          <p:nvPr/>
        </p:nvSpPr>
        <p:spPr>
          <a:xfrm>
            <a:off x="2492501" y="1500378"/>
            <a:ext cx="2273935" cy="594360"/>
          </a:xfrm>
          <a:prstGeom prst="rect">
            <a:avLst/>
          </a:prstGeom>
          <a:solidFill>
            <a:srgbClr val="FFF5D7"/>
          </a:solidFill>
          <a:ln w="25907">
            <a:solidFill>
              <a:srgbClr val="C00000"/>
            </a:solidFill>
          </a:ln>
        </p:spPr>
        <p:txBody>
          <a:bodyPr vert="horz" wrap="square" lIns="0" tIns="132080" rIns="0" bIns="0" rtlCol="0">
            <a:spAutoFit/>
          </a:bodyPr>
          <a:lstStyle/>
          <a:p>
            <a:pPr marL="90170" marR="108585">
              <a:lnSpc>
                <a:spcPct val="100000"/>
              </a:lnSpc>
              <a:spcBef>
                <a:spcPts val="1040"/>
              </a:spcBef>
            </a:pPr>
            <a:r>
              <a:rPr sz="1050" dirty="0">
                <a:solidFill>
                  <a:srgbClr val="C00000"/>
                </a:solidFill>
                <a:latin typeface="Arial"/>
                <a:cs typeface="Arial"/>
              </a:rPr>
              <a:t>Next, expand </a:t>
            </a:r>
            <a:r>
              <a:rPr sz="1050" spc="-5" dirty="0">
                <a:solidFill>
                  <a:srgbClr val="C00000"/>
                </a:solidFill>
                <a:latin typeface="Arial"/>
                <a:cs typeface="Arial"/>
              </a:rPr>
              <a:t>“</a:t>
            </a:r>
            <a:r>
              <a:rPr sz="1050" b="1" spc="-5" dirty="0">
                <a:solidFill>
                  <a:srgbClr val="2E2E2E"/>
                </a:solidFill>
                <a:latin typeface="Arial Narrow"/>
                <a:cs typeface="Arial Narrow"/>
              </a:rPr>
              <a:t>OUTPUT OPTIONS</a:t>
            </a:r>
            <a:r>
              <a:rPr sz="1050" spc="-5" dirty="0">
                <a:solidFill>
                  <a:srgbClr val="C00000"/>
                </a:solidFill>
                <a:latin typeface="Arial"/>
                <a:cs typeface="Arial"/>
              </a:rPr>
              <a:t>” </a:t>
            </a:r>
            <a:r>
              <a:rPr sz="1050" dirty="0">
                <a:solidFill>
                  <a:srgbClr val="C00000"/>
                </a:solidFill>
                <a:latin typeface="Arial"/>
                <a:cs typeface="Arial"/>
              </a:rPr>
              <a:t>by  </a:t>
            </a:r>
            <a:r>
              <a:rPr sz="1050" spc="5" dirty="0">
                <a:solidFill>
                  <a:srgbClr val="C00000"/>
                </a:solidFill>
                <a:latin typeface="Arial"/>
                <a:cs typeface="Arial"/>
              </a:rPr>
              <a:t>clicking </a:t>
            </a:r>
            <a:r>
              <a:rPr sz="1050" dirty="0">
                <a:solidFill>
                  <a:srgbClr val="C00000"/>
                </a:solidFill>
                <a:latin typeface="Arial"/>
                <a:cs typeface="Arial"/>
              </a:rPr>
              <a:t>on </a:t>
            </a:r>
            <a:r>
              <a:rPr sz="1050" spc="-5" dirty="0">
                <a:solidFill>
                  <a:srgbClr val="C00000"/>
                </a:solidFill>
                <a:latin typeface="Arial"/>
                <a:cs typeface="Arial"/>
              </a:rPr>
              <a:t>the </a:t>
            </a:r>
            <a:r>
              <a:rPr sz="1050" dirty="0">
                <a:solidFill>
                  <a:srgbClr val="C00000"/>
                </a:solidFill>
                <a:latin typeface="Arial"/>
                <a:cs typeface="Arial"/>
              </a:rPr>
              <a:t>black</a:t>
            </a:r>
            <a:r>
              <a:rPr sz="1050" spc="-95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C00000"/>
                </a:solidFill>
                <a:latin typeface="Arial"/>
                <a:cs typeface="Arial"/>
              </a:rPr>
              <a:t>arrowhead.</a:t>
            </a:r>
            <a:endParaRPr sz="1050">
              <a:latin typeface="Arial"/>
              <a:cs typeface="Arial"/>
            </a:endParaRPr>
          </a:p>
        </p:txBody>
      </p:sp>
      <p:grpSp>
        <p:nvGrpSpPr>
          <p:cNvPr id="18" name="object 18"/>
          <p:cNvGrpSpPr/>
          <p:nvPr/>
        </p:nvGrpSpPr>
        <p:grpSpPr>
          <a:xfrm>
            <a:off x="8306156" y="1487424"/>
            <a:ext cx="4077970" cy="3896360"/>
            <a:chOff x="8306156" y="1487424"/>
            <a:chExt cx="4077970" cy="3896360"/>
          </a:xfrm>
        </p:grpSpPr>
        <p:sp>
          <p:nvSpPr>
            <p:cNvPr id="19" name="object 19"/>
            <p:cNvSpPr/>
            <p:nvPr/>
          </p:nvSpPr>
          <p:spPr>
            <a:xfrm>
              <a:off x="9821417" y="1500378"/>
              <a:ext cx="2550160" cy="824865"/>
            </a:xfrm>
            <a:custGeom>
              <a:avLst/>
              <a:gdLst/>
              <a:ahLst/>
              <a:cxnLst/>
              <a:rect l="l" t="t" r="r" b="b"/>
              <a:pathLst>
                <a:path w="2550159" h="824864">
                  <a:moveTo>
                    <a:pt x="2549652" y="0"/>
                  </a:moveTo>
                  <a:lnTo>
                    <a:pt x="0" y="0"/>
                  </a:lnTo>
                  <a:lnTo>
                    <a:pt x="0" y="824484"/>
                  </a:lnTo>
                  <a:lnTo>
                    <a:pt x="2549652" y="824484"/>
                  </a:lnTo>
                  <a:lnTo>
                    <a:pt x="2549652" y="0"/>
                  </a:lnTo>
                  <a:close/>
                </a:path>
              </a:pathLst>
            </a:custGeom>
            <a:solidFill>
              <a:srgbClr val="FFF5D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0" name="object 20"/>
            <p:cNvSpPr/>
            <p:nvPr/>
          </p:nvSpPr>
          <p:spPr>
            <a:xfrm>
              <a:off x="9821417" y="1500378"/>
              <a:ext cx="2550160" cy="824865"/>
            </a:xfrm>
            <a:custGeom>
              <a:avLst/>
              <a:gdLst/>
              <a:ahLst/>
              <a:cxnLst/>
              <a:rect l="l" t="t" r="r" b="b"/>
              <a:pathLst>
                <a:path w="2550159" h="824864">
                  <a:moveTo>
                    <a:pt x="0" y="0"/>
                  </a:moveTo>
                  <a:lnTo>
                    <a:pt x="2549652" y="0"/>
                  </a:lnTo>
                  <a:lnTo>
                    <a:pt x="2549652" y="824484"/>
                  </a:lnTo>
                  <a:lnTo>
                    <a:pt x="0" y="824484"/>
                  </a:lnTo>
                  <a:lnTo>
                    <a:pt x="0" y="0"/>
                  </a:lnTo>
                  <a:close/>
                </a:path>
              </a:pathLst>
            </a:custGeom>
            <a:ln w="25908">
              <a:solidFill>
                <a:srgbClr val="C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1" name="object 21"/>
            <p:cNvSpPr/>
            <p:nvPr/>
          </p:nvSpPr>
          <p:spPr>
            <a:xfrm>
              <a:off x="8319110" y="2319842"/>
              <a:ext cx="2546350" cy="3050540"/>
            </a:xfrm>
            <a:custGeom>
              <a:avLst/>
              <a:gdLst/>
              <a:ahLst/>
              <a:cxnLst/>
              <a:rect l="l" t="t" r="r" b="b"/>
              <a:pathLst>
                <a:path w="2546350" h="3050540">
                  <a:moveTo>
                    <a:pt x="2545778" y="0"/>
                  </a:moveTo>
                  <a:lnTo>
                    <a:pt x="0" y="3050463"/>
                  </a:lnTo>
                </a:path>
              </a:pathLst>
            </a:custGeom>
            <a:ln w="25908">
              <a:solidFill>
                <a:srgbClr val="C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2" name="object 22"/>
          <p:cNvSpPr txBox="1"/>
          <p:nvPr/>
        </p:nvSpPr>
        <p:spPr>
          <a:xfrm>
            <a:off x="9834371" y="1513332"/>
            <a:ext cx="2395855" cy="798830"/>
          </a:xfrm>
          <a:prstGeom prst="rect">
            <a:avLst/>
          </a:prstGeom>
          <a:solidFill>
            <a:srgbClr val="FFF5D7"/>
          </a:solidFill>
        </p:spPr>
        <p:txBody>
          <a:bodyPr vert="horz" wrap="square" lIns="0" tIns="0" rIns="0" bIns="0" rtlCol="0">
            <a:spAutoFit/>
          </a:bodyPr>
          <a:lstStyle/>
          <a:p>
            <a:pPr marL="77470">
              <a:lnSpc>
                <a:spcPts val="1215"/>
              </a:lnSpc>
            </a:pPr>
            <a:r>
              <a:rPr sz="1050" spc="5" dirty="0">
                <a:solidFill>
                  <a:srgbClr val="C00000"/>
                </a:solidFill>
                <a:latin typeface="Arial"/>
                <a:cs typeface="Arial"/>
              </a:rPr>
              <a:t>Use </a:t>
            </a:r>
            <a:r>
              <a:rPr sz="1050" spc="-5" dirty="0">
                <a:solidFill>
                  <a:srgbClr val="C00000"/>
                </a:solidFill>
                <a:latin typeface="Arial"/>
                <a:cs typeface="Arial"/>
              </a:rPr>
              <a:t>the </a:t>
            </a:r>
            <a:r>
              <a:rPr sz="1050" dirty="0">
                <a:solidFill>
                  <a:srgbClr val="C00000"/>
                </a:solidFill>
                <a:latin typeface="Arial"/>
                <a:cs typeface="Arial"/>
              </a:rPr>
              <a:t>‘</a:t>
            </a:r>
            <a:r>
              <a:rPr sz="1050" dirty="0">
                <a:solidFill>
                  <a:srgbClr val="2E2E2E"/>
                </a:solidFill>
                <a:latin typeface="Arial"/>
                <a:cs typeface="Arial"/>
              </a:rPr>
              <a:t>Sort </a:t>
            </a:r>
            <a:r>
              <a:rPr sz="1050" spc="-5" dirty="0">
                <a:solidFill>
                  <a:srgbClr val="2E2E2E"/>
                </a:solidFill>
                <a:latin typeface="Arial"/>
                <a:cs typeface="Arial"/>
              </a:rPr>
              <a:t>by</a:t>
            </a:r>
            <a:r>
              <a:rPr sz="1050" spc="-5" dirty="0">
                <a:solidFill>
                  <a:srgbClr val="C00000"/>
                </a:solidFill>
                <a:latin typeface="Arial"/>
                <a:cs typeface="Arial"/>
              </a:rPr>
              <a:t>’ </a:t>
            </a:r>
            <a:r>
              <a:rPr sz="1050" dirty="0">
                <a:solidFill>
                  <a:srgbClr val="C00000"/>
                </a:solidFill>
                <a:latin typeface="Arial"/>
                <a:cs typeface="Arial"/>
              </a:rPr>
              <a:t>drop-down</a:t>
            </a:r>
            <a:r>
              <a:rPr sz="1050" spc="-50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050" spc="-5" dirty="0">
                <a:solidFill>
                  <a:srgbClr val="C00000"/>
                </a:solidFill>
                <a:latin typeface="Arial"/>
                <a:cs typeface="Arial"/>
              </a:rPr>
              <a:t>to</a:t>
            </a:r>
            <a:endParaRPr sz="1050">
              <a:latin typeface="Arial"/>
              <a:cs typeface="Arial"/>
            </a:endParaRPr>
          </a:p>
          <a:p>
            <a:pPr marL="77470" marR="145415">
              <a:lnSpc>
                <a:spcPct val="100000"/>
              </a:lnSpc>
            </a:pPr>
            <a:r>
              <a:rPr sz="1050" dirty="0">
                <a:solidFill>
                  <a:srgbClr val="C00000"/>
                </a:solidFill>
                <a:latin typeface="Arial"/>
                <a:cs typeface="Arial"/>
              </a:rPr>
              <a:t>select how </a:t>
            </a:r>
            <a:r>
              <a:rPr sz="1050" spc="-5" dirty="0">
                <a:solidFill>
                  <a:srgbClr val="C00000"/>
                </a:solidFill>
                <a:latin typeface="Arial"/>
                <a:cs typeface="Arial"/>
              </a:rPr>
              <a:t>you </a:t>
            </a:r>
            <a:r>
              <a:rPr sz="1050" dirty="0">
                <a:solidFill>
                  <a:srgbClr val="C00000"/>
                </a:solidFill>
                <a:latin typeface="Arial"/>
                <a:cs typeface="Arial"/>
              </a:rPr>
              <a:t>want </a:t>
            </a:r>
            <a:r>
              <a:rPr sz="1050" spc="-5" dirty="0">
                <a:solidFill>
                  <a:srgbClr val="C00000"/>
                </a:solidFill>
                <a:latin typeface="Arial"/>
                <a:cs typeface="Arial"/>
              </a:rPr>
              <a:t>the </a:t>
            </a:r>
            <a:r>
              <a:rPr sz="1050" dirty="0">
                <a:solidFill>
                  <a:srgbClr val="C00000"/>
                </a:solidFill>
                <a:latin typeface="Arial"/>
                <a:cs typeface="Arial"/>
              </a:rPr>
              <a:t>information  sorted. </a:t>
            </a:r>
            <a:r>
              <a:rPr sz="1050" spc="-5" dirty="0">
                <a:solidFill>
                  <a:srgbClr val="C00000"/>
                </a:solidFill>
                <a:latin typeface="Arial"/>
                <a:cs typeface="Arial"/>
              </a:rPr>
              <a:t>In </a:t>
            </a:r>
            <a:r>
              <a:rPr sz="1050" dirty="0">
                <a:solidFill>
                  <a:srgbClr val="C00000"/>
                </a:solidFill>
                <a:latin typeface="Arial"/>
                <a:cs typeface="Arial"/>
              </a:rPr>
              <a:t>this example, </a:t>
            </a:r>
            <a:r>
              <a:rPr sz="1050" spc="-5" dirty="0">
                <a:solidFill>
                  <a:srgbClr val="C00000"/>
                </a:solidFill>
                <a:latin typeface="Arial"/>
                <a:cs typeface="Arial"/>
              </a:rPr>
              <a:t>we </a:t>
            </a:r>
            <a:r>
              <a:rPr sz="1050" dirty="0">
                <a:solidFill>
                  <a:srgbClr val="C00000"/>
                </a:solidFill>
                <a:latin typeface="Arial"/>
                <a:cs typeface="Arial"/>
              </a:rPr>
              <a:t>will use  </a:t>
            </a:r>
            <a:r>
              <a:rPr sz="1050" spc="-5" dirty="0">
                <a:solidFill>
                  <a:srgbClr val="C00000"/>
                </a:solidFill>
                <a:latin typeface="Arial"/>
                <a:cs typeface="Arial"/>
              </a:rPr>
              <a:t>“</a:t>
            </a:r>
            <a:r>
              <a:rPr sz="1050" spc="-5" dirty="0">
                <a:solidFill>
                  <a:srgbClr val="2E2E2E"/>
                </a:solidFill>
                <a:latin typeface="Arial"/>
                <a:cs typeface="Arial"/>
              </a:rPr>
              <a:t>City</a:t>
            </a:r>
            <a:r>
              <a:rPr sz="1050" spc="-5" dirty="0">
                <a:solidFill>
                  <a:srgbClr val="C00000"/>
                </a:solidFill>
                <a:latin typeface="Arial"/>
                <a:cs typeface="Arial"/>
              </a:rPr>
              <a:t>”</a:t>
            </a:r>
            <a:endParaRPr sz="1050">
              <a:latin typeface="Arial"/>
              <a:cs typeface="Arial"/>
            </a:endParaRPr>
          </a:p>
          <a:p>
            <a:pPr marL="77470">
              <a:lnSpc>
                <a:spcPct val="100000"/>
              </a:lnSpc>
              <a:spcBef>
                <a:spcPts val="10"/>
              </a:spcBef>
            </a:pPr>
            <a:r>
              <a:rPr sz="1050" dirty="0">
                <a:solidFill>
                  <a:srgbClr val="C00000"/>
                </a:solidFill>
                <a:latin typeface="Arial"/>
                <a:cs typeface="Arial"/>
              </a:rPr>
              <a:t>After selection, click </a:t>
            </a:r>
            <a:r>
              <a:rPr sz="1050" spc="-5" dirty="0">
                <a:solidFill>
                  <a:srgbClr val="C00000"/>
                </a:solidFill>
                <a:latin typeface="Arial"/>
                <a:cs typeface="Arial"/>
              </a:rPr>
              <a:t>the </a:t>
            </a:r>
            <a:r>
              <a:rPr sz="1050" b="1" dirty="0">
                <a:solidFill>
                  <a:srgbClr val="0070C0"/>
                </a:solidFill>
                <a:latin typeface="Arial"/>
                <a:cs typeface="Arial"/>
              </a:rPr>
              <a:t>Search</a:t>
            </a:r>
            <a:r>
              <a:rPr sz="1050" b="1" spc="-105" dirty="0">
                <a:solidFill>
                  <a:srgbClr val="0070C0"/>
                </a:solidFill>
                <a:latin typeface="Arial"/>
                <a:cs typeface="Arial"/>
              </a:rPr>
              <a:t> </a:t>
            </a:r>
            <a:r>
              <a:rPr sz="1050" spc="-5" dirty="0">
                <a:solidFill>
                  <a:srgbClr val="C00000"/>
                </a:solidFill>
                <a:latin typeface="Arial"/>
                <a:cs typeface="Arial"/>
              </a:rPr>
              <a:t>button</a:t>
            </a:r>
            <a:endParaRPr sz="1050">
              <a:latin typeface="Arial"/>
              <a:cs typeface="Arial"/>
            </a:endParaRPr>
          </a:p>
        </p:txBody>
      </p:sp>
      <p:grpSp>
        <p:nvGrpSpPr>
          <p:cNvPr id="23" name="object 23"/>
          <p:cNvGrpSpPr/>
          <p:nvPr/>
        </p:nvGrpSpPr>
        <p:grpSpPr>
          <a:xfrm>
            <a:off x="6158484" y="3029712"/>
            <a:ext cx="337185" cy="210820"/>
            <a:chOff x="6158484" y="3029712"/>
            <a:chExt cx="337185" cy="210820"/>
          </a:xfrm>
        </p:grpSpPr>
        <p:sp>
          <p:nvSpPr>
            <p:cNvPr id="24" name="object 24"/>
            <p:cNvSpPr/>
            <p:nvPr/>
          </p:nvSpPr>
          <p:spPr>
            <a:xfrm>
              <a:off x="6164580" y="3035808"/>
              <a:ext cx="325120" cy="198120"/>
            </a:xfrm>
            <a:custGeom>
              <a:avLst/>
              <a:gdLst/>
              <a:ahLst/>
              <a:cxnLst/>
              <a:rect l="l" t="t" r="r" b="b"/>
              <a:pathLst>
                <a:path w="325120" h="198119">
                  <a:moveTo>
                    <a:pt x="225552" y="0"/>
                  </a:moveTo>
                  <a:lnTo>
                    <a:pt x="225552" y="49529"/>
                  </a:lnTo>
                  <a:lnTo>
                    <a:pt x="0" y="49529"/>
                  </a:lnTo>
                  <a:lnTo>
                    <a:pt x="0" y="148589"/>
                  </a:lnTo>
                  <a:lnTo>
                    <a:pt x="225552" y="148589"/>
                  </a:lnTo>
                  <a:lnTo>
                    <a:pt x="225552" y="198119"/>
                  </a:lnTo>
                  <a:lnTo>
                    <a:pt x="324612" y="99059"/>
                  </a:lnTo>
                  <a:lnTo>
                    <a:pt x="225552" y="0"/>
                  </a:lnTo>
                  <a:close/>
                </a:path>
              </a:pathLst>
            </a:custGeom>
            <a:solidFill>
              <a:srgbClr val="C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5" name="object 25"/>
            <p:cNvSpPr/>
            <p:nvPr/>
          </p:nvSpPr>
          <p:spPr>
            <a:xfrm>
              <a:off x="6164580" y="3035808"/>
              <a:ext cx="325120" cy="198120"/>
            </a:xfrm>
            <a:custGeom>
              <a:avLst/>
              <a:gdLst/>
              <a:ahLst/>
              <a:cxnLst/>
              <a:rect l="l" t="t" r="r" b="b"/>
              <a:pathLst>
                <a:path w="325120" h="198119">
                  <a:moveTo>
                    <a:pt x="0" y="49529"/>
                  </a:moveTo>
                  <a:lnTo>
                    <a:pt x="225552" y="49529"/>
                  </a:lnTo>
                  <a:lnTo>
                    <a:pt x="225552" y="0"/>
                  </a:lnTo>
                  <a:lnTo>
                    <a:pt x="324612" y="99059"/>
                  </a:lnTo>
                  <a:lnTo>
                    <a:pt x="225552" y="198119"/>
                  </a:lnTo>
                  <a:lnTo>
                    <a:pt x="225552" y="148589"/>
                  </a:lnTo>
                  <a:lnTo>
                    <a:pt x="0" y="148589"/>
                  </a:lnTo>
                  <a:lnTo>
                    <a:pt x="0" y="49529"/>
                  </a:lnTo>
                  <a:close/>
                </a:path>
              </a:pathLst>
            </a:custGeom>
            <a:ln w="12192">
              <a:solidFill>
                <a:srgbClr val="C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7" name="object 27"/>
          <p:cNvSpPr/>
          <p:nvPr/>
        </p:nvSpPr>
        <p:spPr>
          <a:xfrm>
            <a:off x="3154680" y="5783580"/>
            <a:ext cx="6510527" cy="670559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object 30"/>
          <p:cNvSpPr txBox="1"/>
          <p:nvPr/>
        </p:nvSpPr>
        <p:spPr>
          <a:xfrm>
            <a:off x="1089356" y="5897764"/>
            <a:ext cx="8352790" cy="307777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2280285">
              <a:lnSpc>
                <a:spcPct val="100000"/>
              </a:lnSpc>
              <a:spcBef>
                <a:spcPts val="120"/>
              </a:spcBef>
            </a:pPr>
            <a:r>
              <a:rPr sz="1900" b="1" spc="10" dirty="0">
                <a:solidFill>
                  <a:srgbClr val="82203B"/>
                </a:solidFill>
                <a:latin typeface="Book Antiqua"/>
                <a:cs typeface="Book Antiqua"/>
              </a:rPr>
              <a:t>The </a:t>
            </a:r>
            <a:r>
              <a:rPr sz="1900" b="1" spc="5" dirty="0">
                <a:solidFill>
                  <a:srgbClr val="82203B"/>
                </a:solidFill>
                <a:latin typeface="Book Antiqua"/>
                <a:cs typeface="Book Antiqua"/>
              </a:rPr>
              <a:t>next </a:t>
            </a:r>
            <a:r>
              <a:rPr sz="1900" b="1" spc="10" dirty="0">
                <a:solidFill>
                  <a:srgbClr val="82203B"/>
                </a:solidFill>
                <a:latin typeface="Book Antiqua"/>
                <a:cs typeface="Book Antiqua"/>
              </a:rPr>
              <a:t>page </a:t>
            </a:r>
            <a:r>
              <a:rPr sz="1900" b="1" spc="5" dirty="0">
                <a:solidFill>
                  <a:srgbClr val="82203B"/>
                </a:solidFill>
                <a:latin typeface="Book Antiqua"/>
                <a:cs typeface="Book Antiqua"/>
              </a:rPr>
              <a:t>will </a:t>
            </a:r>
            <a:r>
              <a:rPr sz="1900" b="1" spc="10" dirty="0">
                <a:solidFill>
                  <a:srgbClr val="82203B"/>
                </a:solidFill>
                <a:latin typeface="Book Antiqua"/>
                <a:cs typeface="Book Antiqua"/>
              </a:rPr>
              <a:t>show </a:t>
            </a:r>
            <a:r>
              <a:rPr sz="1900" b="1" spc="5" dirty="0">
                <a:solidFill>
                  <a:srgbClr val="82203B"/>
                </a:solidFill>
                <a:latin typeface="Book Antiqua"/>
                <a:cs typeface="Book Antiqua"/>
              </a:rPr>
              <a:t>you the results of your</a:t>
            </a:r>
            <a:r>
              <a:rPr sz="1900" b="1" spc="10" dirty="0">
                <a:solidFill>
                  <a:srgbClr val="82203B"/>
                </a:solidFill>
                <a:latin typeface="Book Antiqua"/>
                <a:cs typeface="Book Antiqua"/>
              </a:rPr>
              <a:t> </a:t>
            </a:r>
            <a:r>
              <a:rPr sz="1900" b="1" spc="5" dirty="0" smtClean="0">
                <a:solidFill>
                  <a:srgbClr val="82203B"/>
                </a:solidFill>
                <a:latin typeface="Book Antiqua"/>
                <a:cs typeface="Book Antiqua"/>
              </a:rPr>
              <a:t>search</a:t>
            </a:r>
            <a:endParaRPr sz="1900" dirty="0">
              <a:latin typeface="Book Antiqua"/>
              <a:cs typeface="Book Antiqua"/>
            </a:endParaRPr>
          </a:p>
        </p:txBody>
      </p:sp>
      <p:sp>
        <p:nvSpPr>
          <p:cNvPr id="31" name="object 31"/>
          <p:cNvSpPr/>
          <p:nvPr/>
        </p:nvSpPr>
        <p:spPr>
          <a:xfrm>
            <a:off x="2547612" y="2984849"/>
            <a:ext cx="532130" cy="2479040"/>
          </a:xfrm>
          <a:custGeom>
            <a:avLst/>
            <a:gdLst/>
            <a:ahLst/>
            <a:cxnLst/>
            <a:rect l="l" t="t" r="r" b="b"/>
            <a:pathLst>
              <a:path w="532130" h="2479040">
                <a:moveTo>
                  <a:pt x="532028" y="0"/>
                </a:moveTo>
                <a:lnTo>
                  <a:pt x="0" y="2478443"/>
                </a:lnTo>
              </a:path>
            </a:pathLst>
          </a:custGeom>
          <a:ln w="25908">
            <a:solidFill>
              <a:srgbClr val="62983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object 32"/>
          <p:cNvSpPr txBox="1"/>
          <p:nvPr/>
        </p:nvSpPr>
        <p:spPr>
          <a:xfrm>
            <a:off x="3077717" y="2487930"/>
            <a:ext cx="2748280" cy="850900"/>
          </a:xfrm>
          <a:prstGeom prst="rect">
            <a:avLst/>
          </a:prstGeom>
          <a:solidFill>
            <a:srgbClr val="BAE6EA"/>
          </a:solidFill>
          <a:ln w="25907">
            <a:solidFill>
              <a:srgbClr val="629830"/>
            </a:solidFill>
          </a:ln>
        </p:spPr>
        <p:txBody>
          <a:bodyPr vert="horz" wrap="square" lIns="0" tIns="19050" rIns="0" bIns="0" rtlCol="0">
            <a:spAutoFit/>
          </a:bodyPr>
          <a:lstStyle/>
          <a:p>
            <a:pPr marL="89535" marR="101600" indent="-635">
              <a:lnSpc>
                <a:spcPct val="100200"/>
              </a:lnSpc>
              <a:spcBef>
                <a:spcPts val="150"/>
              </a:spcBef>
            </a:pPr>
            <a:r>
              <a:rPr sz="1050" b="1" u="heavy" dirty="0">
                <a:solidFill>
                  <a:srgbClr val="416620"/>
                </a:solidFill>
                <a:uFill>
                  <a:solidFill>
                    <a:srgbClr val="416620"/>
                  </a:solidFill>
                </a:uFill>
                <a:latin typeface="Arial"/>
                <a:cs typeface="Arial"/>
              </a:rPr>
              <a:t>Note:</a:t>
            </a:r>
            <a:r>
              <a:rPr sz="1050" b="1" dirty="0">
                <a:solidFill>
                  <a:srgbClr val="416620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2E2E2E"/>
                </a:solidFill>
                <a:latin typeface="Arial"/>
                <a:cs typeface="Arial"/>
              </a:rPr>
              <a:t>Detail List </a:t>
            </a:r>
            <a:r>
              <a:rPr sz="1050" dirty="0">
                <a:solidFill>
                  <a:srgbClr val="416620"/>
                </a:solidFill>
                <a:latin typeface="Arial"/>
                <a:cs typeface="Arial"/>
              </a:rPr>
              <a:t>is </a:t>
            </a:r>
            <a:r>
              <a:rPr sz="1050" spc="-5" dirty="0">
                <a:solidFill>
                  <a:srgbClr val="416620"/>
                </a:solidFill>
                <a:latin typeface="Arial"/>
                <a:cs typeface="Arial"/>
              </a:rPr>
              <a:t>the </a:t>
            </a:r>
            <a:r>
              <a:rPr sz="1050" dirty="0">
                <a:solidFill>
                  <a:srgbClr val="416620"/>
                </a:solidFill>
                <a:latin typeface="Arial"/>
                <a:cs typeface="Arial"/>
              </a:rPr>
              <a:t>default </a:t>
            </a:r>
            <a:r>
              <a:rPr sz="1050" spc="-5" dirty="0">
                <a:solidFill>
                  <a:srgbClr val="416620"/>
                </a:solidFill>
                <a:latin typeface="Arial"/>
                <a:cs typeface="Arial"/>
              </a:rPr>
              <a:t>Output  </a:t>
            </a:r>
            <a:r>
              <a:rPr sz="1050" dirty="0">
                <a:solidFill>
                  <a:srgbClr val="416620"/>
                </a:solidFill>
                <a:latin typeface="Arial"/>
                <a:cs typeface="Arial"/>
              </a:rPr>
              <a:t>Option. The 02-Building Construction  Business Category, </a:t>
            </a:r>
            <a:r>
              <a:rPr sz="1050" spc="-5" dirty="0">
                <a:solidFill>
                  <a:srgbClr val="416620"/>
                </a:solidFill>
                <a:latin typeface="Arial"/>
                <a:cs typeface="Arial"/>
              </a:rPr>
              <a:t>however, </a:t>
            </a:r>
            <a:r>
              <a:rPr sz="1050" dirty="0">
                <a:solidFill>
                  <a:srgbClr val="416620"/>
                </a:solidFill>
                <a:latin typeface="Arial"/>
                <a:cs typeface="Arial"/>
              </a:rPr>
              <a:t>will exceed  </a:t>
            </a:r>
            <a:r>
              <a:rPr sz="1050" spc="-5" dirty="0">
                <a:solidFill>
                  <a:srgbClr val="416620"/>
                </a:solidFill>
                <a:latin typeface="Arial"/>
                <a:cs typeface="Arial"/>
              </a:rPr>
              <a:t>the </a:t>
            </a:r>
            <a:r>
              <a:rPr sz="1050" spc="5" dirty="0">
                <a:solidFill>
                  <a:srgbClr val="416620"/>
                </a:solidFill>
                <a:latin typeface="Arial"/>
                <a:cs typeface="Arial"/>
              </a:rPr>
              <a:t>max </a:t>
            </a:r>
            <a:r>
              <a:rPr sz="1050" dirty="0">
                <a:solidFill>
                  <a:srgbClr val="416620"/>
                </a:solidFill>
                <a:latin typeface="Arial"/>
                <a:cs typeface="Arial"/>
              </a:rPr>
              <a:t>1000 vendors limit, so select</a:t>
            </a:r>
            <a:r>
              <a:rPr sz="1050" spc="-114" dirty="0">
                <a:solidFill>
                  <a:srgbClr val="416620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21676D"/>
                </a:solidFill>
                <a:latin typeface="Arial"/>
                <a:cs typeface="Arial"/>
              </a:rPr>
              <a:t>“Pipe  (|) Delimited List”</a:t>
            </a:r>
            <a:r>
              <a:rPr sz="1050" spc="-65" dirty="0">
                <a:solidFill>
                  <a:srgbClr val="21676D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416620"/>
                </a:solidFill>
                <a:latin typeface="Arial"/>
                <a:cs typeface="Arial"/>
              </a:rPr>
              <a:t>option.</a:t>
            </a:r>
            <a:endParaRPr sz="1050">
              <a:latin typeface="Arial"/>
              <a:cs typeface="Arial"/>
            </a:endParaRPr>
          </a:p>
        </p:txBody>
      </p:sp>
      <p:grpSp>
        <p:nvGrpSpPr>
          <p:cNvPr id="33" name="object 33"/>
          <p:cNvGrpSpPr/>
          <p:nvPr/>
        </p:nvGrpSpPr>
        <p:grpSpPr>
          <a:xfrm>
            <a:off x="310895" y="0"/>
            <a:ext cx="4688205" cy="763905"/>
            <a:chOff x="310895" y="0"/>
            <a:chExt cx="4688205" cy="763905"/>
          </a:xfrm>
        </p:grpSpPr>
        <p:sp>
          <p:nvSpPr>
            <p:cNvPr id="34" name="object 34"/>
            <p:cNvSpPr/>
            <p:nvPr/>
          </p:nvSpPr>
          <p:spPr>
            <a:xfrm>
              <a:off x="310895" y="0"/>
              <a:ext cx="2514599" cy="758951"/>
            </a:xfrm>
            <a:prstGeom prst="rect">
              <a:avLst/>
            </a:prstGeom>
            <a:blipFill>
              <a:blip r:embed="rId7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5" name="object 35"/>
            <p:cNvSpPr/>
            <p:nvPr/>
          </p:nvSpPr>
          <p:spPr>
            <a:xfrm>
              <a:off x="377951" y="0"/>
              <a:ext cx="2346959" cy="675131"/>
            </a:xfrm>
            <a:prstGeom prst="rect">
              <a:avLst/>
            </a:prstGeom>
            <a:blipFill>
              <a:blip r:embed="rId8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6" name="object 36"/>
            <p:cNvSpPr/>
            <p:nvPr/>
          </p:nvSpPr>
          <p:spPr>
            <a:xfrm>
              <a:off x="2252472" y="0"/>
              <a:ext cx="2746247" cy="763523"/>
            </a:xfrm>
            <a:prstGeom prst="rect">
              <a:avLst/>
            </a:prstGeom>
            <a:blipFill>
              <a:blip r:embed="rId9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7" name="object 37"/>
            <p:cNvSpPr/>
            <p:nvPr/>
          </p:nvSpPr>
          <p:spPr>
            <a:xfrm>
              <a:off x="2319528" y="0"/>
              <a:ext cx="2578607" cy="679703"/>
            </a:xfrm>
            <a:prstGeom prst="rect">
              <a:avLst/>
            </a:prstGeom>
            <a:blipFill>
              <a:blip r:embed="rId10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8" name="object 38"/>
          <p:cNvSpPr txBox="1">
            <a:spLocks noGrp="1"/>
          </p:cNvSpPr>
          <p:nvPr>
            <p:ph type="title"/>
          </p:nvPr>
        </p:nvSpPr>
        <p:spPr>
          <a:xfrm>
            <a:off x="567977" y="74366"/>
            <a:ext cx="414782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105" dirty="0"/>
              <a:t>HUB</a:t>
            </a:r>
            <a:r>
              <a:rPr sz="2400" spc="-315" dirty="0"/>
              <a:t> </a:t>
            </a:r>
            <a:r>
              <a:rPr sz="2400" spc="-135" dirty="0"/>
              <a:t>Search</a:t>
            </a:r>
            <a:r>
              <a:rPr sz="2400" spc="-290" dirty="0"/>
              <a:t> </a:t>
            </a:r>
            <a:r>
              <a:rPr sz="2400" spc="-80" dirty="0"/>
              <a:t>by</a:t>
            </a:r>
            <a:r>
              <a:rPr sz="2400" spc="-300" dirty="0"/>
              <a:t> </a:t>
            </a:r>
            <a:r>
              <a:rPr sz="2400" i="1" spc="-140" dirty="0">
                <a:latin typeface="Book Antiqua"/>
                <a:cs typeface="Book Antiqua"/>
              </a:rPr>
              <a:t>Business</a:t>
            </a:r>
            <a:r>
              <a:rPr sz="2400" i="1" spc="-275" dirty="0">
                <a:latin typeface="Book Antiqua"/>
                <a:cs typeface="Book Antiqua"/>
              </a:rPr>
              <a:t> </a:t>
            </a:r>
            <a:r>
              <a:rPr sz="2400" i="1" spc="-160" dirty="0">
                <a:latin typeface="Book Antiqua"/>
                <a:cs typeface="Book Antiqua"/>
              </a:rPr>
              <a:t>Category</a:t>
            </a:r>
            <a:endParaRPr sz="2400">
              <a:latin typeface="Book Antiqua"/>
              <a:cs typeface="Book Antiqua"/>
            </a:endParaRPr>
          </a:p>
        </p:txBody>
      </p:sp>
      <p:sp>
        <p:nvSpPr>
          <p:cNvPr id="39" name="object 39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1270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0"/>
              </a:spcBef>
            </a:pPr>
            <a:fld id="{81D60167-4931-47E6-BA6A-407CBD079E47}" type="slidenum">
              <a:rPr spc="10" dirty="0"/>
              <a:t>15</a:t>
            </a:fld>
            <a:endParaRPr spc="10" dirty="0"/>
          </a:p>
        </p:txBody>
      </p:sp>
    </p:spTree>
  </p:cSld>
  <p:clrMapOvr>
    <a:masterClrMapping/>
  </p:clrMapOvr>
  <p:transition spd="med">
    <p:fade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ject 5"/>
          <p:cNvSpPr/>
          <p:nvPr/>
        </p:nvSpPr>
        <p:spPr>
          <a:xfrm>
            <a:off x="761" y="762"/>
            <a:ext cx="914400" cy="0"/>
          </a:xfrm>
          <a:custGeom>
            <a:avLst/>
            <a:gdLst/>
            <a:ahLst/>
            <a:cxnLst/>
            <a:rect l="l" t="t" r="r" b="b"/>
            <a:pathLst>
              <a:path w="914400">
                <a:moveTo>
                  <a:pt x="0" y="0"/>
                </a:moveTo>
                <a:lnTo>
                  <a:pt x="914400" y="0"/>
                </a:lnTo>
              </a:path>
            </a:pathLst>
          </a:custGeom>
          <a:ln w="3175">
            <a:solidFill>
              <a:srgbClr val="FB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6" name="object 6"/>
          <p:cNvGrpSpPr/>
          <p:nvPr/>
        </p:nvGrpSpPr>
        <p:grpSpPr>
          <a:xfrm>
            <a:off x="347472" y="652273"/>
            <a:ext cx="10095230" cy="733425"/>
            <a:chOff x="347472" y="652273"/>
            <a:chExt cx="10095230" cy="733425"/>
          </a:xfrm>
        </p:grpSpPr>
        <p:sp>
          <p:nvSpPr>
            <p:cNvPr id="7" name="object 7"/>
            <p:cNvSpPr/>
            <p:nvPr/>
          </p:nvSpPr>
          <p:spPr>
            <a:xfrm>
              <a:off x="347472" y="652273"/>
              <a:ext cx="4230624" cy="728470"/>
            </a:xfrm>
            <a:prstGeom prst="rect">
              <a:avLst/>
            </a:prstGeom>
            <a:blipFill>
              <a:blip r:embed="rId2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4090416" y="656845"/>
              <a:ext cx="2743199" cy="728458"/>
            </a:xfrm>
            <a:prstGeom prst="rect">
              <a:avLst/>
            </a:prstGeom>
            <a:blipFill>
              <a:blip r:embed="rId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9"/>
            <p:cNvSpPr/>
            <p:nvPr/>
          </p:nvSpPr>
          <p:spPr>
            <a:xfrm>
              <a:off x="6345936" y="652273"/>
              <a:ext cx="4096511" cy="728470"/>
            </a:xfrm>
            <a:prstGeom prst="rect">
              <a:avLst/>
            </a:prstGeom>
            <a:blipFill>
              <a:blip r:embed="rId4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0" name="object 10"/>
          <p:cNvSpPr txBox="1"/>
          <p:nvPr/>
        </p:nvSpPr>
        <p:spPr>
          <a:xfrm>
            <a:off x="567978" y="776079"/>
            <a:ext cx="9630410" cy="3454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100" b="1" spc="-5" dirty="0">
                <a:solidFill>
                  <a:srgbClr val="82203B"/>
                </a:solidFill>
                <a:latin typeface="Book Antiqua"/>
                <a:cs typeface="Book Antiqua"/>
              </a:rPr>
              <a:t>Results of </a:t>
            </a:r>
            <a:r>
              <a:rPr sz="2100" b="1" dirty="0">
                <a:solidFill>
                  <a:srgbClr val="82203B"/>
                </a:solidFill>
                <a:latin typeface="Book Antiqua"/>
                <a:cs typeface="Book Antiqua"/>
              </a:rPr>
              <a:t>Searching </a:t>
            </a:r>
            <a:r>
              <a:rPr sz="2100" b="1" spc="-5" dirty="0">
                <a:solidFill>
                  <a:srgbClr val="82203B"/>
                </a:solidFill>
                <a:latin typeface="Book Antiqua"/>
                <a:cs typeface="Book Antiqua"/>
              </a:rPr>
              <a:t>HUBs </a:t>
            </a:r>
            <a:r>
              <a:rPr sz="2100" b="1" dirty="0">
                <a:solidFill>
                  <a:srgbClr val="82203B"/>
                </a:solidFill>
                <a:latin typeface="Book Antiqua"/>
                <a:cs typeface="Book Antiqua"/>
              </a:rPr>
              <a:t>by </a:t>
            </a:r>
            <a:r>
              <a:rPr sz="2100" b="1" i="1" spc="-5" dirty="0">
                <a:solidFill>
                  <a:srgbClr val="82203B"/>
                </a:solidFill>
                <a:latin typeface="Book Antiqua"/>
                <a:cs typeface="Book Antiqua"/>
              </a:rPr>
              <a:t>Business Category </a:t>
            </a:r>
            <a:r>
              <a:rPr sz="2100" b="1" spc="-5" dirty="0">
                <a:solidFill>
                  <a:srgbClr val="82203B"/>
                </a:solidFill>
                <a:latin typeface="Book Antiqua"/>
                <a:cs typeface="Book Antiqua"/>
              </a:rPr>
              <a:t>using Pipe (|) Delimited</a:t>
            </a:r>
            <a:r>
              <a:rPr sz="2100" b="1" spc="110" dirty="0">
                <a:solidFill>
                  <a:srgbClr val="82203B"/>
                </a:solidFill>
                <a:latin typeface="Book Antiqua"/>
                <a:cs typeface="Book Antiqua"/>
              </a:rPr>
              <a:t> </a:t>
            </a:r>
            <a:r>
              <a:rPr sz="2100" b="1" spc="-5" dirty="0">
                <a:solidFill>
                  <a:srgbClr val="82203B"/>
                </a:solidFill>
                <a:latin typeface="Book Antiqua"/>
                <a:cs typeface="Book Antiqua"/>
              </a:rPr>
              <a:t>List.</a:t>
            </a:r>
            <a:endParaRPr sz="2100">
              <a:latin typeface="Book Antiqua"/>
              <a:cs typeface="Book Antiqua"/>
            </a:endParaRPr>
          </a:p>
        </p:txBody>
      </p:sp>
      <p:grpSp>
        <p:nvGrpSpPr>
          <p:cNvPr id="12" name="object 12"/>
          <p:cNvGrpSpPr/>
          <p:nvPr/>
        </p:nvGrpSpPr>
        <p:grpSpPr>
          <a:xfrm>
            <a:off x="310895" y="0"/>
            <a:ext cx="6360160" cy="763905"/>
            <a:chOff x="310895" y="0"/>
            <a:chExt cx="6360160" cy="763905"/>
          </a:xfrm>
        </p:grpSpPr>
        <p:sp>
          <p:nvSpPr>
            <p:cNvPr id="13" name="object 13"/>
            <p:cNvSpPr/>
            <p:nvPr/>
          </p:nvSpPr>
          <p:spPr>
            <a:xfrm>
              <a:off x="310895" y="0"/>
              <a:ext cx="2514599" cy="758951"/>
            </a:xfrm>
            <a:prstGeom prst="rect">
              <a:avLst/>
            </a:prstGeom>
            <a:blipFill>
              <a:blip r:embed="rId5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" name="object 14"/>
            <p:cNvSpPr/>
            <p:nvPr/>
          </p:nvSpPr>
          <p:spPr>
            <a:xfrm>
              <a:off x="377951" y="0"/>
              <a:ext cx="2346959" cy="675131"/>
            </a:xfrm>
            <a:prstGeom prst="rect">
              <a:avLst/>
            </a:prstGeom>
            <a:blipFill>
              <a:blip r:embed="rId6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" name="object 15"/>
            <p:cNvSpPr/>
            <p:nvPr/>
          </p:nvSpPr>
          <p:spPr>
            <a:xfrm>
              <a:off x="2252472" y="0"/>
              <a:ext cx="4418075" cy="763524"/>
            </a:xfrm>
            <a:prstGeom prst="rect">
              <a:avLst/>
            </a:prstGeom>
            <a:blipFill>
              <a:blip r:embed="rId7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6" name="object 16"/>
            <p:cNvSpPr/>
            <p:nvPr/>
          </p:nvSpPr>
          <p:spPr>
            <a:xfrm>
              <a:off x="2319528" y="0"/>
              <a:ext cx="4250435" cy="679703"/>
            </a:xfrm>
            <a:prstGeom prst="rect">
              <a:avLst/>
            </a:prstGeom>
            <a:blipFill>
              <a:blip r:embed="rId8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9" name="object 19"/>
          <p:cNvSpPr/>
          <p:nvPr/>
        </p:nvSpPr>
        <p:spPr>
          <a:xfrm>
            <a:off x="3268980" y="6021324"/>
            <a:ext cx="6816839" cy="673607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 txBox="1">
            <a:spLocks noGrp="1"/>
          </p:cNvSpPr>
          <p:nvPr>
            <p:ph type="title"/>
          </p:nvPr>
        </p:nvSpPr>
        <p:spPr>
          <a:xfrm>
            <a:off x="567977" y="74366"/>
            <a:ext cx="583311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105" dirty="0"/>
              <a:t>HUB</a:t>
            </a:r>
            <a:r>
              <a:rPr sz="2400" spc="-305" dirty="0"/>
              <a:t> </a:t>
            </a:r>
            <a:r>
              <a:rPr sz="2400" spc="-135" dirty="0"/>
              <a:t>Search</a:t>
            </a:r>
            <a:r>
              <a:rPr sz="2400" spc="-280" dirty="0"/>
              <a:t> </a:t>
            </a:r>
            <a:r>
              <a:rPr sz="2400" spc="-80" dirty="0"/>
              <a:t>by</a:t>
            </a:r>
            <a:r>
              <a:rPr sz="2400" spc="-295" dirty="0"/>
              <a:t> </a:t>
            </a:r>
            <a:r>
              <a:rPr sz="2400" i="1" spc="-145" dirty="0">
                <a:latin typeface="Book Antiqua"/>
                <a:cs typeface="Book Antiqua"/>
              </a:rPr>
              <a:t>Commodity/</a:t>
            </a:r>
            <a:r>
              <a:rPr sz="2400" i="1" spc="-254" dirty="0">
                <a:latin typeface="Book Antiqua"/>
                <a:cs typeface="Book Antiqua"/>
              </a:rPr>
              <a:t> </a:t>
            </a:r>
            <a:r>
              <a:rPr sz="2400" i="1" spc="-135" dirty="0">
                <a:latin typeface="Book Antiqua"/>
                <a:cs typeface="Book Antiqua"/>
              </a:rPr>
              <a:t>Service</a:t>
            </a:r>
            <a:r>
              <a:rPr sz="2400" i="1" spc="-265" dirty="0">
                <a:latin typeface="Book Antiqua"/>
                <a:cs typeface="Book Antiqua"/>
              </a:rPr>
              <a:t> </a:t>
            </a:r>
            <a:r>
              <a:rPr sz="2400" i="1" spc="-145" dirty="0">
                <a:latin typeface="Book Antiqua"/>
                <a:cs typeface="Book Antiqua"/>
              </a:rPr>
              <a:t>Description</a:t>
            </a:r>
            <a:endParaRPr sz="2400">
              <a:latin typeface="Book Antiqua"/>
              <a:cs typeface="Book Antiqua"/>
            </a:endParaRPr>
          </a:p>
        </p:txBody>
      </p:sp>
      <p:grpSp>
        <p:nvGrpSpPr>
          <p:cNvPr id="21" name="object 21"/>
          <p:cNvGrpSpPr/>
          <p:nvPr/>
        </p:nvGrpSpPr>
        <p:grpSpPr>
          <a:xfrm>
            <a:off x="477012" y="1220724"/>
            <a:ext cx="10424160" cy="4741545"/>
            <a:chOff x="477012" y="1220724"/>
            <a:chExt cx="10424160" cy="4741545"/>
          </a:xfrm>
        </p:grpSpPr>
        <p:sp>
          <p:nvSpPr>
            <p:cNvPr id="22" name="object 22"/>
            <p:cNvSpPr/>
            <p:nvPr/>
          </p:nvSpPr>
          <p:spPr>
            <a:xfrm>
              <a:off x="489204" y="1232917"/>
              <a:ext cx="10399775" cy="4716779"/>
            </a:xfrm>
            <a:prstGeom prst="rect">
              <a:avLst/>
            </a:prstGeom>
            <a:blipFill>
              <a:blip r:embed="rId10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3" name="object 23"/>
            <p:cNvSpPr/>
            <p:nvPr/>
          </p:nvSpPr>
          <p:spPr>
            <a:xfrm>
              <a:off x="483108" y="1226820"/>
              <a:ext cx="10412095" cy="4729480"/>
            </a:xfrm>
            <a:custGeom>
              <a:avLst/>
              <a:gdLst/>
              <a:ahLst/>
              <a:cxnLst/>
              <a:rect l="l" t="t" r="r" b="b"/>
              <a:pathLst>
                <a:path w="10412095" h="4729480">
                  <a:moveTo>
                    <a:pt x="0" y="0"/>
                  </a:moveTo>
                  <a:lnTo>
                    <a:pt x="10411968" y="0"/>
                  </a:lnTo>
                  <a:lnTo>
                    <a:pt x="10411968" y="4728972"/>
                  </a:lnTo>
                  <a:lnTo>
                    <a:pt x="0" y="4728972"/>
                  </a:lnTo>
                  <a:lnTo>
                    <a:pt x="0" y="0"/>
                  </a:lnTo>
                  <a:close/>
                </a:path>
              </a:pathLst>
            </a:custGeom>
            <a:ln w="12191">
              <a:solidFill>
                <a:srgbClr val="0070C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4" name="object 24"/>
          <p:cNvSpPr txBox="1"/>
          <p:nvPr/>
        </p:nvSpPr>
        <p:spPr>
          <a:xfrm>
            <a:off x="1089356" y="6121941"/>
            <a:ext cx="10649585" cy="30777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396490">
              <a:lnSpc>
                <a:spcPts val="2325"/>
              </a:lnSpc>
              <a:spcBef>
                <a:spcPts val="100"/>
              </a:spcBef>
            </a:pPr>
            <a:r>
              <a:rPr sz="1900" b="1" i="1" spc="5" dirty="0">
                <a:solidFill>
                  <a:srgbClr val="82203B"/>
                </a:solidFill>
                <a:latin typeface="Book Antiqua"/>
                <a:cs typeface="Book Antiqua"/>
              </a:rPr>
              <a:t>~Go to next page for how to </a:t>
            </a:r>
            <a:r>
              <a:rPr sz="1900" b="1" i="1" dirty="0">
                <a:solidFill>
                  <a:srgbClr val="82203B"/>
                </a:solidFill>
                <a:latin typeface="Book Antiqua"/>
                <a:cs typeface="Book Antiqua"/>
              </a:rPr>
              <a:t>transport this </a:t>
            </a:r>
            <a:r>
              <a:rPr sz="1900" b="1" i="1" spc="5" dirty="0">
                <a:solidFill>
                  <a:srgbClr val="82203B"/>
                </a:solidFill>
                <a:latin typeface="Book Antiqua"/>
                <a:cs typeface="Book Antiqua"/>
              </a:rPr>
              <a:t>information to </a:t>
            </a:r>
            <a:r>
              <a:rPr sz="2000" b="1" spc="-5" dirty="0">
                <a:solidFill>
                  <a:srgbClr val="264E2E"/>
                </a:solidFill>
                <a:latin typeface="Arial"/>
                <a:cs typeface="Arial"/>
              </a:rPr>
              <a:t>Microsoft</a:t>
            </a:r>
            <a:r>
              <a:rPr sz="2000" b="1" spc="190" dirty="0">
                <a:solidFill>
                  <a:srgbClr val="264E2E"/>
                </a:solidFill>
                <a:latin typeface="Arial"/>
                <a:cs typeface="Arial"/>
              </a:rPr>
              <a:t> </a:t>
            </a:r>
            <a:r>
              <a:rPr sz="2000" b="1" dirty="0" smtClean="0">
                <a:solidFill>
                  <a:srgbClr val="264E2E"/>
                </a:solidFill>
                <a:latin typeface="Arial"/>
                <a:cs typeface="Arial"/>
              </a:rPr>
              <a:t>Excel</a:t>
            </a:r>
            <a:endParaRPr sz="2000" dirty="0">
              <a:latin typeface="Arial"/>
              <a:cs typeface="Arial"/>
            </a:endParaRPr>
          </a:p>
        </p:txBody>
      </p:sp>
      <p:sp>
        <p:nvSpPr>
          <p:cNvPr id="25" name="object 25"/>
          <p:cNvSpPr/>
          <p:nvPr/>
        </p:nvSpPr>
        <p:spPr>
          <a:xfrm>
            <a:off x="11759183" y="6188964"/>
            <a:ext cx="246887" cy="248411"/>
          </a:xfrm>
          <a:prstGeom prst="rect">
            <a:avLst/>
          </a:prstGeom>
          <a:blipFill>
            <a:blip r:embed="rId11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1270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0"/>
              </a:spcBef>
            </a:pPr>
            <a:fld id="{81D60167-4931-47E6-BA6A-407CBD079E47}" type="slidenum">
              <a:rPr spc="10" dirty="0"/>
              <a:t>16</a:t>
            </a:fld>
            <a:endParaRPr spc="10" dirty="0"/>
          </a:p>
        </p:txBody>
      </p:sp>
    </p:spTree>
  </p:cSld>
  <p:clrMapOvr>
    <a:masterClrMapping/>
  </p:clrMapOvr>
  <p:transition spd="med">
    <p:fade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ject 5"/>
          <p:cNvSpPr/>
          <p:nvPr/>
        </p:nvSpPr>
        <p:spPr>
          <a:xfrm>
            <a:off x="761" y="762"/>
            <a:ext cx="914400" cy="0"/>
          </a:xfrm>
          <a:custGeom>
            <a:avLst/>
            <a:gdLst/>
            <a:ahLst/>
            <a:cxnLst/>
            <a:rect l="l" t="t" r="r" b="b"/>
            <a:pathLst>
              <a:path w="914400">
                <a:moveTo>
                  <a:pt x="0" y="0"/>
                </a:moveTo>
                <a:lnTo>
                  <a:pt x="914400" y="0"/>
                </a:lnTo>
              </a:path>
            </a:pathLst>
          </a:custGeom>
          <a:ln w="3175">
            <a:solidFill>
              <a:srgbClr val="FB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6" name="object 6"/>
          <p:cNvGrpSpPr/>
          <p:nvPr/>
        </p:nvGrpSpPr>
        <p:grpSpPr>
          <a:xfrm>
            <a:off x="519683" y="1150620"/>
            <a:ext cx="5584190" cy="4572000"/>
            <a:chOff x="519683" y="1150620"/>
            <a:chExt cx="5584190" cy="4572000"/>
          </a:xfrm>
        </p:grpSpPr>
        <p:sp>
          <p:nvSpPr>
            <p:cNvPr id="7" name="object 7"/>
            <p:cNvSpPr/>
            <p:nvPr/>
          </p:nvSpPr>
          <p:spPr>
            <a:xfrm>
              <a:off x="531875" y="1162812"/>
              <a:ext cx="5559551" cy="4547615"/>
            </a:xfrm>
            <a:prstGeom prst="rect">
              <a:avLst/>
            </a:prstGeom>
            <a:blipFill>
              <a:blip r:embed="rId2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525779" y="1156716"/>
              <a:ext cx="5572125" cy="4559935"/>
            </a:xfrm>
            <a:custGeom>
              <a:avLst/>
              <a:gdLst/>
              <a:ahLst/>
              <a:cxnLst/>
              <a:rect l="l" t="t" r="r" b="b"/>
              <a:pathLst>
                <a:path w="5572125" h="4559935">
                  <a:moveTo>
                    <a:pt x="0" y="0"/>
                  </a:moveTo>
                  <a:lnTo>
                    <a:pt x="5571744" y="0"/>
                  </a:lnTo>
                  <a:lnTo>
                    <a:pt x="5571744" y="4559808"/>
                  </a:lnTo>
                  <a:lnTo>
                    <a:pt x="0" y="4559808"/>
                  </a:lnTo>
                  <a:lnTo>
                    <a:pt x="0" y="0"/>
                  </a:lnTo>
                  <a:close/>
                </a:path>
              </a:pathLst>
            </a:custGeom>
            <a:ln w="12191">
              <a:solidFill>
                <a:srgbClr val="0070C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9" name="object 9"/>
          <p:cNvGrpSpPr/>
          <p:nvPr/>
        </p:nvGrpSpPr>
        <p:grpSpPr>
          <a:xfrm>
            <a:off x="6600443" y="1152144"/>
            <a:ext cx="5584190" cy="4570730"/>
            <a:chOff x="6600443" y="1152144"/>
            <a:chExt cx="5584190" cy="4570730"/>
          </a:xfrm>
        </p:grpSpPr>
        <p:sp>
          <p:nvSpPr>
            <p:cNvPr id="10" name="object 10"/>
            <p:cNvSpPr/>
            <p:nvPr/>
          </p:nvSpPr>
          <p:spPr>
            <a:xfrm>
              <a:off x="6612635" y="1164336"/>
              <a:ext cx="5559551" cy="4546091"/>
            </a:xfrm>
            <a:prstGeom prst="rect">
              <a:avLst/>
            </a:prstGeom>
            <a:blipFill>
              <a:blip r:embed="rId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11"/>
            <p:cNvSpPr/>
            <p:nvPr/>
          </p:nvSpPr>
          <p:spPr>
            <a:xfrm>
              <a:off x="6606539" y="1158240"/>
              <a:ext cx="5572125" cy="4558665"/>
            </a:xfrm>
            <a:custGeom>
              <a:avLst/>
              <a:gdLst/>
              <a:ahLst/>
              <a:cxnLst/>
              <a:rect l="l" t="t" r="r" b="b"/>
              <a:pathLst>
                <a:path w="5572125" h="4558665">
                  <a:moveTo>
                    <a:pt x="0" y="0"/>
                  </a:moveTo>
                  <a:lnTo>
                    <a:pt x="5571744" y="0"/>
                  </a:lnTo>
                  <a:lnTo>
                    <a:pt x="5571744" y="4558284"/>
                  </a:lnTo>
                  <a:lnTo>
                    <a:pt x="0" y="4558284"/>
                  </a:lnTo>
                  <a:lnTo>
                    <a:pt x="0" y="0"/>
                  </a:lnTo>
                  <a:close/>
                </a:path>
              </a:pathLst>
            </a:custGeom>
            <a:ln w="12192">
              <a:solidFill>
                <a:srgbClr val="0070C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12" name="object 12"/>
          <p:cNvGrpSpPr/>
          <p:nvPr/>
        </p:nvGrpSpPr>
        <p:grpSpPr>
          <a:xfrm>
            <a:off x="413004" y="463297"/>
            <a:ext cx="7272655" cy="670560"/>
            <a:chOff x="413004" y="463297"/>
            <a:chExt cx="7272655" cy="670560"/>
          </a:xfrm>
        </p:grpSpPr>
        <p:sp>
          <p:nvSpPr>
            <p:cNvPr id="13" name="object 13"/>
            <p:cNvSpPr/>
            <p:nvPr/>
          </p:nvSpPr>
          <p:spPr>
            <a:xfrm>
              <a:off x="413004" y="463297"/>
              <a:ext cx="1196339" cy="670559"/>
            </a:xfrm>
            <a:prstGeom prst="rect">
              <a:avLst/>
            </a:prstGeom>
            <a:blipFill>
              <a:blip r:embed="rId4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" name="object 14"/>
            <p:cNvSpPr/>
            <p:nvPr/>
          </p:nvSpPr>
          <p:spPr>
            <a:xfrm>
              <a:off x="6489192" y="463297"/>
              <a:ext cx="1196339" cy="670559"/>
            </a:xfrm>
            <a:prstGeom prst="rect">
              <a:avLst/>
            </a:prstGeom>
            <a:blipFill>
              <a:blip r:embed="rId5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5" name="object 15"/>
          <p:cNvSpPr txBox="1"/>
          <p:nvPr/>
        </p:nvSpPr>
        <p:spPr>
          <a:xfrm>
            <a:off x="615709" y="577247"/>
            <a:ext cx="6846570" cy="318135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  <a:tabLst>
                <a:tab pos="6088380" algn="l"/>
              </a:tabLst>
            </a:pPr>
            <a:r>
              <a:rPr sz="1900" b="1" spc="5" dirty="0">
                <a:solidFill>
                  <a:srgbClr val="82203B"/>
                </a:solidFill>
                <a:latin typeface="Book Antiqua"/>
                <a:cs typeface="Book Antiqua"/>
              </a:rPr>
              <a:t>Step</a:t>
            </a:r>
            <a:r>
              <a:rPr sz="1900" b="1" spc="10" dirty="0">
                <a:solidFill>
                  <a:srgbClr val="82203B"/>
                </a:solidFill>
                <a:latin typeface="Book Antiqua"/>
                <a:cs typeface="Book Antiqua"/>
              </a:rPr>
              <a:t> </a:t>
            </a:r>
            <a:r>
              <a:rPr sz="1900" b="1" spc="5" dirty="0">
                <a:solidFill>
                  <a:srgbClr val="82203B"/>
                </a:solidFill>
                <a:latin typeface="Book Antiqua"/>
                <a:cs typeface="Book Antiqua"/>
              </a:rPr>
              <a:t>1.	Step</a:t>
            </a:r>
            <a:r>
              <a:rPr sz="1900" b="1" spc="-60" dirty="0">
                <a:solidFill>
                  <a:srgbClr val="82203B"/>
                </a:solidFill>
                <a:latin typeface="Book Antiqua"/>
                <a:cs typeface="Book Antiqua"/>
              </a:rPr>
              <a:t> </a:t>
            </a:r>
            <a:r>
              <a:rPr sz="1900" b="1" spc="5" dirty="0">
                <a:solidFill>
                  <a:srgbClr val="82203B"/>
                </a:solidFill>
                <a:latin typeface="Book Antiqua"/>
                <a:cs typeface="Book Antiqua"/>
              </a:rPr>
              <a:t>2.</a:t>
            </a:r>
            <a:endParaRPr sz="1900">
              <a:latin typeface="Book Antiqua"/>
              <a:cs typeface="Book Antiqua"/>
            </a:endParaRPr>
          </a:p>
        </p:txBody>
      </p:sp>
      <p:sp>
        <p:nvSpPr>
          <p:cNvPr id="16" name="object 16"/>
          <p:cNvSpPr/>
          <p:nvPr/>
        </p:nvSpPr>
        <p:spPr>
          <a:xfrm>
            <a:off x="667129" y="1474683"/>
            <a:ext cx="201295" cy="1351915"/>
          </a:xfrm>
          <a:custGeom>
            <a:avLst/>
            <a:gdLst/>
            <a:ahLst/>
            <a:cxnLst/>
            <a:rect l="l" t="t" r="r" b="b"/>
            <a:pathLst>
              <a:path w="201294" h="1351914">
                <a:moveTo>
                  <a:pt x="200850" y="1351356"/>
                </a:moveTo>
                <a:lnTo>
                  <a:pt x="0" y="0"/>
                </a:lnTo>
              </a:path>
            </a:pathLst>
          </a:custGeom>
          <a:ln w="25908">
            <a:solidFill>
              <a:srgbClr val="C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 txBox="1"/>
          <p:nvPr/>
        </p:nvSpPr>
        <p:spPr>
          <a:xfrm>
            <a:off x="866394" y="2510790"/>
            <a:ext cx="2266315" cy="539750"/>
          </a:xfrm>
          <a:prstGeom prst="rect">
            <a:avLst/>
          </a:prstGeom>
          <a:solidFill>
            <a:srgbClr val="FFF5D7"/>
          </a:solidFill>
          <a:ln w="25908">
            <a:solidFill>
              <a:srgbClr val="C00000"/>
            </a:solidFill>
          </a:ln>
        </p:spPr>
        <p:txBody>
          <a:bodyPr vert="horz" wrap="square" lIns="0" tIns="25400" rIns="0" bIns="0" rtlCol="0">
            <a:spAutoFit/>
          </a:bodyPr>
          <a:lstStyle/>
          <a:p>
            <a:pPr marL="90170" marR="266700" algn="just">
              <a:lnSpc>
                <a:spcPct val="100000"/>
              </a:lnSpc>
              <a:spcBef>
                <a:spcPts val="200"/>
              </a:spcBef>
            </a:pPr>
            <a:r>
              <a:rPr sz="1050" dirty="0">
                <a:solidFill>
                  <a:srgbClr val="C00000"/>
                </a:solidFill>
                <a:latin typeface="Arial"/>
                <a:cs typeface="Arial"/>
              </a:rPr>
              <a:t>1) Highlight first few words,</a:t>
            </a:r>
            <a:r>
              <a:rPr sz="1050" spc="-110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C00000"/>
                </a:solidFill>
                <a:latin typeface="Arial"/>
                <a:cs typeface="Arial"/>
              </a:rPr>
              <a:t>then  hold down </a:t>
            </a:r>
            <a:r>
              <a:rPr sz="1050" spc="-5" dirty="0">
                <a:solidFill>
                  <a:srgbClr val="C00000"/>
                </a:solidFill>
                <a:latin typeface="Arial"/>
                <a:cs typeface="Arial"/>
              </a:rPr>
              <a:t>the</a:t>
            </a:r>
            <a:r>
              <a:rPr sz="1050" spc="-5" dirty="0">
                <a:solidFill>
                  <a:srgbClr val="2E2E2E"/>
                </a:solidFill>
                <a:latin typeface="Arial"/>
                <a:cs typeface="Arial"/>
              </a:rPr>
              <a:t> </a:t>
            </a:r>
            <a:r>
              <a:rPr sz="1050" b="1" u="heavy" spc="-5" dirty="0">
                <a:solidFill>
                  <a:srgbClr val="2E2E2E"/>
                </a:solidFill>
                <a:uFill>
                  <a:solidFill>
                    <a:srgbClr val="2E2E2E"/>
                  </a:solidFill>
                </a:uFill>
                <a:latin typeface="Arial"/>
                <a:cs typeface="Arial"/>
              </a:rPr>
              <a:t>Shift</a:t>
            </a:r>
            <a:r>
              <a:rPr sz="1050" b="1" spc="-5" dirty="0">
                <a:solidFill>
                  <a:srgbClr val="2E2E2E"/>
                </a:solidFill>
                <a:latin typeface="Arial"/>
                <a:cs typeface="Arial"/>
              </a:rPr>
              <a:t> </a:t>
            </a:r>
            <a:r>
              <a:rPr sz="1050" spc="5" dirty="0">
                <a:solidFill>
                  <a:srgbClr val="C00000"/>
                </a:solidFill>
                <a:latin typeface="Arial"/>
                <a:cs typeface="Arial"/>
              </a:rPr>
              <a:t>key </a:t>
            </a:r>
            <a:r>
              <a:rPr sz="1050" dirty="0">
                <a:solidFill>
                  <a:srgbClr val="C00000"/>
                </a:solidFill>
                <a:latin typeface="Arial"/>
                <a:cs typeface="Arial"/>
              </a:rPr>
              <a:t>on </a:t>
            </a:r>
            <a:r>
              <a:rPr sz="1050" spc="-5" dirty="0">
                <a:solidFill>
                  <a:srgbClr val="C00000"/>
                </a:solidFill>
                <a:latin typeface="Arial"/>
                <a:cs typeface="Arial"/>
              </a:rPr>
              <a:t>your  </a:t>
            </a:r>
            <a:r>
              <a:rPr sz="1050" dirty="0">
                <a:solidFill>
                  <a:srgbClr val="C00000"/>
                </a:solidFill>
                <a:latin typeface="Arial"/>
                <a:cs typeface="Arial"/>
              </a:rPr>
              <a:t>keyboard</a:t>
            </a:r>
            <a:endParaRPr sz="1050">
              <a:latin typeface="Arial"/>
              <a:cs typeface="Arial"/>
            </a:endParaRPr>
          </a:p>
        </p:txBody>
      </p:sp>
      <p:sp>
        <p:nvSpPr>
          <p:cNvPr id="18" name="object 18"/>
          <p:cNvSpPr/>
          <p:nvPr/>
        </p:nvSpPr>
        <p:spPr>
          <a:xfrm>
            <a:off x="4963755" y="1350406"/>
            <a:ext cx="1042669" cy="1152525"/>
          </a:xfrm>
          <a:custGeom>
            <a:avLst/>
            <a:gdLst/>
            <a:ahLst/>
            <a:cxnLst/>
            <a:rect l="l" t="t" r="r" b="b"/>
            <a:pathLst>
              <a:path w="1042670" h="1152525">
                <a:moveTo>
                  <a:pt x="0" y="1151966"/>
                </a:moveTo>
                <a:lnTo>
                  <a:pt x="1042263" y="0"/>
                </a:lnTo>
              </a:path>
            </a:pathLst>
          </a:custGeom>
          <a:ln w="25908">
            <a:solidFill>
              <a:srgbClr val="C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 txBox="1"/>
          <p:nvPr/>
        </p:nvSpPr>
        <p:spPr>
          <a:xfrm>
            <a:off x="3417570" y="2515362"/>
            <a:ext cx="2214880" cy="668020"/>
          </a:xfrm>
          <a:prstGeom prst="rect">
            <a:avLst/>
          </a:prstGeom>
          <a:solidFill>
            <a:srgbClr val="FFF5D7"/>
          </a:solidFill>
          <a:ln w="25907">
            <a:solidFill>
              <a:srgbClr val="C00000"/>
            </a:solidFill>
          </a:ln>
        </p:spPr>
        <p:txBody>
          <a:bodyPr vert="horz" wrap="square" lIns="0" tIns="8890" rIns="0" bIns="0" rtlCol="0">
            <a:spAutoFit/>
          </a:bodyPr>
          <a:lstStyle/>
          <a:p>
            <a:pPr marL="90805" marR="162560">
              <a:lnSpc>
                <a:spcPct val="100000"/>
              </a:lnSpc>
              <a:spcBef>
                <a:spcPts val="70"/>
              </a:spcBef>
            </a:pPr>
            <a:r>
              <a:rPr sz="1050" dirty="0">
                <a:solidFill>
                  <a:srgbClr val="C00000"/>
                </a:solidFill>
                <a:latin typeface="Arial"/>
                <a:cs typeface="Arial"/>
              </a:rPr>
              <a:t>2) </a:t>
            </a:r>
            <a:r>
              <a:rPr sz="1050" spc="10" dirty="0">
                <a:solidFill>
                  <a:srgbClr val="C00000"/>
                </a:solidFill>
                <a:latin typeface="Arial"/>
                <a:cs typeface="Arial"/>
              </a:rPr>
              <a:t>While </a:t>
            </a:r>
            <a:r>
              <a:rPr sz="1050" dirty="0">
                <a:solidFill>
                  <a:srgbClr val="C00000"/>
                </a:solidFill>
                <a:latin typeface="Arial"/>
                <a:cs typeface="Arial"/>
              </a:rPr>
              <a:t>holding down </a:t>
            </a:r>
            <a:r>
              <a:rPr sz="1050" spc="-5" dirty="0">
                <a:solidFill>
                  <a:srgbClr val="C00000"/>
                </a:solidFill>
                <a:latin typeface="Arial"/>
                <a:cs typeface="Arial"/>
              </a:rPr>
              <a:t>the</a:t>
            </a:r>
            <a:r>
              <a:rPr sz="1050" spc="-5" dirty="0">
                <a:solidFill>
                  <a:srgbClr val="2E2E2E"/>
                </a:solidFill>
                <a:latin typeface="Arial"/>
                <a:cs typeface="Arial"/>
              </a:rPr>
              <a:t> </a:t>
            </a:r>
            <a:r>
              <a:rPr sz="1050" b="1" u="heavy" spc="-5" dirty="0">
                <a:solidFill>
                  <a:srgbClr val="2E2E2E"/>
                </a:solidFill>
                <a:uFill>
                  <a:solidFill>
                    <a:srgbClr val="2E2E2E"/>
                  </a:solidFill>
                </a:uFill>
                <a:latin typeface="Arial"/>
                <a:cs typeface="Arial"/>
              </a:rPr>
              <a:t>Shift </a:t>
            </a:r>
            <a:r>
              <a:rPr sz="1050" b="1" spc="-5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C00000"/>
                </a:solidFill>
                <a:latin typeface="Arial"/>
                <a:cs typeface="Arial"/>
              </a:rPr>
              <a:t>key, click and hold </a:t>
            </a:r>
            <a:r>
              <a:rPr sz="1050" spc="-5" dirty="0">
                <a:solidFill>
                  <a:srgbClr val="C00000"/>
                </a:solidFill>
                <a:latin typeface="Arial"/>
                <a:cs typeface="Arial"/>
              </a:rPr>
              <a:t>the vertical  </a:t>
            </a:r>
            <a:r>
              <a:rPr sz="1050" dirty="0">
                <a:solidFill>
                  <a:srgbClr val="C00000"/>
                </a:solidFill>
                <a:latin typeface="Arial"/>
                <a:cs typeface="Arial"/>
              </a:rPr>
              <a:t>scroll bar, then pull it down </a:t>
            </a:r>
            <a:r>
              <a:rPr sz="1050" spc="-5" dirty="0">
                <a:solidFill>
                  <a:srgbClr val="C00000"/>
                </a:solidFill>
                <a:latin typeface="Arial"/>
                <a:cs typeface="Arial"/>
              </a:rPr>
              <a:t>to</a:t>
            </a:r>
            <a:r>
              <a:rPr sz="1050" spc="-105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050" spc="-5" dirty="0">
                <a:solidFill>
                  <a:srgbClr val="C00000"/>
                </a:solidFill>
                <a:latin typeface="Arial"/>
                <a:cs typeface="Arial"/>
              </a:rPr>
              <a:t>the  bottom </a:t>
            </a:r>
            <a:r>
              <a:rPr sz="1050" dirty="0">
                <a:solidFill>
                  <a:srgbClr val="C00000"/>
                </a:solidFill>
                <a:latin typeface="Arial"/>
                <a:cs typeface="Arial"/>
              </a:rPr>
              <a:t>of </a:t>
            </a:r>
            <a:r>
              <a:rPr sz="1050" spc="-5" dirty="0">
                <a:solidFill>
                  <a:srgbClr val="C00000"/>
                </a:solidFill>
                <a:latin typeface="Arial"/>
                <a:cs typeface="Arial"/>
              </a:rPr>
              <a:t>the</a:t>
            </a:r>
            <a:r>
              <a:rPr sz="1050" spc="-35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C00000"/>
                </a:solidFill>
                <a:latin typeface="Arial"/>
                <a:cs typeface="Arial"/>
              </a:rPr>
              <a:t>page</a:t>
            </a:r>
            <a:endParaRPr sz="1050">
              <a:latin typeface="Arial"/>
              <a:cs typeface="Arial"/>
            </a:endParaRPr>
          </a:p>
        </p:txBody>
      </p:sp>
      <p:grpSp>
        <p:nvGrpSpPr>
          <p:cNvPr id="20" name="object 20"/>
          <p:cNvGrpSpPr/>
          <p:nvPr/>
        </p:nvGrpSpPr>
        <p:grpSpPr>
          <a:xfrm>
            <a:off x="6213347" y="3457956"/>
            <a:ext cx="337185" cy="210820"/>
            <a:chOff x="6213347" y="3457956"/>
            <a:chExt cx="337185" cy="210820"/>
          </a:xfrm>
        </p:grpSpPr>
        <p:sp>
          <p:nvSpPr>
            <p:cNvPr id="21" name="object 21"/>
            <p:cNvSpPr/>
            <p:nvPr/>
          </p:nvSpPr>
          <p:spPr>
            <a:xfrm>
              <a:off x="6219443" y="3464052"/>
              <a:ext cx="325120" cy="198120"/>
            </a:xfrm>
            <a:custGeom>
              <a:avLst/>
              <a:gdLst/>
              <a:ahLst/>
              <a:cxnLst/>
              <a:rect l="l" t="t" r="r" b="b"/>
              <a:pathLst>
                <a:path w="325120" h="198120">
                  <a:moveTo>
                    <a:pt x="225552" y="0"/>
                  </a:moveTo>
                  <a:lnTo>
                    <a:pt x="225552" y="49529"/>
                  </a:lnTo>
                  <a:lnTo>
                    <a:pt x="0" y="49529"/>
                  </a:lnTo>
                  <a:lnTo>
                    <a:pt x="0" y="148589"/>
                  </a:lnTo>
                  <a:lnTo>
                    <a:pt x="225552" y="148589"/>
                  </a:lnTo>
                  <a:lnTo>
                    <a:pt x="225552" y="198119"/>
                  </a:lnTo>
                  <a:lnTo>
                    <a:pt x="324612" y="99059"/>
                  </a:lnTo>
                  <a:lnTo>
                    <a:pt x="225552" y="0"/>
                  </a:lnTo>
                  <a:close/>
                </a:path>
              </a:pathLst>
            </a:custGeom>
            <a:solidFill>
              <a:srgbClr val="C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2" name="object 22"/>
            <p:cNvSpPr/>
            <p:nvPr/>
          </p:nvSpPr>
          <p:spPr>
            <a:xfrm>
              <a:off x="6219443" y="3464052"/>
              <a:ext cx="325120" cy="198120"/>
            </a:xfrm>
            <a:custGeom>
              <a:avLst/>
              <a:gdLst/>
              <a:ahLst/>
              <a:cxnLst/>
              <a:rect l="l" t="t" r="r" b="b"/>
              <a:pathLst>
                <a:path w="325120" h="198120">
                  <a:moveTo>
                    <a:pt x="0" y="49529"/>
                  </a:moveTo>
                  <a:lnTo>
                    <a:pt x="225552" y="49529"/>
                  </a:lnTo>
                  <a:lnTo>
                    <a:pt x="225552" y="0"/>
                  </a:lnTo>
                  <a:lnTo>
                    <a:pt x="324612" y="99059"/>
                  </a:lnTo>
                  <a:lnTo>
                    <a:pt x="225552" y="198119"/>
                  </a:lnTo>
                  <a:lnTo>
                    <a:pt x="225552" y="148589"/>
                  </a:lnTo>
                  <a:lnTo>
                    <a:pt x="0" y="148589"/>
                  </a:lnTo>
                  <a:lnTo>
                    <a:pt x="0" y="49529"/>
                  </a:lnTo>
                  <a:close/>
                </a:path>
              </a:pathLst>
            </a:custGeom>
            <a:ln w="12192">
              <a:solidFill>
                <a:srgbClr val="C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6" name="object 26"/>
          <p:cNvSpPr/>
          <p:nvPr/>
        </p:nvSpPr>
        <p:spPr>
          <a:xfrm>
            <a:off x="7612380" y="5833872"/>
            <a:ext cx="4078223" cy="670559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27"/>
          <p:cNvSpPr txBox="1"/>
          <p:nvPr/>
        </p:nvSpPr>
        <p:spPr>
          <a:xfrm>
            <a:off x="7815012" y="5943953"/>
            <a:ext cx="3585845" cy="318135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sz="1900" b="1" i="1" spc="10" dirty="0">
                <a:solidFill>
                  <a:srgbClr val="82203B"/>
                </a:solidFill>
                <a:latin typeface="Book Antiqua"/>
                <a:cs typeface="Book Antiqua"/>
              </a:rPr>
              <a:t>~You </a:t>
            </a:r>
            <a:r>
              <a:rPr sz="1900" b="1" i="1" spc="5" dirty="0">
                <a:solidFill>
                  <a:srgbClr val="82203B"/>
                </a:solidFill>
                <a:latin typeface="Book Antiqua"/>
                <a:cs typeface="Book Antiqua"/>
              </a:rPr>
              <a:t>are now ready to</a:t>
            </a:r>
            <a:r>
              <a:rPr sz="1900" b="1" i="1" spc="15" dirty="0">
                <a:solidFill>
                  <a:srgbClr val="82203B"/>
                </a:solidFill>
                <a:latin typeface="Book Antiqua"/>
                <a:cs typeface="Book Antiqua"/>
              </a:rPr>
              <a:t> </a:t>
            </a:r>
            <a:r>
              <a:rPr sz="1900" b="1" i="1" dirty="0">
                <a:solidFill>
                  <a:srgbClr val="82203B"/>
                </a:solidFill>
                <a:latin typeface="Book Antiqua"/>
                <a:cs typeface="Book Antiqua"/>
              </a:rPr>
              <a:t>transport</a:t>
            </a:r>
            <a:endParaRPr sz="1900">
              <a:latin typeface="Book Antiqua"/>
              <a:cs typeface="Book Antiqua"/>
            </a:endParaRPr>
          </a:p>
        </p:txBody>
      </p:sp>
      <p:sp>
        <p:nvSpPr>
          <p:cNvPr id="28" name="object 28"/>
          <p:cNvSpPr/>
          <p:nvPr/>
        </p:nvSpPr>
        <p:spPr>
          <a:xfrm>
            <a:off x="7612380" y="6128004"/>
            <a:ext cx="1708403" cy="670559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29"/>
          <p:cNvSpPr txBox="1"/>
          <p:nvPr/>
        </p:nvSpPr>
        <p:spPr>
          <a:xfrm>
            <a:off x="7815012" y="6238085"/>
            <a:ext cx="3549650" cy="318135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  <a:tabLst>
                <a:tab pos="3402965" algn="l"/>
              </a:tabLst>
            </a:pPr>
            <a:r>
              <a:rPr sz="1900" b="1" i="1" dirty="0">
                <a:solidFill>
                  <a:srgbClr val="82203B"/>
                </a:solidFill>
                <a:latin typeface="Book Antiqua"/>
                <a:cs typeface="Book Antiqua"/>
              </a:rPr>
              <a:t>th</a:t>
            </a:r>
            <a:r>
              <a:rPr sz="1900" b="1" i="1" spc="5" dirty="0">
                <a:solidFill>
                  <a:srgbClr val="82203B"/>
                </a:solidFill>
                <a:latin typeface="Book Antiqua"/>
                <a:cs typeface="Book Antiqua"/>
              </a:rPr>
              <a:t>e</a:t>
            </a:r>
            <a:r>
              <a:rPr sz="1900" b="1" i="1" dirty="0">
                <a:solidFill>
                  <a:srgbClr val="82203B"/>
                </a:solidFill>
                <a:latin typeface="Book Antiqua"/>
                <a:cs typeface="Book Antiqua"/>
              </a:rPr>
              <a:t> </a:t>
            </a:r>
            <a:r>
              <a:rPr sz="1900" b="1" i="1" spc="5" dirty="0">
                <a:solidFill>
                  <a:srgbClr val="82203B"/>
                </a:solidFill>
                <a:latin typeface="Book Antiqua"/>
                <a:cs typeface="Book Antiqua"/>
              </a:rPr>
              <a:t>dat</a:t>
            </a:r>
            <a:r>
              <a:rPr sz="1900" b="1" i="1" spc="10" dirty="0">
                <a:solidFill>
                  <a:srgbClr val="82203B"/>
                </a:solidFill>
                <a:latin typeface="Book Antiqua"/>
                <a:cs typeface="Book Antiqua"/>
              </a:rPr>
              <a:t>a</a:t>
            </a:r>
            <a:r>
              <a:rPr sz="1900" b="1" i="1" spc="25" dirty="0">
                <a:solidFill>
                  <a:srgbClr val="82203B"/>
                </a:solidFill>
                <a:latin typeface="Book Antiqua"/>
                <a:cs typeface="Book Antiqua"/>
              </a:rPr>
              <a:t> </a:t>
            </a:r>
            <a:r>
              <a:rPr sz="1900" b="1" i="1" dirty="0">
                <a:solidFill>
                  <a:srgbClr val="82203B"/>
                </a:solidFill>
                <a:latin typeface="Book Antiqua"/>
                <a:cs typeface="Book Antiqua"/>
              </a:rPr>
              <a:t>t</a:t>
            </a:r>
            <a:r>
              <a:rPr sz="1900" b="1" i="1" spc="10" dirty="0">
                <a:solidFill>
                  <a:srgbClr val="82203B"/>
                </a:solidFill>
                <a:latin typeface="Book Antiqua"/>
                <a:cs typeface="Book Antiqua"/>
              </a:rPr>
              <a:t>o</a:t>
            </a:r>
            <a:r>
              <a:rPr sz="1900" b="1" i="1" spc="20" dirty="0">
                <a:solidFill>
                  <a:srgbClr val="82203B"/>
                </a:solidFill>
                <a:latin typeface="Book Antiqua"/>
                <a:cs typeface="Book Antiqua"/>
              </a:rPr>
              <a:t> </a:t>
            </a:r>
            <a:r>
              <a:rPr sz="1800" b="1" dirty="0">
                <a:solidFill>
                  <a:srgbClr val="264E2E"/>
                </a:solidFill>
                <a:latin typeface="Arial"/>
                <a:cs typeface="Arial"/>
              </a:rPr>
              <a:t>Mi</a:t>
            </a:r>
            <a:r>
              <a:rPr sz="1800" b="1" spc="-15" dirty="0">
                <a:solidFill>
                  <a:srgbClr val="264E2E"/>
                </a:solidFill>
                <a:latin typeface="Arial"/>
                <a:cs typeface="Arial"/>
              </a:rPr>
              <a:t>c</a:t>
            </a:r>
            <a:r>
              <a:rPr sz="1800" b="1" spc="-10" dirty="0">
                <a:solidFill>
                  <a:srgbClr val="264E2E"/>
                </a:solidFill>
                <a:latin typeface="Arial"/>
                <a:cs typeface="Arial"/>
              </a:rPr>
              <a:t>r</a:t>
            </a:r>
            <a:r>
              <a:rPr sz="1800" b="1" dirty="0">
                <a:solidFill>
                  <a:srgbClr val="264E2E"/>
                </a:solidFill>
                <a:latin typeface="Arial"/>
                <a:cs typeface="Arial"/>
              </a:rPr>
              <a:t>o</a:t>
            </a:r>
            <a:r>
              <a:rPr sz="1800" b="1" spc="-10" dirty="0">
                <a:solidFill>
                  <a:srgbClr val="264E2E"/>
                </a:solidFill>
                <a:latin typeface="Arial"/>
                <a:cs typeface="Arial"/>
              </a:rPr>
              <a:t>s</a:t>
            </a:r>
            <a:r>
              <a:rPr sz="1800" b="1" dirty="0">
                <a:solidFill>
                  <a:srgbClr val="264E2E"/>
                </a:solidFill>
                <a:latin typeface="Arial"/>
                <a:cs typeface="Arial"/>
              </a:rPr>
              <a:t>oft </a:t>
            </a:r>
            <a:r>
              <a:rPr sz="1800" b="1" spc="-5" dirty="0">
                <a:solidFill>
                  <a:srgbClr val="264E2E"/>
                </a:solidFill>
                <a:latin typeface="Arial"/>
                <a:cs typeface="Arial"/>
              </a:rPr>
              <a:t>E</a:t>
            </a:r>
            <a:r>
              <a:rPr sz="1800" b="1" spc="-15" dirty="0">
                <a:solidFill>
                  <a:srgbClr val="264E2E"/>
                </a:solidFill>
                <a:latin typeface="Arial"/>
                <a:cs typeface="Arial"/>
              </a:rPr>
              <a:t>xce</a:t>
            </a:r>
            <a:r>
              <a:rPr sz="1800" b="1" spc="-5" dirty="0">
                <a:solidFill>
                  <a:srgbClr val="264E2E"/>
                </a:solidFill>
                <a:latin typeface="Arial"/>
                <a:cs typeface="Arial"/>
              </a:rPr>
              <a:t>l</a:t>
            </a:r>
            <a:r>
              <a:rPr sz="1800" b="1" dirty="0">
                <a:solidFill>
                  <a:srgbClr val="264E2E"/>
                </a:solidFill>
                <a:latin typeface="Arial"/>
                <a:cs typeface="Arial"/>
              </a:rPr>
              <a:t>	</a:t>
            </a:r>
            <a:r>
              <a:rPr sz="1800" dirty="0">
                <a:solidFill>
                  <a:srgbClr val="82203B"/>
                </a:solidFill>
                <a:latin typeface="Arial"/>
                <a:cs typeface="Arial"/>
              </a:rPr>
              <a:t>~</a:t>
            </a:r>
            <a:endParaRPr sz="1800">
              <a:latin typeface="Arial"/>
              <a:cs typeface="Arial"/>
            </a:endParaRPr>
          </a:p>
        </p:txBody>
      </p:sp>
      <p:grpSp>
        <p:nvGrpSpPr>
          <p:cNvPr id="30" name="object 30"/>
          <p:cNvGrpSpPr/>
          <p:nvPr/>
        </p:nvGrpSpPr>
        <p:grpSpPr>
          <a:xfrm>
            <a:off x="310895" y="0"/>
            <a:ext cx="6879590" cy="763905"/>
            <a:chOff x="310895" y="0"/>
            <a:chExt cx="6879590" cy="763905"/>
          </a:xfrm>
        </p:grpSpPr>
        <p:sp>
          <p:nvSpPr>
            <p:cNvPr id="31" name="object 31"/>
            <p:cNvSpPr/>
            <p:nvPr/>
          </p:nvSpPr>
          <p:spPr>
            <a:xfrm>
              <a:off x="310895" y="0"/>
              <a:ext cx="2514599" cy="758951"/>
            </a:xfrm>
            <a:prstGeom prst="rect">
              <a:avLst/>
            </a:prstGeom>
            <a:blipFill>
              <a:blip r:embed="rId8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2" name="object 32"/>
            <p:cNvSpPr/>
            <p:nvPr/>
          </p:nvSpPr>
          <p:spPr>
            <a:xfrm>
              <a:off x="377951" y="0"/>
              <a:ext cx="2346959" cy="675131"/>
            </a:xfrm>
            <a:prstGeom prst="rect">
              <a:avLst/>
            </a:prstGeom>
            <a:blipFill>
              <a:blip r:embed="rId9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3" name="object 33"/>
            <p:cNvSpPr/>
            <p:nvPr/>
          </p:nvSpPr>
          <p:spPr>
            <a:xfrm>
              <a:off x="2252472" y="0"/>
              <a:ext cx="2811779" cy="763523"/>
            </a:xfrm>
            <a:prstGeom prst="rect">
              <a:avLst/>
            </a:prstGeom>
            <a:blipFill>
              <a:blip r:embed="rId10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4" name="object 34"/>
            <p:cNvSpPr/>
            <p:nvPr/>
          </p:nvSpPr>
          <p:spPr>
            <a:xfrm>
              <a:off x="2319528" y="1"/>
              <a:ext cx="2644139" cy="679702"/>
            </a:xfrm>
            <a:prstGeom prst="rect">
              <a:avLst/>
            </a:prstGeom>
            <a:blipFill>
              <a:blip r:embed="rId11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5" name="object 35"/>
            <p:cNvSpPr/>
            <p:nvPr/>
          </p:nvSpPr>
          <p:spPr>
            <a:xfrm>
              <a:off x="4491228" y="0"/>
              <a:ext cx="705611" cy="763523"/>
            </a:xfrm>
            <a:prstGeom prst="rect">
              <a:avLst/>
            </a:prstGeom>
            <a:blipFill>
              <a:blip r:embed="rId12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6" name="object 36"/>
            <p:cNvSpPr/>
            <p:nvPr/>
          </p:nvSpPr>
          <p:spPr>
            <a:xfrm>
              <a:off x="4558284" y="0"/>
              <a:ext cx="537971" cy="679703"/>
            </a:xfrm>
            <a:prstGeom prst="rect">
              <a:avLst/>
            </a:prstGeom>
            <a:blipFill>
              <a:blip r:embed="rId1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7" name="object 37"/>
            <p:cNvSpPr/>
            <p:nvPr/>
          </p:nvSpPr>
          <p:spPr>
            <a:xfrm>
              <a:off x="4681728" y="0"/>
              <a:ext cx="2508503" cy="763523"/>
            </a:xfrm>
            <a:prstGeom prst="rect">
              <a:avLst/>
            </a:prstGeom>
            <a:blipFill>
              <a:blip r:embed="rId14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8" name="object 38"/>
            <p:cNvSpPr/>
            <p:nvPr/>
          </p:nvSpPr>
          <p:spPr>
            <a:xfrm>
              <a:off x="4748783" y="0"/>
              <a:ext cx="2340863" cy="679703"/>
            </a:xfrm>
            <a:prstGeom prst="rect">
              <a:avLst/>
            </a:prstGeom>
            <a:blipFill>
              <a:blip r:embed="rId15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9" name="object 39"/>
          <p:cNvSpPr txBox="1">
            <a:spLocks noGrp="1"/>
          </p:cNvSpPr>
          <p:nvPr>
            <p:ph type="title"/>
          </p:nvPr>
        </p:nvSpPr>
        <p:spPr>
          <a:xfrm>
            <a:off x="567977" y="74366"/>
            <a:ext cx="633857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105" dirty="0"/>
              <a:t>HUB</a:t>
            </a:r>
            <a:r>
              <a:rPr sz="2400" spc="-305" dirty="0"/>
              <a:t> </a:t>
            </a:r>
            <a:r>
              <a:rPr sz="2400" spc="-135" dirty="0"/>
              <a:t>Search</a:t>
            </a:r>
            <a:r>
              <a:rPr sz="2400" spc="-280" dirty="0"/>
              <a:t> </a:t>
            </a:r>
            <a:r>
              <a:rPr sz="2400" spc="-80" dirty="0"/>
              <a:t>by</a:t>
            </a:r>
            <a:r>
              <a:rPr sz="2400" spc="-295" dirty="0"/>
              <a:t> </a:t>
            </a:r>
            <a:r>
              <a:rPr sz="2400" i="1" spc="-140" dirty="0">
                <a:latin typeface="Book Antiqua"/>
                <a:cs typeface="Book Antiqua"/>
              </a:rPr>
              <a:t>Business</a:t>
            </a:r>
            <a:r>
              <a:rPr sz="2400" i="1" spc="-265" dirty="0">
                <a:latin typeface="Book Antiqua"/>
                <a:cs typeface="Book Antiqua"/>
              </a:rPr>
              <a:t> </a:t>
            </a:r>
            <a:r>
              <a:rPr sz="2400" i="1" spc="-140" dirty="0">
                <a:latin typeface="Book Antiqua"/>
                <a:cs typeface="Book Antiqua"/>
              </a:rPr>
              <a:t>Category</a:t>
            </a:r>
            <a:r>
              <a:rPr sz="2400" i="1" spc="-245" dirty="0">
                <a:latin typeface="Book Antiqua"/>
                <a:cs typeface="Book Antiqua"/>
              </a:rPr>
              <a:t> </a:t>
            </a:r>
            <a:r>
              <a:rPr sz="2400" i="1" dirty="0">
                <a:latin typeface="Book Antiqua"/>
                <a:cs typeface="Book Antiqua"/>
              </a:rPr>
              <a:t>–</a:t>
            </a:r>
            <a:r>
              <a:rPr sz="2400" i="1" spc="-300" dirty="0">
                <a:latin typeface="Book Antiqua"/>
                <a:cs typeface="Book Antiqua"/>
              </a:rPr>
              <a:t> </a:t>
            </a:r>
            <a:r>
              <a:rPr sz="2400" i="1" spc="-140" dirty="0">
                <a:latin typeface="Book Antiqua"/>
                <a:cs typeface="Book Antiqua"/>
              </a:rPr>
              <a:t>Convert</a:t>
            </a:r>
            <a:r>
              <a:rPr sz="2400" i="1" spc="-250" dirty="0">
                <a:latin typeface="Book Antiqua"/>
                <a:cs typeface="Book Antiqua"/>
              </a:rPr>
              <a:t> </a:t>
            </a:r>
            <a:r>
              <a:rPr sz="2400" i="1" spc="-80" dirty="0">
                <a:latin typeface="Book Antiqua"/>
                <a:cs typeface="Book Antiqua"/>
              </a:rPr>
              <a:t>to</a:t>
            </a:r>
            <a:r>
              <a:rPr sz="2400" i="1" spc="-295" dirty="0">
                <a:latin typeface="Book Antiqua"/>
                <a:cs typeface="Book Antiqua"/>
              </a:rPr>
              <a:t> </a:t>
            </a:r>
            <a:r>
              <a:rPr sz="2400" i="1" spc="-160" dirty="0">
                <a:latin typeface="Book Antiqua"/>
                <a:cs typeface="Book Antiqua"/>
              </a:rPr>
              <a:t>Excel</a:t>
            </a:r>
            <a:endParaRPr sz="2400">
              <a:latin typeface="Book Antiqua"/>
              <a:cs typeface="Book Antiqua"/>
            </a:endParaRPr>
          </a:p>
        </p:txBody>
      </p:sp>
      <p:sp>
        <p:nvSpPr>
          <p:cNvPr id="40" name="object 40"/>
          <p:cNvSpPr/>
          <p:nvPr/>
        </p:nvSpPr>
        <p:spPr>
          <a:xfrm>
            <a:off x="8157164" y="2658427"/>
            <a:ext cx="1171575" cy="2799080"/>
          </a:xfrm>
          <a:custGeom>
            <a:avLst/>
            <a:gdLst/>
            <a:ahLst/>
            <a:cxnLst/>
            <a:rect l="l" t="t" r="r" b="b"/>
            <a:pathLst>
              <a:path w="1171575" h="2799079">
                <a:moveTo>
                  <a:pt x="0" y="0"/>
                </a:moveTo>
                <a:lnTo>
                  <a:pt x="1171054" y="2798813"/>
                </a:lnTo>
              </a:path>
            </a:pathLst>
          </a:custGeom>
          <a:ln w="25908">
            <a:solidFill>
              <a:srgbClr val="C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" name="object 41"/>
          <p:cNvSpPr txBox="1"/>
          <p:nvPr/>
        </p:nvSpPr>
        <p:spPr>
          <a:xfrm>
            <a:off x="7091933" y="1739646"/>
            <a:ext cx="2291080" cy="932815"/>
          </a:xfrm>
          <a:prstGeom prst="rect">
            <a:avLst/>
          </a:prstGeom>
          <a:solidFill>
            <a:srgbClr val="FFF5D7"/>
          </a:solidFill>
          <a:ln w="25907">
            <a:solidFill>
              <a:srgbClr val="C00000"/>
            </a:solidFill>
          </a:ln>
        </p:spPr>
        <p:txBody>
          <a:bodyPr vert="horz" wrap="square" lIns="0" tIns="60960" rIns="0" bIns="0" rtlCol="0">
            <a:spAutoFit/>
          </a:bodyPr>
          <a:lstStyle/>
          <a:p>
            <a:pPr marL="90170" marR="160020">
              <a:lnSpc>
                <a:spcPct val="100200"/>
              </a:lnSpc>
              <a:spcBef>
                <a:spcPts val="480"/>
              </a:spcBef>
            </a:pPr>
            <a:r>
              <a:rPr sz="1050" dirty="0">
                <a:solidFill>
                  <a:srgbClr val="C00000"/>
                </a:solidFill>
                <a:latin typeface="Arial"/>
                <a:cs typeface="Arial"/>
              </a:rPr>
              <a:t>1) At </a:t>
            </a:r>
            <a:r>
              <a:rPr sz="1050" spc="-5" dirty="0">
                <a:solidFill>
                  <a:srgbClr val="C00000"/>
                </a:solidFill>
                <a:latin typeface="Arial"/>
                <a:cs typeface="Arial"/>
              </a:rPr>
              <a:t>the bottom </a:t>
            </a:r>
            <a:r>
              <a:rPr sz="1050" dirty="0">
                <a:solidFill>
                  <a:srgbClr val="C00000"/>
                </a:solidFill>
                <a:latin typeface="Arial"/>
                <a:cs typeface="Arial"/>
              </a:rPr>
              <a:t>of </a:t>
            </a:r>
            <a:r>
              <a:rPr sz="1050" spc="-5" dirty="0">
                <a:solidFill>
                  <a:srgbClr val="C00000"/>
                </a:solidFill>
                <a:latin typeface="Arial"/>
                <a:cs typeface="Arial"/>
              </a:rPr>
              <a:t>the </a:t>
            </a:r>
            <a:r>
              <a:rPr sz="1050" dirty="0">
                <a:solidFill>
                  <a:srgbClr val="C00000"/>
                </a:solidFill>
                <a:latin typeface="Arial"/>
                <a:cs typeface="Arial"/>
              </a:rPr>
              <a:t>page,</a:t>
            </a:r>
            <a:r>
              <a:rPr sz="1050" spc="-80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C00000"/>
                </a:solidFill>
                <a:latin typeface="Arial"/>
                <a:cs typeface="Arial"/>
              </a:rPr>
              <a:t>while  still holding down </a:t>
            </a:r>
            <a:r>
              <a:rPr sz="1050" spc="-5" dirty="0">
                <a:solidFill>
                  <a:srgbClr val="C00000"/>
                </a:solidFill>
                <a:latin typeface="Arial"/>
                <a:cs typeface="Arial"/>
              </a:rPr>
              <a:t>the</a:t>
            </a:r>
            <a:r>
              <a:rPr sz="1050" spc="-5" dirty="0">
                <a:solidFill>
                  <a:srgbClr val="2E2E2E"/>
                </a:solidFill>
                <a:latin typeface="Arial"/>
                <a:cs typeface="Arial"/>
              </a:rPr>
              <a:t> </a:t>
            </a:r>
            <a:r>
              <a:rPr sz="1050" b="1" u="heavy" spc="-5" dirty="0">
                <a:solidFill>
                  <a:srgbClr val="2E2E2E"/>
                </a:solidFill>
                <a:uFill>
                  <a:solidFill>
                    <a:srgbClr val="2E2E2E"/>
                  </a:solidFill>
                </a:uFill>
                <a:latin typeface="Arial"/>
                <a:cs typeface="Arial"/>
              </a:rPr>
              <a:t>Shift</a:t>
            </a:r>
            <a:r>
              <a:rPr sz="1050" b="1" spc="-5" dirty="0">
                <a:solidFill>
                  <a:srgbClr val="2E2E2E"/>
                </a:solidFill>
                <a:latin typeface="Arial"/>
                <a:cs typeface="Arial"/>
              </a:rPr>
              <a:t> </a:t>
            </a:r>
            <a:r>
              <a:rPr sz="1050" spc="-5" dirty="0">
                <a:solidFill>
                  <a:srgbClr val="C00000"/>
                </a:solidFill>
                <a:latin typeface="Arial"/>
                <a:cs typeface="Arial"/>
              </a:rPr>
              <a:t>key,  </a:t>
            </a:r>
            <a:r>
              <a:rPr sz="1050" dirty="0">
                <a:solidFill>
                  <a:srgbClr val="C00000"/>
                </a:solidFill>
                <a:latin typeface="Arial"/>
                <a:cs typeface="Arial"/>
              </a:rPr>
              <a:t>click on </a:t>
            </a:r>
            <a:r>
              <a:rPr sz="1050" spc="-5" dirty="0">
                <a:solidFill>
                  <a:srgbClr val="C00000"/>
                </a:solidFill>
                <a:latin typeface="Arial"/>
                <a:cs typeface="Arial"/>
              </a:rPr>
              <a:t>the </a:t>
            </a:r>
            <a:r>
              <a:rPr sz="1050" dirty="0">
                <a:solidFill>
                  <a:srgbClr val="C00000"/>
                </a:solidFill>
                <a:latin typeface="Arial"/>
                <a:cs typeface="Arial"/>
              </a:rPr>
              <a:t>last </a:t>
            </a:r>
            <a:r>
              <a:rPr sz="1050" spc="-5" dirty="0">
                <a:solidFill>
                  <a:srgbClr val="C00000"/>
                </a:solidFill>
                <a:latin typeface="Arial"/>
                <a:cs typeface="Arial"/>
              </a:rPr>
              <a:t>word </a:t>
            </a:r>
            <a:r>
              <a:rPr sz="1050" dirty="0">
                <a:solidFill>
                  <a:srgbClr val="C00000"/>
                </a:solidFill>
                <a:latin typeface="Arial"/>
                <a:cs typeface="Arial"/>
              </a:rPr>
              <a:t>or character  of </a:t>
            </a:r>
            <a:r>
              <a:rPr sz="1050" spc="-5" dirty="0">
                <a:solidFill>
                  <a:srgbClr val="C00000"/>
                </a:solidFill>
                <a:latin typeface="Arial"/>
                <a:cs typeface="Arial"/>
              </a:rPr>
              <a:t>the </a:t>
            </a:r>
            <a:r>
              <a:rPr sz="1050" dirty="0">
                <a:solidFill>
                  <a:srgbClr val="C00000"/>
                </a:solidFill>
                <a:latin typeface="Arial"/>
                <a:cs typeface="Arial"/>
              </a:rPr>
              <a:t>search results. This will  highlight </a:t>
            </a:r>
            <a:r>
              <a:rPr sz="1050" spc="-5" dirty="0">
                <a:solidFill>
                  <a:srgbClr val="C00000"/>
                </a:solidFill>
                <a:latin typeface="Arial"/>
                <a:cs typeface="Arial"/>
              </a:rPr>
              <a:t>the </a:t>
            </a:r>
            <a:r>
              <a:rPr sz="1050" dirty="0">
                <a:solidFill>
                  <a:srgbClr val="C00000"/>
                </a:solidFill>
                <a:latin typeface="Arial"/>
                <a:cs typeface="Arial"/>
              </a:rPr>
              <a:t>entire</a:t>
            </a:r>
            <a:r>
              <a:rPr sz="1050" spc="-35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C00000"/>
                </a:solidFill>
                <a:latin typeface="Arial"/>
                <a:cs typeface="Arial"/>
              </a:rPr>
              <a:t>list.</a:t>
            </a:r>
            <a:endParaRPr sz="1050">
              <a:latin typeface="Arial"/>
              <a:cs typeface="Arial"/>
            </a:endParaRPr>
          </a:p>
        </p:txBody>
      </p:sp>
      <p:sp>
        <p:nvSpPr>
          <p:cNvPr id="42" name="object 42"/>
          <p:cNvSpPr txBox="1"/>
          <p:nvPr/>
        </p:nvSpPr>
        <p:spPr>
          <a:xfrm>
            <a:off x="9382506" y="3827526"/>
            <a:ext cx="2327275" cy="739140"/>
          </a:xfrm>
          <a:prstGeom prst="rect">
            <a:avLst/>
          </a:prstGeom>
          <a:solidFill>
            <a:srgbClr val="FFF5D7"/>
          </a:solidFill>
          <a:ln w="25907">
            <a:solidFill>
              <a:srgbClr val="C00000"/>
            </a:solidFill>
          </a:ln>
        </p:spPr>
        <p:txBody>
          <a:bodyPr vert="horz" wrap="square" lIns="0" tIns="40640" rIns="0" bIns="0" rtlCol="0">
            <a:spAutoFit/>
          </a:bodyPr>
          <a:lstStyle/>
          <a:p>
            <a:pPr marL="90170" marR="157480">
              <a:lnSpc>
                <a:spcPct val="100000"/>
              </a:lnSpc>
              <a:spcBef>
                <a:spcPts val="320"/>
              </a:spcBef>
            </a:pPr>
            <a:r>
              <a:rPr sz="1050" dirty="0">
                <a:solidFill>
                  <a:srgbClr val="C00000"/>
                </a:solidFill>
                <a:latin typeface="Arial"/>
                <a:cs typeface="Arial"/>
              </a:rPr>
              <a:t>2) Release </a:t>
            </a:r>
            <a:r>
              <a:rPr sz="1050" spc="-5" dirty="0">
                <a:solidFill>
                  <a:srgbClr val="C00000"/>
                </a:solidFill>
                <a:latin typeface="Arial"/>
                <a:cs typeface="Arial"/>
              </a:rPr>
              <a:t>the</a:t>
            </a:r>
            <a:r>
              <a:rPr sz="1050" spc="-5" dirty="0">
                <a:solidFill>
                  <a:srgbClr val="2E2E2E"/>
                </a:solidFill>
                <a:latin typeface="Arial"/>
                <a:cs typeface="Arial"/>
              </a:rPr>
              <a:t> </a:t>
            </a:r>
            <a:r>
              <a:rPr sz="1050" b="1" u="heavy" spc="-5" dirty="0">
                <a:solidFill>
                  <a:srgbClr val="2E2E2E"/>
                </a:solidFill>
                <a:uFill>
                  <a:solidFill>
                    <a:srgbClr val="2E2E2E"/>
                  </a:solidFill>
                </a:uFill>
                <a:latin typeface="Arial"/>
                <a:cs typeface="Arial"/>
              </a:rPr>
              <a:t>Shift</a:t>
            </a:r>
            <a:r>
              <a:rPr sz="1050" b="1" spc="-5" dirty="0">
                <a:solidFill>
                  <a:srgbClr val="2E2E2E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C00000"/>
                </a:solidFill>
                <a:latin typeface="Arial"/>
                <a:cs typeface="Arial"/>
              </a:rPr>
              <a:t>key, then</a:t>
            </a:r>
            <a:r>
              <a:rPr sz="1050" spc="-75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C00000"/>
                </a:solidFill>
                <a:latin typeface="Arial"/>
                <a:cs typeface="Arial"/>
              </a:rPr>
              <a:t>hold  down </a:t>
            </a:r>
            <a:r>
              <a:rPr sz="1050" spc="-5" dirty="0">
                <a:solidFill>
                  <a:srgbClr val="C00000"/>
                </a:solidFill>
                <a:latin typeface="Arial"/>
                <a:cs typeface="Arial"/>
              </a:rPr>
              <a:t>the</a:t>
            </a:r>
            <a:r>
              <a:rPr sz="1050" spc="-5" dirty="0">
                <a:solidFill>
                  <a:srgbClr val="2E2E2E"/>
                </a:solidFill>
                <a:latin typeface="Arial"/>
                <a:cs typeface="Arial"/>
              </a:rPr>
              <a:t> </a:t>
            </a:r>
            <a:r>
              <a:rPr sz="1050" b="1" u="heavy" dirty="0">
                <a:solidFill>
                  <a:srgbClr val="2E2E2E"/>
                </a:solidFill>
                <a:uFill>
                  <a:solidFill>
                    <a:srgbClr val="2E2E2E"/>
                  </a:solidFill>
                </a:uFill>
                <a:latin typeface="Arial"/>
                <a:cs typeface="Arial"/>
              </a:rPr>
              <a:t>Ctrl</a:t>
            </a:r>
            <a:r>
              <a:rPr sz="1050" b="1" dirty="0">
                <a:solidFill>
                  <a:srgbClr val="2E2E2E"/>
                </a:solidFill>
                <a:latin typeface="Arial"/>
                <a:cs typeface="Arial"/>
              </a:rPr>
              <a:t> </a:t>
            </a:r>
            <a:r>
              <a:rPr sz="1050" spc="5" dirty="0">
                <a:solidFill>
                  <a:srgbClr val="C00000"/>
                </a:solidFill>
                <a:latin typeface="Arial"/>
                <a:cs typeface="Arial"/>
              </a:rPr>
              <a:t>key </a:t>
            </a:r>
            <a:r>
              <a:rPr sz="1050" dirty="0">
                <a:solidFill>
                  <a:srgbClr val="C00000"/>
                </a:solidFill>
                <a:latin typeface="Arial"/>
                <a:cs typeface="Arial"/>
              </a:rPr>
              <a:t>while pressing  </a:t>
            </a:r>
            <a:r>
              <a:rPr sz="1050" spc="-5" dirty="0">
                <a:solidFill>
                  <a:srgbClr val="C00000"/>
                </a:solidFill>
                <a:latin typeface="Arial"/>
                <a:cs typeface="Arial"/>
              </a:rPr>
              <a:t>the </a:t>
            </a:r>
            <a:r>
              <a:rPr sz="1050" b="1" dirty="0">
                <a:solidFill>
                  <a:srgbClr val="2E2E2E"/>
                </a:solidFill>
                <a:latin typeface="Arial"/>
                <a:cs typeface="Arial"/>
              </a:rPr>
              <a:t>“c” </a:t>
            </a:r>
            <a:r>
              <a:rPr sz="1050" spc="5" dirty="0">
                <a:solidFill>
                  <a:srgbClr val="C00000"/>
                </a:solidFill>
                <a:latin typeface="Arial"/>
                <a:cs typeface="Arial"/>
              </a:rPr>
              <a:t>key </a:t>
            </a:r>
            <a:r>
              <a:rPr sz="1050" dirty="0">
                <a:solidFill>
                  <a:srgbClr val="C00000"/>
                </a:solidFill>
                <a:latin typeface="Arial"/>
                <a:cs typeface="Arial"/>
              </a:rPr>
              <a:t>(Ctrl+c). This will copy  </a:t>
            </a:r>
            <a:r>
              <a:rPr sz="1050" spc="-5" dirty="0">
                <a:solidFill>
                  <a:srgbClr val="C00000"/>
                </a:solidFill>
                <a:latin typeface="Arial"/>
                <a:cs typeface="Arial"/>
              </a:rPr>
              <a:t>the </a:t>
            </a:r>
            <a:r>
              <a:rPr sz="1050" dirty="0">
                <a:solidFill>
                  <a:srgbClr val="C00000"/>
                </a:solidFill>
                <a:latin typeface="Arial"/>
                <a:cs typeface="Arial"/>
              </a:rPr>
              <a:t>highlighted</a:t>
            </a:r>
            <a:r>
              <a:rPr sz="1050" spc="-20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C00000"/>
                </a:solidFill>
                <a:latin typeface="Arial"/>
                <a:cs typeface="Arial"/>
              </a:rPr>
              <a:t>data.</a:t>
            </a:r>
            <a:endParaRPr sz="1050">
              <a:latin typeface="Arial"/>
              <a:cs typeface="Arial"/>
            </a:endParaRPr>
          </a:p>
        </p:txBody>
      </p:sp>
      <p:sp>
        <p:nvSpPr>
          <p:cNvPr id="43" name="object 43"/>
          <p:cNvSpPr/>
          <p:nvPr/>
        </p:nvSpPr>
        <p:spPr>
          <a:xfrm>
            <a:off x="10850879" y="6278880"/>
            <a:ext cx="246887" cy="246887"/>
          </a:xfrm>
          <a:prstGeom prst="rect">
            <a:avLst/>
          </a:prstGeom>
          <a:blipFill>
            <a:blip r:embed="rId1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" name="object 44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1270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0"/>
              </a:spcBef>
            </a:pPr>
            <a:fld id="{81D60167-4931-47E6-BA6A-407CBD079E47}" type="slidenum">
              <a:rPr spc="10" dirty="0"/>
              <a:t>17</a:t>
            </a:fld>
            <a:endParaRPr spc="10" dirty="0"/>
          </a:p>
        </p:txBody>
      </p:sp>
    </p:spTree>
  </p:cSld>
  <p:clrMapOvr>
    <a:masterClrMapping/>
  </p:clrMapOvr>
  <p:transition spd="med">
    <p:fade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ject 5"/>
          <p:cNvSpPr/>
          <p:nvPr/>
        </p:nvSpPr>
        <p:spPr>
          <a:xfrm>
            <a:off x="761" y="762"/>
            <a:ext cx="914400" cy="0"/>
          </a:xfrm>
          <a:custGeom>
            <a:avLst/>
            <a:gdLst/>
            <a:ahLst/>
            <a:cxnLst/>
            <a:rect l="l" t="t" r="r" b="b"/>
            <a:pathLst>
              <a:path w="914400">
                <a:moveTo>
                  <a:pt x="0" y="0"/>
                </a:moveTo>
                <a:lnTo>
                  <a:pt x="914400" y="0"/>
                </a:lnTo>
              </a:path>
            </a:pathLst>
          </a:custGeom>
          <a:ln w="3175">
            <a:solidFill>
              <a:srgbClr val="FB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6" name="object 6"/>
          <p:cNvGrpSpPr/>
          <p:nvPr/>
        </p:nvGrpSpPr>
        <p:grpSpPr>
          <a:xfrm>
            <a:off x="6600443" y="1155192"/>
            <a:ext cx="5584190" cy="4567555"/>
            <a:chOff x="6600443" y="1155192"/>
            <a:chExt cx="5584190" cy="4567555"/>
          </a:xfrm>
        </p:grpSpPr>
        <p:sp>
          <p:nvSpPr>
            <p:cNvPr id="7" name="object 7"/>
            <p:cNvSpPr/>
            <p:nvPr/>
          </p:nvSpPr>
          <p:spPr>
            <a:xfrm>
              <a:off x="6612635" y="1167384"/>
              <a:ext cx="5559551" cy="4543043"/>
            </a:xfrm>
            <a:prstGeom prst="rect">
              <a:avLst/>
            </a:prstGeom>
            <a:blipFill>
              <a:blip r:embed="rId2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6606539" y="1161288"/>
              <a:ext cx="5572125" cy="4555490"/>
            </a:xfrm>
            <a:custGeom>
              <a:avLst/>
              <a:gdLst/>
              <a:ahLst/>
              <a:cxnLst/>
              <a:rect l="l" t="t" r="r" b="b"/>
              <a:pathLst>
                <a:path w="5572125" h="4555490">
                  <a:moveTo>
                    <a:pt x="0" y="0"/>
                  </a:moveTo>
                  <a:lnTo>
                    <a:pt x="5571744" y="0"/>
                  </a:lnTo>
                  <a:lnTo>
                    <a:pt x="5571744" y="4555236"/>
                  </a:lnTo>
                  <a:lnTo>
                    <a:pt x="0" y="4555236"/>
                  </a:lnTo>
                  <a:lnTo>
                    <a:pt x="0" y="0"/>
                  </a:lnTo>
                  <a:close/>
                </a:path>
              </a:pathLst>
            </a:custGeom>
            <a:ln w="12191">
              <a:solidFill>
                <a:srgbClr val="0070C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9" name="object 9"/>
          <p:cNvGrpSpPr/>
          <p:nvPr/>
        </p:nvGrpSpPr>
        <p:grpSpPr>
          <a:xfrm>
            <a:off x="413004" y="463297"/>
            <a:ext cx="7272655" cy="5259705"/>
            <a:chOff x="413004" y="463297"/>
            <a:chExt cx="7272655" cy="5259705"/>
          </a:xfrm>
        </p:grpSpPr>
        <p:sp>
          <p:nvSpPr>
            <p:cNvPr id="10" name="object 10"/>
            <p:cNvSpPr/>
            <p:nvPr/>
          </p:nvSpPr>
          <p:spPr>
            <a:xfrm>
              <a:off x="533400" y="1167397"/>
              <a:ext cx="5558028" cy="4543031"/>
            </a:xfrm>
            <a:prstGeom prst="rect">
              <a:avLst/>
            </a:prstGeom>
            <a:blipFill>
              <a:blip r:embed="rId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11"/>
            <p:cNvSpPr/>
            <p:nvPr/>
          </p:nvSpPr>
          <p:spPr>
            <a:xfrm>
              <a:off x="527303" y="1161288"/>
              <a:ext cx="5570220" cy="4555490"/>
            </a:xfrm>
            <a:custGeom>
              <a:avLst/>
              <a:gdLst/>
              <a:ahLst/>
              <a:cxnLst/>
              <a:rect l="l" t="t" r="r" b="b"/>
              <a:pathLst>
                <a:path w="5570220" h="4555490">
                  <a:moveTo>
                    <a:pt x="0" y="0"/>
                  </a:moveTo>
                  <a:lnTo>
                    <a:pt x="5570220" y="0"/>
                  </a:lnTo>
                  <a:lnTo>
                    <a:pt x="5570220" y="4555236"/>
                  </a:lnTo>
                  <a:lnTo>
                    <a:pt x="0" y="4555236"/>
                  </a:lnTo>
                  <a:lnTo>
                    <a:pt x="0" y="0"/>
                  </a:lnTo>
                  <a:close/>
                </a:path>
              </a:pathLst>
            </a:custGeom>
            <a:ln w="12191">
              <a:solidFill>
                <a:srgbClr val="0070C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12"/>
            <p:cNvSpPr/>
            <p:nvPr/>
          </p:nvSpPr>
          <p:spPr>
            <a:xfrm>
              <a:off x="413004" y="463297"/>
              <a:ext cx="1196339" cy="670559"/>
            </a:xfrm>
            <a:prstGeom prst="rect">
              <a:avLst/>
            </a:prstGeom>
            <a:blipFill>
              <a:blip r:embed="rId4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" name="object 13"/>
            <p:cNvSpPr/>
            <p:nvPr/>
          </p:nvSpPr>
          <p:spPr>
            <a:xfrm>
              <a:off x="6489192" y="463297"/>
              <a:ext cx="1196339" cy="670559"/>
            </a:xfrm>
            <a:prstGeom prst="rect">
              <a:avLst/>
            </a:prstGeom>
            <a:blipFill>
              <a:blip r:embed="rId5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4" name="object 14"/>
          <p:cNvSpPr txBox="1"/>
          <p:nvPr/>
        </p:nvSpPr>
        <p:spPr>
          <a:xfrm>
            <a:off x="615709" y="577247"/>
            <a:ext cx="6846570" cy="318135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  <a:tabLst>
                <a:tab pos="6088380" algn="l"/>
              </a:tabLst>
            </a:pPr>
            <a:r>
              <a:rPr sz="1900" b="1" spc="5" dirty="0">
                <a:solidFill>
                  <a:srgbClr val="82203B"/>
                </a:solidFill>
                <a:latin typeface="Book Antiqua"/>
                <a:cs typeface="Book Antiqua"/>
              </a:rPr>
              <a:t>Step</a:t>
            </a:r>
            <a:r>
              <a:rPr sz="1900" b="1" spc="10" dirty="0">
                <a:solidFill>
                  <a:srgbClr val="82203B"/>
                </a:solidFill>
                <a:latin typeface="Book Antiqua"/>
                <a:cs typeface="Book Antiqua"/>
              </a:rPr>
              <a:t> </a:t>
            </a:r>
            <a:r>
              <a:rPr sz="1900" b="1" spc="5" dirty="0">
                <a:solidFill>
                  <a:srgbClr val="82203B"/>
                </a:solidFill>
                <a:latin typeface="Book Antiqua"/>
                <a:cs typeface="Book Antiqua"/>
              </a:rPr>
              <a:t>1.	Step</a:t>
            </a:r>
            <a:r>
              <a:rPr sz="1900" b="1" spc="-60" dirty="0">
                <a:solidFill>
                  <a:srgbClr val="82203B"/>
                </a:solidFill>
                <a:latin typeface="Book Antiqua"/>
                <a:cs typeface="Book Antiqua"/>
              </a:rPr>
              <a:t> </a:t>
            </a:r>
            <a:r>
              <a:rPr sz="1900" b="1" spc="5" dirty="0">
                <a:solidFill>
                  <a:srgbClr val="82203B"/>
                </a:solidFill>
                <a:latin typeface="Book Antiqua"/>
                <a:cs typeface="Book Antiqua"/>
              </a:rPr>
              <a:t>2.</a:t>
            </a:r>
            <a:endParaRPr sz="1900">
              <a:latin typeface="Book Antiqua"/>
              <a:cs typeface="Book Antiqua"/>
            </a:endParaRPr>
          </a:p>
        </p:txBody>
      </p:sp>
      <p:grpSp>
        <p:nvGrpSpPr>
          <p:cNvPr id="15" name="object 15"/>
          <p:cNvGrpSpPr/>
          <p:nvPr/>
        </p:nvGrpSpPr>
        <p:grpSpPr>
          <a:xfrm>
            <a:off x="6213347" y="3457956"/>
            <a:ext cx="337185" cy="210820"/>
            <a:chOff x="6213347" y="3457956"/>
            <a:chExt cx="337185" cy="210820"/>
          </a:xfrm>
        </p:grpSpPr>
        <p:sp>
          <p:nvSpPr>
            <p:cNvPr id="16" name="object 16"/>
            <p:cNvSpPr/>
            <p:nvPr/>
          </p:nvSpPr>
          <p:spPr>
            <a:xfrm>
              <a:off x="6219443" y="3464052"/>
              <a:ext cx="325120" cy="198120"/>
            </a:xfrm>
            <a:custGeom>
              <a:avLst/>
              <a:gdLst/>
              <a:ahLst/>
              <a:cxnLst/>
              <a:rect l="l" t="t" r="r" b="b"/>
              <a:pathLst>
                <a:path w="325120" h="198120">
                  <a:moveTo>
                    <a:pt x="225552" y="0"/>
                  </a:moveTo>
                  <a:lnTo>
                    <a:pt x="225552" y="49529"/>
                  </a:lnTo>
                  <a:lnTo>
                    <a:pt x="0" y="49529"/>
                  </a:lnTo>
                  <a:lnTo>
                    <a:pt x="0" y="148589"/>
                  </a:lnTo>
                  <a:lnTo>
                    <a:pt x="225552" y="148589"/>
                  </a:lnTo>
                  <a:lnTo>
                    <a:pt x="225552" y="198119"/>
                  </a:lnTo>
                  <a:lnTo>
                    <a:pt x="324612" y="99059"/>
                  </a:lnTo>
                  <a:lnTo>
                    <a:pt x="225552" y="0"/>
                  </a:lnTo>
                  <a:close/>
                </a:path>
              </a:pathLst>
            </a:custGeom>
            <a:solidFill>
              <a:srgbClr val="C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7" name="object 17"/>
            <p:cNvSpPr/>
            <p:nvPr/>
          </p:nvSpPr>
          <p:spPr>
            <a:xfrm>
              <a:off x="6219443" y="3464052"/>
              <a:ext cx="325120" cy="198120"/>
            </a:xfrm>
            <a:custGeom>
              <a:avLst/>
              <a:gdLst/>
              <a:ahLst/>
              <a:cxnLst/>
              <a:rect l="l" t="t" r="r" b="b"/>
              <a:pathLst>
                <a:path w="325120" h="198120">
                  <a:moveTo>
                    <a:pt x="0" y="49529"/>
                  </a:moveTo>
                  <a:lnTo>
                    <a:pt x="225552" y="49529"/>
                  </a:lnTo>
                  <a:lnTo>
                    <a:pt x="225552" y="0"/>
                  </a:lnTo>
                  <a:lnTo>
                    <a:pt x="324612" y="99059"/>
                  </a:lnTo>
                  <a:lnTo>
                    <a:pt x="225552" y="198119"/>
                  </a:lnTo>
                  <a:lnTo>
                    <a:pt x="225552" y="148589"/>
                  </a:lnTo>
                  <a:lnTo>
                    <a:pt x="0" y="148589"/>
                  </a:lnTo>
                  <a:lnTo>
                    <a:pt x="0" y="49529"/>
                  </a:lnTo>
                  <a:close/>
                </a:path>
              </a:pathLst>
            </a:custGeom>
            <a:ln w="12192">
              <a:solidFill>
                <a:srgbClr val="C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21" name="object 21"/>
          <p:cNvGrpSpPr/>
          <p:nvPr/>
        </p:nvGrpSpPr>
        <p:grpSpPr>
          <a:xfrm>
            <a:off x="310895" y="0"/>
            <a:ext cx="6879590" cy="763905"/>
            <a:chOff x="310895" y="0"/>
            <a:chExt cx="6879590" cy="763905"/>
          </a:xfrm>
        </p:grpSpPr>
        <p:sp>
          <p:nvSpPr>
            <p:cNvPr id="22" name="object 22"/>
            <p:cNvSpPr/>
            <p:nvPr/>
          </p:nvSpPr>
          <p:spPr>
            <a:xfrm>
              <a:off x="310895" y="0"/>
              <a:ext cx="2514599" cy="758951"/>
            </a:xfrm>
            <a:prstGeom prst="rect">
              <a:avLst/>
            </a:prstGeom>
            <a:blipFill>
              <a:blip r:embed="rId6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3" name="object 23"/>
            <p:cNvSpPr/>
            <p:nvPr/>
          </p:nvSpPr>
          <p:spPr>
            <a:xfrm>
              <a:off x="377951" y="0"/>
              <a:ext cx="2346959" cy="675131"/>
            </a:xfrm>
            <a:prstGeom prst="rect">
              <a:avLst/>
            </a:prstGeom>
            <a:blipFill>
              <a:blip r:embed="rId7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4" name="object 24"/>
            <p:cNvSpPr/>
            <p:nvPr/>
          </p:nvSpPr>
          <p:spPr>
            <a:xfrm>
              <a:off x="2252472" y="0"/>
              <a:ext cx="2811779" cy="763523"/>
            </a:xfrm>
            <a:prstGeom prst="rect">
              <a:avLst/>
            </a:prstGeom>
            <a:blipFill>
              <a:blip r:embed="rId8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5" name="object 25"/>
            <p:cNvSpPr/>
            <p:nvPr/>
          </p:nvSpPr>
          <p:spPr>
            <a:xfrm>
              <a:off x="2319528" y="1"/>
              <a:ext cx="2644139" cy="679702"/>
            </a:xfrm>
            <a:prstGeom prst="rect">
              <a:avLst/>
            </a:prstGeom>
            <a:blipFill>
              <a:blip r:embed="rId9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6" name="object 26"/>
            <p:cNvSpPr/>
            <p:nvPr/>
          </p:nvSpPr>
          <p:spPr>
            <a:xfrm>
              <a:off x="4491228" y="0"/>
              <a:ext cx="705611" cy="763523"/>
            </a:xfrm>
            <a:prstGeom prst="rect">
              <a:avLst/>
            </a:prstGeom>
            <a:blipFill>
              <a:blip r:embed="rId10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7" name="object 27"/>
            <p:cNvSpPr/>
            <p:nvPr/>
          </p:nvSpPr>
          <p:spPr>
            <a:xfrm>
              <a:off x="4558284" y="0"/>
              <a:ext cx="537971" cy="679703"/>
            </a:xfrm>
            <a:prstGeom prst="rect">
              <a:avLst/>
            </a:prstGeom>
            <a:blipFill>
              <a:blip r:embed="rId11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8" name="object 28"/>
            <p:cNvSpPr/>
            <p:nvPr/>
          </p:nvSpPr>
          <p:spPr>
            <a:xfrm>
              <a:off x="4681728" y="0"/>
              <a:ext cx="2508503" cy="763523"/>
            </a:xfrm>
            <a:prstGeom prst="rect">
              <a:avLst/>
            </a:prstGeom>
            <a:blipFill>
              <a:blip r:embed="rId12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9" name="object 29"/>
            <p:cNvSpPr/>
            <p:nvPr/>
          </p:nvSpPr>
          <p:spPr>
            <a:xfrm>
              <a:off x="4748783" y="0"/>
              <a:ext cx="2340863" cy="679703"/>
            </a:xfrm>
            <a:prstGeom prst="rect">
              <a:avLst/>
            </a:prstGeom>
            <a:blipFill>
              <a:blip r:embed="rId1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0" name="object 30"/>
          <p:cNvSpPr txBox="1">
            <a:spLocks noGrp="1"/>
          </p:cNvSpPr>
          <p:nvPr>
            <p:ph type="title"/>
          </p:nvPr>
        </p:nvSpPr>
        <p:spPr>
          <a:xfrm>
            <a:off x="567977" y="74366"/>
            <a:ext cx="633857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105" dirty="0"/>
              <a:t>HUB</a:t>
            </a:r>
            <a:r>
              <a:rPr sz="2400" spc="-305" dirty="0"/>
              <a:t> </a:t>
            </a:r>
            <a:r>
              <a:rPr sz="2400" spc="-135" dirty="0"/>
              <a:t>Search</a:t>
            </a:r>
            <a:r>
              <a:rPr sz="2400" spc="-280" dirty="0"/>
              <a:t> </a:t>
            </a:r>
            <a:r>
              <a:rPr sz="2400" spc="-80" dirty="0"/>
              <a:t>by</a:t>
            </a:r>
            <a:r>
              <a:rPr sz="2400" spc="-295" dirty="0"/>
              <a:t> </a:t>
            </a:r>
            <a:r>
              <a:rPr sz="2400" i="1" spc="-140" dirty="0">
                <a:latin typeface="Book Antiqua"/>
                <a:cs typeface="Book Antiqua"/>
              </a:rPr>
              <a:t>Business</a:t>
            </a:r>
            <a:r>
              <a:rPr sz="2400" i="1" spc="-265" dirty="0">
                <a:latin typeface="Book Antiqua"/>
                <a:cs typeface="Book Antiqua"/>
              </a:rPr>
              <a:t> </a:t>
            </a:r>
            <a:r>
              <a:rPr sz="2400" i="1" spc="-140" dirty="0">
                <a:latin typeface="Book Antiqua"/>
                <a:cs typeface="Book Antiqua"/>
              </a:rPr>
              <a:t>Category</a:t>
            </a:r>
            <a:r>
              <a:rPr sz="2400" i="1" spc="-245" dirty="0">
                <a:latin typeface="Book Antiqua"/>
                <a:cs typeface="Book Antiqua"/>
              </a:rPr>
              <a:t> </a:t>
            </a:r>
            <a:r>
              <a:rPr sz="2400" i="1" dirty="0">
                <a:latin typeface="Book Antiqua"/>
                <a:cs typeface="Book Antiqua"/>
              </a:rPr>
              <a:t>–</a:t>
            </a:r>
            <a:r>
              <a:rPr sz="2400" i="1" spc="-300" dirty="0">
                <a:latin typeface="Book Antiqua"/>
                <a:cs typeface="Book Antiqua"/>
              </a:rPr>
              <a:t> </a:t>
            </a:r>
            <a:r>
              <a:rPr sz="2400" i="1" spc="-140" dirty="0">
                <a:latin typeface="Book Antiqua"/>
                <a:cs typeface="Book Antiqua"/>
              </a:rPr>
              <a:t>Convert</a:t>
            </a:r>
            <a:r>
              <a:rPr sz="2400" i="1" spc="-250" dirty="0">
                <a:latin typeface="Book Antiqua"/>
                <a:cs typeface="Book Antiqua"/>
              </a:rPr>
              <a:t> </a:t>
            </a:r>
            <a:r>
              <a:rPr sz="2400" i="1" spc="-80" dirty="0">
                <a:latin typeface="Book Antiqua"/>
                <a:cs typeface="Book Antiqua"/>
              </a:rPr>
              <a:t>to</a:t>
            </a:r>
            <a:r>
              <a:rPr sz="2400" i="1" spc="-295" dirty="0">
                <a:latin typeface="Book Antiqua"/>
                <a:cs typeface="Book Antiqua"/>
              </a:rPr>
              <a:t> </a:t>
            </a:r>
            <a:r>
              <a:rPr sz="2400" i="1" spc="-160" dirty="0">
                <a:latin typeface="Book Antiqua"/>
                <a:cs typeface="Book Antiqua"/>
              </a:rPr>
              <a:t>Excel</a:t>
            </a:r>
            <a:endParaRPr sz="2400">
              <a:latin typeface="Book Antiqua"/>
              <a:cs typeface="Book Antiqua"/>
            </a:endParaRPr>
          </a:p>
        </p:txBody>
      </p:sp>
      <p:sp>
        <p:nvSpPr>
          <p:cNvPr id="31" name="object 31"/>
          <p:cNvSpPr/>
          <p:nvPr/>
        </p:nvSpPr>
        <p:spPr>
          <a:xfrm>
            <a:off x="7483768" y="3196832"/>
            <a:ext cx="1500505" cy="727710"/>
          </a:xfrm>
          <a:custGeom>
            <a:avLst/>
            <a:gdLst/>
            <a:ahLst/>
            <a:cxnLst/>
            <a:rect l="l" t="t" r="r" b="b"/>
            <a:pathLst>
              <a:path w="1500504" h="727710">
                <a:moveTo>
                  <a:pt x="1500314" y="727659"/>
                </a:moveTo>
                <a:lnTo>
                  <a:pt x="0" y="0"/>
                </a:lnTo>
              </a:path>
            </a:pathLst>
          </a:custGeom>
          <a:ln w="25908">
            <a:solidFill>
              <a:srgbClr val="C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object 32"/>
          <p:cNvSpPr txBox="1"/>
          <p:nvPr/>
        </p:nvSpPr>
        <p:spPr>
          <a:xfrm>
            <a:off x="8987790" y="3348990"/>
            <a:ext cx="2289175" cy="934719"/>
          </a:xfrm>
          <a:prstGeom prst="rect">
            <a:avLst/>
          </a:prstGeom>
          <a:solidFill>
            <a:srgbClr val="FFF5D7"/>
          </a:solidFill>
          <a:ln w="25907">
            <a:solidFill>
              <a:srgbClr val="C00000"/>
            </a:solidFill>
          </a:ln>
        </p:spPr>
        <p:txBody>
          <a:bodyPr vert="horz" wrap="square" lIns="0" tIns="62230" rIns="0" bIns="0" rtlCol="0">
            <a:spAutoFit/>
          </a:bodyPr>
          <a:lstStyle/>
          <a:p>
            <a:pPr marL="89535" marR="104775">
              <a:lnSpc>
                <a:spcPct val="100000"/>
              </a:lnSpc>
              <a:spcBef>
                <a:spcPts val="490"/>
              </a:spcBef>
            </a:pPr>
            <a:r>
              <a:rPr sz="1050" spc="5" dirty="0">
                <a:solidFill>
                  <a:srgbClr val="C00000"/>
                </a:solidFill>
                <a:latin typeface="Arial"/>
                <a:cs typeface="Arial"/>
              </a:rPr>
              <a:t>When Workbook </a:t>
            </a:r>
            <a:r>
              <a:rPr sz="1050" dirty="0">
                <a:solidFill>
                  <a:srgbClr val="C00000"/>
                </a:solidFill>
                <a:latin typeface="Arial"/>
                <a:cs typeface="Arial"/>
              </a:rPr>
              <a:t>opens, </a:t>
            </a:r>
            <a:r>
              <a:rPr sz="1050" spc="5" dirty="0">
                <a:solidFill>
                  <a:srgbClr val="C00000"/>
                </a:solidFill>
                <a:latin typeface="Arial"/>
                <a:cs typeface="Arial"/>
              </a:rPr>
              <a:t>make</a:t>
            </a:r>
            <a:r>
              <a:rPr sz="1050" spc="-195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C00000"/>
                </a:solidFill>
                <a:latin typeface="Arial"/>
                <a:cs typeface="Arial"/>
              </a:rPr>
              <a:t>sure  </a:t>
            </a:r>
            <a:r>
              <a:rPr sz="1050" spc="-5" dirty="0">
                <a:solidFill>
                  <a:srgbClr val="C00000"/>
                </a:solidFill>
                <a:latin typeface="Arial"/>
                <a:cs typeface="Arial"/>
              </a:rPr>
              <a:t>the </a:t>
            </a:r>
            <a:r>
              <a:rPr sz="1050" dirty="0">
                <a:solidFill>
                  <a:srgbClr val="C00000"/>
                </a:solidFill>
                <a:latin typeface="Arial"/>
                <a:cs typeface="Arial"/>
              </a:rPr>
              <a:t>A-1 cell is outlined, then hold  down </a:t>
            </a:r>
            <a:r>
              <a:rPr sz="1050" spc="-5" dirty="0">
                <a:solidFill>
                  <a:srgbClr val="C00000"/>
                </a:solidFill>
                <a:latin typeface="Arial"/>
                <a:cs typeface="Arial"/>
              </a:rPr>
              <a:t>the </a:t>
            </a:r>
            <a:r>
              <a:rPr sz="1050" b="1" u="heavy" dirty="0">
                <a:solidFill>
                  <a:srgbClr val="2E2E2E"/>
                </a:solidFill>
                <a:uFill>
                  <a:solidFill>
                    <a:srgbClr val="2E2E2E"/>
                  </a:solidFill>
                </a:uFill>
                <a:latin typeface="Arial"/>
                <a:cs typeface="Arial"/>
              </a:rPr>
              <a:t>Ctrl</a:t>
            </a:r>
            <a:r>
              <a:rPr sz="1050" b="1" dirty="0">
                <a:solidFill>
                  <a:srgbClr val="2E2E2E"/>
                </a:solidFill>
                <a:latin typeface="Arial"/>
                <a:cs typeface="Arial"/>
              </a:rPr>
              <a:t> </a:t>
            </a:r>
            <a:r>
              <a:rPr sz="1050" spc="5" dirty="0">
                <a:solidFill>
                  <a:srgbClr val="C00000"/>
                </a:solidFill>
                <a:latin typeface="Arial"/>
                <a:cs typeface="Arial"/>
              </a:rPr>
              <a:t>key </a:t>
            </a:r>
            <a:r>
              <a:rPr sz="1050" dirty="0">
                <a:solidFill>
                  <a:srgbClr val="C00000"/>
                </a:solidFill>
                <a:latin typeface="Arial"/>
                <a:cs typeface="Arial"/>
              </a:rPr>
              <a:t>while pressing  </a:t>
            </a:r>
            <a:r>
              <a:rPr sz="1050" spc="-5" dirty="0">
                <a:solidFill>
                  <a:srgbClr val="C00000"/>
                </a:solidFill>
                <a:latin typeface="Arial"/>
                <a:cs typeface="Arial"/>
              </a:rPr>
              <a:t>the </a:t>
            </a:r>
            <a:r>
              <a:rPr sz="1050" b="1" spc="-5" dirty="0">
                <a:solidFill>
                  <a:srgbClr val="2E2E2E"/>
                </a:solidFill>
                <a:latin typeface="Arial"/>
                <a:cs typeface="Arial"/>
              </a:rPr>
              <a:t>“v” </a:t>
            </a:r>
            <a:r>
              <a:rPr sz="1050" spc="5" dirty="0">
                <a:solidFill>
                  <a:srgbClr val="C00000"/>
                </a:solidFill>
                <a:latin typeface="Arial"/>
                <a:cs typeface="Arial"/>
              </a:rPr>
              <a:t>key </a:t>
            </a:r>
            <a:r>
              <a:rPr sz="1050" spc="-5" dirty="0">
                <a:solidFill>
                  <a:srgbClr val="C00000"/>
                </a:solidFill>
                <a:latin typeface="Arial"/>
                <a:cs typeface="Arial"/>
              </a:rPr>
              <a:t>(Ctrl+v). </a:t>
            </a:r>
            <a:r>
              <a:rPr sz="1050" dirty="0">
                <a:solidFill>
                  <a:srgbClr val="C00000"/>
                </a:solidFill>
                <a:latin typeface="Arial"/>
                <a:cs typeface="Arial"/>
              </a:rPr>
              <a:t>This will paste  </a:t>
            </a:r>
            <a:r>
              <a:rPr sz="1050" spc="-5" dirty="0">
                <a:solidFill>
                  <a:srgbClr val="C00000"/>
                </a:solidFill>
                <a:latin typeface="Arial"/>
                <a:cs typeface="Arial"/>
              </a:rPr>
              <a:t>the </a:t>
            </a:r>
            <a:r>
              <a:rPr sz="1050" dirty="0">
                <a:solidFill>
                  <a:srgbClr val="C00000"/>
                </a:solidFill>
                <a:latin typeface="Arial"/>
                <a:cs typeface="Arial"/>
              </a:rPr>
              <a:t>data into </a:t>
            </a:r>
            <a:r>
              <a:rPr sz="1050" spc="-5" dirty="0">
                <a:solidFill>
                  <a:srgbClr val="C00000"/>
                </a:solidFill>
                <a:latin typeface="Arial"/>
                <a:cs typeface="Arial"/>
              </a:rPr>
              <a:t>your </a:t>
            </a:r>
            <a:r>
              <a:rPr sz="1050" dirty="0">
                <a:solidFill>
                  <a:srgbClr val="C00000"/>
                </a:solidFill>
                <a:latin typeface="Arial"/>
                <a:cs typeface="Arial"/>
              </a:rPr>
              <a:t>Excel</a:t>
            </a:r>
            <a:r>
              <a:rPr sz="1050" spc="-50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C00000"/>
                </a:solidFill>
                <a:latin typeface="Arial"/>
                <a:cs typeface="Arial"/>
              </a:rPr>
              <a:t>sheet.</a:t>
            </a:r>
            <a:endParaRPr sz="1050">
              <a:latin typeface="Arial"/>
              <a:cs typeface="Arial"/>
            </a:endParaRPr>
          </a:p>
        </p:txBody>
      </p:sp>
      <p:sp>
        <p:nvSpPr>
          <p:cNvPr id="33" name="object 33"/>
          <p:cNvSpPr/>
          <p:nvPr/>
        </p:nvSpPr>
        <p:spPr>
          <a:xfrm>
            <a:off x="7612380" y="5833872"/>
            <a:ext cx="3543299" cy="670559"/>
          </a:xfrm>
          <a:prstGeom prst="rect">
            <a:avLst/>
          </a:prstGeom>
          <a:blipFill>
            <a:blip r:embed="rId1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34"/>
          <p:cNvSpPr txBox="1"/>
          <p:nvPr/>
        </p:nvSpPr>
        <p:spPr>
          <a:xfrm>
            <a:off x="7815012" y="5943953"/>
            <a:ext cx="3116580" cy="318135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sz="1900" b="1" i="1" spc="5" dirty="0">
                <a:solidFill>
                  <a:srgbClr val="82203B"/>
                </a:solidFill>
                <a:latin typeface="Book Antiqua"/>
                <a:cs typeface="Book Antiqua"/>
              </a:rPr>
              <a:t>~Go to next page for Step</a:t>
            </a:r>
            <a:r>
              <a:rPr sz="1900" b="1" i="1" spc="-15" dirty="0">
                <a:solidFill>
                  <a:srgbClr val="82203B"/>
                </a:solidFill>
                <a:latin typeface="Book Antiqua"/>
                <a:cs typeface="Book Antiqua"/>
              </a:rPr>
              <a:t> </a:t>
            </a:r>
            <a:r>
              <a:rPr sz="1900" b="1" i="1" spc="10" dirty="0">
                <a:solidFill>
                  <a:srgbClr val="82203B"/>
                </a:solidFill>
                <a:latin typeface="Book Antiqua"/>
                <a:cs typeface="Book Antiqua"/>
              </a:rPr>
              <a:t>3~</a:t>
            </a:r>
            <a:endParaRPr sz="1900">
              <a:latin typeface="Book Antiqua"/>
              <a:cs typeface="Book Antiqua"/>
            </a:endParaRPr>
          </a:p>
        </p:txBody>
      </p:sp>
      <p:sp>
        <p:nvSpPr>
          <p:cNvPr id="36" name="object 36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1270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0"/>
              </a:spcBef>
            </a:pPr>
            <a:fld id="{81D60167-4931-47E6-BA6A-407CBD079E47}" type="slidenum">
              <a:rPr spc="10" dirty="0"/>
              <a:t>18</a:t>
            </a:fld>
            <a:endParaRPr spc="10" dirty="0"/>
          </a:p>
        </p:txBody>
      </p:sp>
      <p:sp>
        <p:nvSpPr>
          <p:cNvPr id="35" name="object 35"/>
          <p:cNvSpPr txBox="1"/>
          <p:nvPr/>
        </p:nvSpPr>
        <p:spPr>
          <a:xfrm>
            <a:off x="633222" y="1274826"/>
            <a:ext cx="2994660" cy="414655"/>
          </a:xfrm>
          <a:prstGeom prst="rect">
            <a:avLst/>
          </a:prstGeom>
          <a:solidFill>
            <a:srgbClr val="FFF5D7"/>
          </a:solidFill>
          <a:ln w="25907">
            <a:solidFill>
              <a:srgbClr val="C00000"/>
            </a:solidFill>
          </a:ln>
        </p:spPr>
        <p:txBody>
          <a:bodyPr vert="horz" wrap="square" lIns="0" tIns="40640" rIns="0" bIns="0" rtlCol="0">
            <a:spAutoFit/>
          </a:bodyPr>
          <a:lstStyle/>
          <a:p>
            <a:pPr marL="90805" marR="86360">
              <a:lnSpc>
                <a:spcPct val="100000"/>
              </a:lnSpc>
              <a:spcBef>
                <a:spcPts val="320"/>
              </a:spcBef>
            </a:pPr>
            <a:r>
              <a:rPr sz="1050" dirty="0">
                <a:solidFill>
                  <a:srgbClr val="C00000"/>
                </a:solidFill>
                <a:latin typeface="Arial"/>
                <a:cs typeface="Arial"/>
              </a:rPr>
              <a:t>Open Microsoft Excel, click on “File” tab, select  “New” and choose </a:t>
            </a:r>
            <a:r>
              <a:rPr sz="1050" spc="-5" dirty="0">
                <a:solidFill>
                  <a:srgbClr val="C00000"/>
                </a:solidFill>
                <a:latin typeface="Arial"/>
                <a:cs typeface="Arial"/>
              </a:rPr>
              <a:t>the </a:t>
            </a:r>
            <a:r>
              <a:rPr sz="1050" dirty="0">
                <a:solidFill>
                  <a:srgbClr val="C00000"/>
                </a:solidFill>
                <a:latin typeface="Arial"/>
                <a:cs typeface="Arial"/>
              </a:rPr>
              <a:t>“Blank Workbook”</a:t>
            </a:r>
            <a:r>
              <a:rPr sz="1050" spc="-80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C00000"/>
                </a:solidFill>
                <a:latin typeface="Arial"/>
                <a:cs typeface="Arial"/>
              </a:rPr>
              <a:t>option</a:t>
            </a:r>
            <a:endParaRPr sz="1050">
              <a:latin typeface="Arial"/>
              <a:cs typeface="Arial"/>
            </a:endParaRPr>
          </a:p>
        </p:txBody>
      </p:sp>
    </p:spTree>
  </p:cSld>
  <p:clrMapOvr>
    <a:masterClrMapping/>
  </p:clrMapOvr>
  <p:transition spd="med">
    <p:fade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ject 5"/>
          <p:cNvSpPr/>
          <p:nvPr/>
        </p:nvSpPr>
        <p:spPr>
          <a:xfrm>
            <a:off x="761" y="762"/>
            <a:ext cx="914400" cy="0"/>
          </a:xfrm>
          <a:custGeom>
            <a:avLst/>
            <a:gdLst/>
            <a:ahLst/>
            <a:cxnLst/>
            <a:rect l="l" t="t" r="r" b="b"/>
            <a:pathLst>
              <a:path w="914400">
                <a:moveTo>
                  <a:pt x="0" y="0"/>
                </a:moveTo>
                <a:lnTo>
                  <a:pt x="914400" y="0"/>
                </a:lnTo>
              </a:path>
            </a:pathLst>
          </a:custGeom>
          <a:ln w="3175">
            <a:solidFill>
              <a:srgbClr val="FB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6" name="object 6"/>
          <p:cNvGrpSpPr/>
          <p:nvPr/>
        </p:nvGrpSpPr>
        <p:grpSpPr>
          <a:xfrm>
            <a:off x="388620" y="478537"/>
            <a:ext cx="7297420" cy="5246370"/>
            <a:chOff x="388620" y="478537"/>
            <a:chExt cx="7297420" cy="5246370"/>
          </a:xfrm>
        </p:grpSpPr>
        <p:sp>
          <p:nvSpPr>
            <p:cNvPr id="7" name="object 7"/>
            <p:cNvSpPr/>
            <p:nvPr/>
          </p:nvSpPr>
          <p:spPr>
            <a:xfrm>
              <a:off x="489204" y="1110996"/>
              <a:ext cx="5713475" cy="4600955"/>
            </a:xfrm>
            <a:prstGeom prst="rect">
              <a:avLst/>
            </a:prstGeom>
            <a:blipFill>
              <a:blip r:embed="rId2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483108" y="1104900"/>
              <a:ext cx="5725795" cy="4613275"/>
            </a:xfrm>
            <a:custGeom>
              <a:avLst/>
              <a:gdLst/>
              <a:ahLst/>
              <a:cxnLst/>
              <a:rect l="l" t="t" r="r" b="b"/>
              <a:pathLst>
                <a:path w="5725795" h="4613275">
                  <a:moveTo>
                    <a:pt x="0" y="0"/>
                  </a:moveTo>
                  <a:lnTo>
                    <a:pt x="5725668" y="0"/>
                  </a:lnTo>
                  <a:lnTo>
                    <a:pt x="5725668" y="4613148"/>
                  </a:lnTo>
                  <a:lnTo>
                    <a:pt x="0" y="4613148"/>
                  </a:lnTo>
                  <a:lnTo>
                    <a:pt x="0" y="0"/>
                  </a:lnTo>
                  <a:close/>
                </a:path>
              </a:pathLst>
            </a:custGeom>
            <a:ln w="12191">
              <a:solidFill>
                <a:srgbClr val="0070C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9"/>
            <p:cNvSpPr/>
            <p:nvPr/>
          </p:nvSpPr>
          <p:spPr>
            <a:xfrm>
              <a:off x="388620" y="489205"/>
              <a:ext cx="1196339" cy="670558"/>
            </a:xfrm>
            <a:prstGeom prst="rect">
              <a:avLst/>
            </a:prstGeom>
            <a:blipFill>
              <a:blip r:embed="rId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10"/>
            <p:cNvSpPr/>
            <p:nvPr/>
          </p:nvSpPr>
          <p:spPr>
            <a:xfrm>
              <a:off x="6489191" y="478537"/>
              <a:ext cx="1196339" cy="670558"/>
            </a:xfrm>
            <a:prstGeom prst="rect">
              <a:avLst/>
            </a:prstGeom>
            <a:blipFill>
              <a:blip r:embed="rId4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1" name="object 11"/>
          <p:cNvSpPr txBox="1"/>
          <p:nvPr/>
        </p:nvSpPr>
        <p:spPr>
          <a:xfrm>
            <a:off x="590504" y="603003"/>
            <a:ext cx="6871970" cy="318135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  <a:tabLst>
                <a:tab pos="6113145" algn="l"/>
              </a:tabLst>
            </a:pPr>
            <a:r>
              <a:rPr sz="1900" b="1" spc="5" dirty="0">
                <a:solidFill>
                  <a:srgbClr val="82203B"/>
                </a:solidFill>
                <a:latin typeface="Book Antiqua"/>
                <a:cs typeface="Book Antiqua"/>
              </a:rPr>
              <a:t>Step</a:t>
            </a:r>
            <a:r>
              <a:rPr sz="1900" b="1" spc="10" dirty="0">
                <a:solidFill>
                  <a:srgbClr val="82203B"/>
                </a:solidFill>
                <a:latin typeface="Book Antiqua"/>
                <a:cs typeface="Book Antiqua"/>
              </a:rPr>
              <a:t> </a:t>
            </a:r>
            <a:r>
              <a:rPr sz="1900" b="1" spc="5" dirty="0">
                <a:solidFill>
                  <a:srgbClr val="82203B"/>
                </a:solidFill>
                <a:latin typeface="Book Antiqua"/>
                <a:cs typeface="Book Antiqua"/>
              </a:rPr>
              <a:t>3.	</a:t>
            </a:r>
            <a:r>
              <a:rPr sz="2850" b="1" spc="7" baseline="2923" dirty="0">
                <a:solidFill>
                  <a:srgbClr val="82203B"/>
                </a:solidFill>
                <a:latin typeface="Book Antiqua"/>
                <a:cs typeface="Book Antiqua"/>
              </a:rPr>
              <a:t>Step</a:t>
            </a:r>
            <a:r>
              <a:rPr sz="2850" b="1" spc="-89" baseline="2923" dirty="0">
                <a:solidFill>
                  <a:srgbClr val="82203B"/>
                </a:solidFill>
                <a:latin typeface="Book Antiqua"/>
                <a:cs typeface="Book Antiqua"/>
              </a:rPr>
              <a:t> </a:t>
            </a:r>
            <a:r>
              <a:rPr sz="2850" b="1" spc="7" baseline="2923" dirty="0">
                <a:solidFill>
                  <a:srgbClr val="82203B"/>
                </a:solidFill>
                <a:latin typeface="Book Antiqua"/>
                <a:cs typeface="Book Antiqua"/>
              </a:rPr>
              <a:t>4.</a:t>
            </a:r>
            <a:endParaRPr sz="2850" baseline="2923">
              <a:latin typeface="Book Antiqua"/>
              <a:cs typeface="Book Antiqua"/>
            </a:endParaRPr>
          </a:p>
        </p:txBody>
      </p:sp>
      <p:grpSp>
        <p:nvGrpSpPr>
          <p:cNvPr id="12" name="object 12"/>
          <p:cNvGrpSpPr/>
          <p:nvPr/>
        </p:nvGrpSpPr>
        <p:grpSpPr>
          <a:xfrm>
            <a:off x="975314" y="2427262"/>
            <a:ext cx="5602605" cy="1297940"/>
            <a:chOff x="975314" y="2427262"/>
            <a:chExt cx="5602605" cy="1297940"/>
          </a:xfrm>
        </p:grpSpPr>
        <p:sp>
          <p:nvSpPr>
            <p:cNvPr id="13" name="object 13"/>
            <p:cNvSpPr/>
            <p:nvPr/>
          </p:nvSpPr>
          <p:spPr>
            <a:xfrm>
              <a:off x="6248400" y="3250692"/>
              <a:ext cx="323215" cy="198120"/>
            </a:xfrm>
            <a:custGeom>
              <a:avLst/>
              <a:gdLst/>
              <a:ahLst/>
              <a:cxnLst/>
              <a:rect l="l" t="t" r="r" b="b"/>
              <a:pathLst>
                <a:path w="323215" h="198120">
                  <a:moveTo>
                    <a:pt x="224028" y="0"/>
                  </a:moveTo>
                  <a:lnTo>
                    <a:pt x="224028" y="49529"/>
                  </a:lnTo>
                  <a:lnTo>
                    <a:pt x="0" y="49529"/>
                  </a:lnTo>
                  <a:lnTo>
                    <a:pt x="0" y="148589"/>
                  </a:lnTo>
                  <a:lnTo>
                    <a:pt x="224028" y="148589"/>
                  </a:lnTo>
                  <a:lnTo>
                    <a:pt x="224028" y="198119"/>
                  </a:lnTo>
                  <a:lnTo>
                    <a:pt x="323088" y="99059"/>
                  </a:lnTo>
                  <a:lnTo>
                    <a:pt x="224028" y="0"/>
                  </a:lnTo>
                  <a:close/>
                </a:path>
              </a:pathLst>
            </a:custGeom>
            <a:solidFill>
              <a:srgbClr val="C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" name="object 14"/>
            <p:cNvSpPr/>
            <p:nvPr/>
          </p:nvSpPr>
          <p:spPr>
            <a:xfrm>
              <a:off x="6248400" y="3250692"/>
              <a:ext cx="323215" cy="198120"/>
            </a:xfrm>
            <a:custGeom>
              <a:avLst/>
              <a:gdLst/>
              <a:ahLst/>
              <a:cxnLst/>
              <a:rect l="l" t="t" r="r" b="b"/>
              <a:pathLst>
                <a:path w="323215" h="198120">
                  <a:moveTo>
                    <a:pt x="0" y="49529"/>
                  </a:moveTo>
                  <a:lnTo>
                    <a:pt x="224028" y="49529"/>
                  </a:lnTo>
                  <a:lnTo>
                    <a:pt x="224028" y="0"/>
                  </a:lnTo>
                  <a:lnTo>
                    <a:pt x="323088" y="99059"/>
                  </a:lnTo>
                  <a:lnTo>
                    <a:pt x="224028" y="198119"/>
                  </a:lnTo>
                  <a:lnTo>
                    <a:pt x="224028" y="148589"/>
                  </a:lnTo>
                  <a:lnTo>
                    <a:pt x="0" y="148589"/>
                  </a:lnTo>
                  <a:lnTo>
                    <a:pt x="0" y="49529"/>
                  </a:lnTo>
                  <a:close/>
                </a:path>
              </a:pathLst>
            </a:custGeom>
            <a:ln w="12192">
              <a:solidFill>
                <a:srgbClr val="C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" name="object 15"/>
            <p:cNvSpPr/>
            <p:nvPr/>
          </p:nvSpPr>
          <p:spPr>
            <a:xfrm>
              <a:off x="2300477" y="2690622"/>
              <a:ext cx="2438400" cy="1021080"/>
            </a:xfrm>
            <a:custGeom>
              <a:avLst/>
              <a:gdLst/>
              <a:ahLst/>
              <a:cxnLst/>
              <a:rect l="l" t="t" r="r" b="b"/>
              <a:pathLst>
                <a:path w="2438400" h="1021079">
                  <a:moveTo>
                    <a:pt x="2438400" y="0"/>
                  </a:moveTo>
                  <a:lnTo>
                    <a:pt x="0" y="0"/>
                  </a:lnTo>
                  <a:lnTo>
                    <a:pt x="0" y="1021080"/>
                  </a:lnTo>
                  <a:lnTo>
                    <a:pt x="2438400" y="1021080"/>
                  </a:lnTo>
                  <a:lnTo>
                    <a:pt x="2438400" y="0"/>
                  </a:lnTo>
                  <a:close/>
                </a:path>
              </a:pathLst>
            </a:custGeom>
            <a:solidFill>
              <a:srgbClr val="FFF5D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6" name="object 16"/>
            <p:cNvSpPr/>
            <p:nvPr/>
          </p:nvSpPr>
          <p:spPr>
            <a:xfrm>
              <a:off x="2300477" y="2690622"/>
              <a:ext cx="2438400" cy="1021080"/>
            </a:xfrm>
            <a:custGeom>
              <a:avLst/>
              <a:gdLst/>
              <a:ahLst/>
              <a:cxnLst/>
              <a:rect l="l" t="t" r="r" b="b"/>
              <a:pathLst>
                <a:path w="2438400" h="1021079">
                  <a:moveTo>
                    <a:pt x="0" y="0"/>
                  </a:moveTo>
                  <a:lnTo>
                    <a:pt x="2438400" y="0"/>
                  </a:lnTo>
                  <a:lnTo>
                    <a:pt x="2438400" y="1021080"/>
                  </a:lnTo>
                  <a:lnTo>
                    <a:pt x="0" y="1021080"/>
                  </a:lnTo>
                  <a:lnTo>
                    <a:pt x="0" y="0"/>
                  </a:lnTo>
                  <a:close/>
                </a:path>
              </a:pathLst>
            </a:custGeom>
            <a:ln w="25908">
              <a:solidFill>
                <a:srgbClr val="C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7" name="object 17"/>
            <p:cNvSpPr/>
            <p:nvPr/>
          </p:nvSpPr>
          <p:spPr>
            <a:xfrm>
              <a:off x="988331" y="2440280"/>
              <a:ext cx="1314450" cy="847090"/>
            </a:xfrm>
            <a:custGeom>
              <a:avLst/>
              <a:gdLst/>
              <a:ahLst/>
              <a:cxnLst/>
              <a:rect l="l" t="t" r="r" b="b"/>
              <a:pathLst>
                <a:path w="1314450" h="847089">
                  <a:moveTo>
                    <a:pt x="1313853" y="847001"/>
                  </a:moveTo>
                  <a:lnTo>
                    <a:pt x="0" y="0"/>
                  </a:lnTo>
                </a:path>
              </a:pathLst>
            </a:custGeom>
            <a:ln w="25908">
              <a:solidFill>
                <a:srgbClr val="C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1" name="object 21"/>
          <p:cNvSpPr/>
          <p:nvPr/>
        </p:nvSpPr>
        <p:spPr>
          <a:xfrm>
            <a:off x="7612380" y="5829300"/>
            <a:ext cx="3543299" cy="670559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 txBox="1"/>
          <p:nvPr/>
        </p:nvSpPr>
        <p:spPr>
          <a:xfrm>
            <a:off x="7815012" y="5938947"/>
            <a:ext cx="3116580" cy="318135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sz="1900" b="1" i="1" spc="5" dirty="0">
                <a:solidFill>
                  <a:srgbClr val="82203B"/>
                </a:solidFill>
                <a:latin typeface="Book Antiqua"/>
                <a:cs typeface="Book Antiqua"/>
              </a:rPr>
              <a:t>~Go to next page for Step</a:t>
            </a:r>
            <a:r>
              <a:rPr sz="1900" b="1" i="1" spc="-15" dirty="0">
                <a:solidFill>
                  <a:srgbClr val="82203B"/>
                </a:solidFill>
                <a:latin typeface="Book Antiqua"/>
                <a:cs typeface="Book Antiqua"/>
              </a:rPr>
              <a:t> </a:t>
            </a:r>
            <a:r>
              <a:rPr sz="1900" b="1" i="1" spc="10" dirty="0">
                <a:solidFill>
                  <a:srgbClr val="82203B"/>
                </a:solidFill>
                <a:latin typeface="Book Antiqua"/>
                <a:cs typeface="Book Antiqua"/>
              </a:rPr>
              <a:t>5~</a:t>
            </a:r>
            <a:endParaRPr sz="1900">
              <a:latin typeface="Book Antiqua"/>
              <a:cs typeface="Book Antiqua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2378752" y="2702778"/>
            <a:ext cx="2169160" cy="50673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050" spc="5" dirty="0">
                <a:solidFill>
                  <a:srgbClr val="C00000"/>
                </a:solidFill>
                <a:latin typeface="Arial"/>
                <a:cs typeface="Arial"/>
              </a:rPr>
              <a:t>Column </a:t>
            </a:r>
            <a:r>
              <a:rPr sz="1050" dirty="0">
                <a:solidFill>
                  <a:srgbClr val="C00000"/>
                </a:solidFill>
                <a:latin typeface="Arial"/>
                <a:cs typeface="Arial"/>
              </a:rPr>
              <a:t>A will be</a:t>
            </a:r>
            <a:r>
              <a:rPr sz="1050" spc="-70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C00000"/>
                </a:solidFill>
                <a:latin typeface="Arial"/>
                <a:cs typeface="Arial"/>
              </a:rPr>
              <a:t>highlighted.</a:t>
            </a:r>
            <a:endParaRPr sz="1050">
              <a:latin typeface="Arial"/>
              <a:cs typeface="Arial"/>
            </a:endParaRPr>
          </a:p>
          <a:p>
            <a:pPr marL="12700" marR="5080">
              <a:lnSpc>
                <a:spcPct val="100000"/>
              </a:lnSpc>
            </a:pPr>
            <a:r>
              <a:rPr sz="1050" dirty="0">
                <a:solidFill>
                  <a:srgbClr val="C00000"/>
                </a:solidFill>
                <a:latin typeface="Arial"/>
                <a:cs typeface="Arial"/>
              </a:rPr>
              <a:t>Next, </a:t>
            </a:r>
            <a:r>
              <a:rPr sz="1050" spc="5" dirty="0">
                <a:solidFill>
                  <a:srgbClr val="C00000"/>
                </a:solidFill>
                <a:latin typeface="Arial"/>
                <a:cs typeface="Arial"/>
              </a:rPr>
              <a:t>click” </a:t>
            </a:r>
            <a:r>
              <a:rPr sz="1050" dirty="0">
                <a:solidFill>
                  <a:srgbClr val="C00000"/>
                </a:solidFill>
                <a:latin typeface="Arial"/>
                <a:cs typeface="Arial"/>
              </a:rPr>
              <a:t>on </a:t>
            </a:r>
            <a:r>
              <a:rPr sz="1050" dirty="0">
                <a:solidFill>
                  <a:srgbClr val="0070C0"/>
                </a:solidFill>
                <a:latin typeface="Arial"/>
                <a:cs typeface="Arial"/>
              </a:rPr>
              <a:t>“Data” </a:t>
            </a:r>
            <a:r>
              <a:rPr sz="1050" dirty="0">
                <a:solidFill>
                  <a:srgbClr val="C00000"/>
                </a:solidFill>
                <a:latin typeface="Arial"/>
                <a:cs typeface="Arial"/>
              </a:rPr>
              <a:t>tab, then</a:t>
            </a:r>
            <a:r>
              <a:rPr sz="1050" spc="-175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492A96"/>
                </a:solidFill>
                <a:latin typeface="Arial"/>
                <a:cs typeface="Arial"/>
              </a:rPr>
              <a:t>“Text  </a:t>
            </a:r>
            <a:r>
              <a:rPr sz="1050" spc="-5" dirty="0">
                <a:solidFill>
                  <a:srgbClr val="492A96"/>
                </a:solidFill>
                <a:latin typeface="Arial"/>
                <a:cs typeface="Arial"/>
              </a:rPr>
              <a:t>to </a:t>
            </a:r>
            <a:r>
              <a:rPr sz="1050" spc="5" dirty="0">
                <a:solidFill>
                  <a:srgbClr val="492A96"/>
                </a:solidFill>
                <a:latin typeface="Arial"/>
                <a:cs typeface="Arial"/>
              </a:rPr>
              <a:t>Columns”</a:t>
            </a:r>
            <a:r>
              <a:rPr sz="1050" spc="-45" dirty="0">
                <a:solidFill>
                  <a:srgbClr val="492A96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C00000"/>
                </a:solidFill>
                <a:latin typeface="Arial"/>
                <a:cs typeface="Arial"/>
              </a:rPr>
              <a:t>option.</a:t>
            </a:r>
            <a:endParaRPr sz="1050">
              <a:latin typeface="Arial"/>
              <a:cs typeface="Arial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2378752" y="3344370"/>
            <a:ext cx="2172335" cy="34671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5"/>
              </a:spcBef>
            </a:pPr>
            <a:r>
              <a:rPr sz="1050" dirty="0">
                <a:solidFill>
                  <a:srgbClr val="C00000"/>
                </a:solidFill>
                <a:latin typeface="Arial"/>
                <a:cs typeface="Arial"/>
              </a:rPr>
              <a:t>A “Convert Text </a:t>
            </a:r>
            <a:r>
              <a:rPr sz="1050" spc="-5" dirty="0">
                <a:solidFill>
                  <a:srgbClr val="C00000"/>
                </a:solidFill>
                <a:latin typeface="Arial"/>
                <a:cs typeface="Arial"/>
              </a:rPr>
              <a:t>to </a:t>
            </a:r>
            <a:r>
              <a:rPr sz="1050" spc="5" dirty="0">
                <a:solidFill>
                  <a:srgbClr val="C00000"/>
                </a:solidFill>
                <a:latin typeface="Arial"/>
                <a:cs typeface="Arial"/>
              </a:rPr>
              <a:t>Columns</a:t>
            </a:r>
            <a:r>
              <a:rPr sz="1050" spc="-130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C00000"/>
                </a:solidFill>
                <a:latin typeface="Arial"/>
                <a:cs typeface="Arial"/>
              </a:rPr>
              <a:t>Wizard”  will</a:t>
            </a:r>
            <a:r>
              <a:rPr sz="1050" spc="-5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C00000"/>
                </a:solidFill>
                <a:latin typeface="Arial"/>
                <a:cs typeface="Arial"/>
              </a:rPr>
              <a:t>appear.</a:t>
            </a:r>
            <a:endParaRPr sz="1050">
              <a:latin typeface="Arial"/>
              <a:cs typeface="Arial"/>
            </a:endParaRPr>
          </a:p>
        </p:txBody>
      </p:sp>
      <p:grpSp>
        <p:nvGrpSpPr>
          <p:cNvPr id="25" name="object 25"/>
          <p:cNvGrpSpPr/>
          <p:nvPr/>
        </p:nvGrpSpPr>
        <p:grpSpPr>
          <a:xfrm>
            <a:off x="7871224" y="2633408"/>
            <a:ext cx="4362450" cy="2486025"/>
            <a:chOff x="7871224" y="2633408"/>
            <a:chExt cx="4362450" cy="2486025"/>
          </a:xfrm>
        </p:grpSpPr>
        <p:sp>
          <p:nvSpPr>
            <p:cNvPr id="26" name="object 26"/>
            <p:cNvSpPr/>
            <p:nvPr/>
          </p:nvSpPr>
          <p:spPr>
            <a:xfrm>
              <a:off x="10126217" y="2646426"/>
              <a:ext cx="2094230" cy="585470"/>
            </a:xfrm>
            <a:custGeom>
              <a:avLst/>
              <a:gdLst/>
              <a:ahLst/>
              <a:cxnLst/>
              <a:rect l="l" t="t" r="r" b="b"/>
              <a:pathLst>
                <a:path w="2094229" h="585469">
                  <a:moveTo>
                    <a:pt x="2093976" y="0"/>
                  </a:moveTo>
                  <a:lnTo>
                    <a:pt x="0" y="0"/>
                  </a:lnTo>
                  <a:lnTo>
                    <a:pt x="0" y="585215"/>
                  </a:lnTo>
                  <a:lnTo>
                    <a:pt x="2093976" y="585215"/>
                  </a:lnTo>
                  <a:lnTo>
                    <a:pt x="2093976" y="0"/>
                  </a:lnTo>
                  <a:close/>
                </a:path>
              </a:pathLst>
            </a:custGeom>
            <a:solidFill>
              <a:srgbClr val="FFF5D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7" name="object 27"/>
            <p:cNvSpPr/>
            <p:nvPr/>
          </p:nvSpPr>
          <p:spPr>
            <a:xfrm>
              <a:off x="10126217" y="2646426"/>
              <a:ext cx="2094230" cy="585470"/>
            </a:xfrm>
            <a:custGeom>
              <a:avLst/>
              <a:gdLst/>
              <a:ahLst/>
              <a:cxnLst/>
              <a:rect l="l" t="t" r="r" b="b"/>
              <a:pathLst>
                <a:path w="2094229" h="585469">
                  <a:moveTo>
                    <a:pt x="0" y="0"/>
                  </a:moveTo>
                  <a:lnTo>
                    <a:pt x="2093976" y="0"/>
                  </a:lnTo>
                  <a:lnTo>
                    <a:pt x="2093976" y="585215"/>
                  </a:lnTo>
                  <a:lnTo>
                    <a:pt x="0" y="585215"/>
                  </a:lnTo>
                  <a:lnTo>
                    <a:pt x="0" y="0"/>
                  </a:lnTo>
                  <a:close/>
                </a:path>
              </a:pathLst>
            </a:custGeom>
            <a:ln w="25908">
              <a:solidFill>
                <a:srgbClr val="C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8" name="object 28"/>
            <p:cNvSpPr/>
            <p:nvPr/>
          </p:nvSpPr>
          <p:spPr>
            <a:xfrm>
              <a:off x="7884242" y="2988391"/>
              <a:ext cx="2243455" cy="2118360"/>
            </a:xfrm>
            <a:custGeom>
              <a:avLst/>
              <a:gdLst/>
              <a:ahLst/>
              <a:cxnLst/>
              <a:rect l="l" t="t" r="r" b="b"/>
              <a:pathLst>
                <a:path w="2243454" h="2118360">
                  <a:moveTo>
                    <a:pt x="2243442" y="0"/>
                  </a:moveTo>
                  <a:lnTo>
                    <a:pt x="0" y="2117737"/>
                  </a:lnTo>
                </a:path>
              </a:pathLst>
            </a:custGeom>
            <a:ln w="25908">
              <a:solidFill>
                <a:srgbClr val="C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9" name="object 29"/>
          <p:cNvSpPr txBox="1"/>
          <p:nvPr/>
        </p:nvSpPr>
        <p:spPr>
          <a:xfrm>
            <a:off x="10216234" y="2703715"/>
            <a:ext cx="1791335" cy="47244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1185"/>
              </a:lnSpc>
            </a:pPr>
            <a:r>
              <a:rPr sz="1050" dirty="0">
                <a:solidFill>
                  <a:srgbClr val="C00000"/>
                </a:solidFill>
                <a:latin typeface="Arial"/>
                <a:cs typeface="Arial"/>
              </a:rPr>
              <a:t>Add </a:t>
            </a:r>
            <a:r>
              <a:rPr sz="1050" spc="-5" dirty="0">
                <a:solidFill>
                  <a:srgbClr val="2E2E2E"/>
                </a:solidFill>
                <a:latin typeface="Arial Narrow"/>
                <a:cs typeface="Arial Narrow"/>
              </a:rPr>
              <a:t>Business Description</a:t>
            </a:r>
            <a:r>
              <a:rPr sz="1050" spc="-105" dirty="0">
                <a:solidFill>
                  <a:srgbClr val="2E2E2E"/>
                </a:solidFill>
                <a:latin typeface="Arial Narrow"/>
                <a:cs typeface="Arial Narrow"/>
              </a:rPr>
              <a:t> </a:t>
            </a:r>
            <a:r>
              <a:rPr sz="1050" dirty="0">
                <a:solidFill>
                  <a:srgbClr val="C00000"/>
                </a:solidFill>
                <a:latin typeface="Arial"/>
                <a:cs typeface="Arial"/>
              </a:rPr>
              <a:t>by</a:t>
            </a:r>
            <a:endParaRPr sz="105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r>
              <a:rPr sz="1050" dirty="0">
                <a:solidFill>
                  <a:srgbClr val="C00000"/>
                </a:solidFill>
                <a:latin typeface="Arial"/>
                <a:cs typeface="Arial"/>
              </a:rPr>
              <a:t>choosing it from </a:t>
            </a:r>
            <a:r>
              <a:rPr sz="1050" spc="-5" dirty="0">
                <a:solidFill>
                  <a:srgbClr val="C00000"/>
                </a:solidFill>
                <a:latin typeface="Arial"/>
                <a:cs typeface="Arial"/>
              </a:rPr>
              <a:t>the</a:t>
            </a:r>
            <a:r>
              <a:rPr sz="1050" spc="-80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C00000"/>
                </a:solidFill>
                <a:latin typeface="Arial"/>
                <a:cs typeface="Arial"/>
              </a:rPr>
              <a:t>dropdown  box below </a:t>
            </a:r>
            <a:r>
              <a:rPr sz="1050" spc="-5" dirty="0">
                <a:solidFill>
                  <a:srgbClr val="C00000"/>
                </a:solidFill>
                <a:latin typeface="Arial"/>
                <a:cs typeface="Arial"/>
              </a:rPr>
              <a:t>the</a:t>
            </a:r>
            <a:r>
              <a:rPr sz="1050" spc="-25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C00000"/>
                </a:solidFill>
                <a:latin typeface="Arial"/>
                <a:cs typeface="Arial"/>
              </a:rPr>
              <a:t>fields</a:t>
            </a:r>
            <a:endParaRPr sz="1050">
              <a:latin typeface="Arial"/>
              <a:cs typeface="Arial"/>
            </a:endParaRPr>
          </a:p>
        </p:txBody>
      </p:sp>
      <p:grpSp>
        <p:nvGrpSpPr>
          <p:cNvPr id="30" name="object 30"/>
          <p:cNvGrpSpPr/>
          <p:nvPr/>
        </p:nvGrpSpPr>
        <p:grpSpPr>
          <a:xfrm>
            <a:off x="310895" y="0"/>
            <a:ext cx="6879590" cy="763905"/>
            <a:chOff x="310895" y="0"/>
            <a:chExt cx="6879590" cy="763905"/>
          </a:xfrm>
        </p:grpSpPr>
        <p:sp>
          <p:nvSpPr>
            <p:cNvPr id="31" name="object 31"/>
            <p:cNvSpPr/>
            <p:nvPr/>
          </p:nvSpPr>
          <p:spPr>
            <a:xfrm>
              <a:off x="310895" y="0"/>
              <a:ext cx="2514599" cy="758951"/>
            </a:xfrm>
            <a:prstGeom prst="rect">
              <a:avLst/>
            </a:prstGeom>
            <a:blipFill>
              <a:blip r:embed="rId6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2" name="object 32"/>
            <p:cNvSpPr/>
            <p:nvPr/>
          </p:nvSpPr>
          <p:spPr>
            <a:xfrm>
              <a:off x="377951" y="0"/>
              <a:ext cx="2346959" cy="675131"/>
            </a:xfrm>
            <a:prstGeom prst="rect">
              <a:avLst/>
            </a:prstGeom>
            <a:blipFill>
              <a:blip r:embed="rId7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3" name="object 33"/>
            <p:cNvSpPr/>
            <p:nvPr/>
          </p:nvSpPr>
          <p:spPr>
            <a:xfrm>
              <a:off x="2252472" y="0"/>
              <a:ext cx="2811779" cy="763523"/>
            </a:xfrm>
            <a:prstGeom prst="rect">
              <a:avLst/>
            </a:prstGeom>
            <a:blipFill>
              <a:blip r:embed="rId8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4" name="object 34"/>
            <p:cNvSpPr/>
            <p:nvPr/>
          </p:nvSpPr>
          <p:spPr>
            <a:xfrm>
              <a:off x="2319528" y="1"/>
              <a:ext cx="2644139" cy="679702"/>
            </a:xfrm>
            <a:prstGeom prst="rect">
              <a:avLst/>
            </a:prstGeom>
            <a:blipFill>
              <a:blip r:embed="rId9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5" name="object 35"/>
            <p:cNvSpPr/>
            <p:nvPr/>
          </p:nvSpPr>
          <p:spPr>
            <a:xfrm>
              <a:off x="4491228" y="0"/>
              <a:ext cx="705611" cy="763523"/>
            </a:xfrm>
            <a:prstGeom prst="rect">
              <a:avLst/>
            </a:prstGeom>
            <a:blipFill>
              <a:blip r:embed="rId10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6" name="object 36"/>
            <p:cNvSpPr/>
            <p:nvPr/>
          </p:nvSpPr>
          <p:spPr>
            <a:xfrm>
              <a:off x="4558284" y="0"/>
              <a:ext cx="537971" cy="679703"/>
            </a:xfrm>
            <a:prstGeom prst="rect">
              <a:avLst/>
            </a:prstGeom>
            <a:blipFill>
              <a:blip r:embed="rId11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7" name="object 37"/>
            <p:cNvSpPr/>
            <p:nvPr/>
          </p:nvSpPr>
          <p:spPr>
            <a:xfrm>
              <a:off x="4681728" y="0"/>
              <a:ext cx="2508503" cy="763523"/>
            </a:xfrm>
            <a:prstGeom prst="rect">
              <a:avLst/>
            </a:prstGeom>
            <a:blipFill>
              <a:blip r:embed="rId12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8" name="object 38"/>
            <p:cNvSpPr/>
            <p:nvPr/>
          </p:nvSpPr>
          <p:spPr>
            <a:xfrm>
              <a:off x="4748783" y="0"/>
              <a:ext cx="2340863" cy="679703"/>
            </a:xfrm>
            <a:prstGeom prst="rect">
              <a:avLst/>
            </a:prstGeom>
            <a:blipFill>
              <a:blip r:embed="rId1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9" name="object 39"/>
          <p:cNvSpPr txBox="1">
            <a:spLocks noGrp="1"/>
          </p:cNvSpPr>
          <p:nvPr>
            <p:ph type="title"/>
          </p:nvPr>
        </p:nvSpPr>
        <p:spPr>
          <a:xfrm>
            <a:off x="567977" y="74366"/>
            <a:ext cx="633857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105" dirty="0"/>
              <a:t>HUB</a:t>
            </a:r>
            <a:r>
              <a:rPr sz="2400" spc="-305" dirty="0"/>
              <a:t> </a:t>
            </a:r>
            <a:r>
              <a:rPr sz="2400" spc="-135" dirty="0"/>
              <a:t>Search</a:t>
            </a:r>
            <a:r>
              <a:rPr sz="2400" spc="-280" dirty="0"/>
              <a:t> </a:t>
            </a:r>
            <a:r>
              <a:rPr sz="2400" spc="-80" dirty="0"/>
              <a:t>by</a:t>
            </a:r>
            <a:r>
              <a:rPr sz="2400" spc="-295" dirty="0"/>
              <a:t> </a:t>
            </a:r>
            <a:r>
              <a:rPr sz="2400" i="1" spc="-140" dirty="0">
                <a:latin typeface="Book Antiqua"/>
                <a:cs typeface="Book Antiqua"/>
              </a:rPr>
              <a:t>Business</a:t>
            </a:r>
            <a:r>
              <a:rPr sz="2400" i="1" spc="-265" dirty="0">
                <a:latin typeface="Book Antiqua"/>
                <a:cs typeface="Book Antiqua"/>
              </a:rPr>
              <a:t> </a:t>
            </a:r>
            <a:r>
              <a:rPr sz="2400" i="1" spc="-140" dirty="0">
                <a:latin typeface="Book Antiqua"/>
                <a:cs typeface="Book Antiqua"/>
              </a:rPr>
              <a:t>Category</a:t>
            </a:r>
            <a:r>
              <a:rPr sz="2400" i="1" spc="-245" dirty="0">
                <a:latin typeface="Book Antiqua"/>
                <a:cs typeface="Book Antiqua"/>
              </a:rPr>
              <a:t> </a:t>
            </a:r>
            <a:r>
              <a:rPr sz="2400" i="1" dirty="0">
                <a:latin typeface="Book Antiqua"/>
                <a:cs typeface="Book Antiqua"/>
              </a:rPr>
              <a:t>–</a:t>
            </a:r>
            <a:r>
              <a:rPr sz="2400" i="1" spc="-300" dirty="0">
                <a:latin typeface="Book Antiqua"/>
                <a:cs typeface="Book Antiqua"/>
              </a:rPr>
              <a:t> </a:t>
            </a:r>
            <a:r>
              <a:rPr sz="2400" i="1" spc="-140" dirty="0">
                <a:latin typeface="Book Antiqua"/>
                <a:cs typeface="Book Antiqua"/>
              </a:rPr>
              <a:t>Convert</a:t>
            </a:r>
            <a:r>
              <a:rPr sz="2400" i="1" spc="-250" dirty="0">
                <a:latin typeface="Book Antiqua"/>
                <a:cs typeface="Book Antiqua"/>
              </a:rPr>
              <a:t> </a:t>
            </a:r>
            <a:r>
              <a:rPr sz="2400" i="1" spc="-80" dirty="0">
                <a:latin typeface="Book Antiqua"/>
                <a:cs typeface="Book Antiqua"/>
              </a:rPr>
              <a:t>to</a:t>
            </a:r>
            <a:r>
              <a:rPr sz="2400" i="1" spc="-295" dirty="0">
                <a:latin typeface="Book Antiqua"/>
                <a:cs typeface="Book Antiqua"/>
              </a:rPr>
              <a:t> </a:t>
            </a:r>
            <a:r>
              <a:rPr sz="2400" i="1" spc="-160" dirty="0">
                <a:latin typeface="Book Antiqua"/>
                <a:cs typeface="Book Antiqua"/>
              </a:rPr>
              <a:t>Excel</a:t>
            </a:r>
            <a:endParaRPr sz="2400">
              <a:latin typeface="Book Antiqua"/>
              <a:cs typeface="Book Antiqua"/>
            </a:endParaRPr>
          </a:p>
        </p:txBody>
      </p:sp>
      <p:grpSp>
        <p:nvGrpSpPr>
          <p:cNvPr id="40" name="object 40"/>
          <p:cNvGrpSpPr/>
          <p:nvPr/>
        </p:nvGrpSpPr>
        <p:grpSpPr>
          <a:xfrm>
            <a:off x="3380232" y="1110996"/>
            <a:ext cx="9022080" cy="4601210"/>
            <a:chOff x="3380232" y="1110996"/>
            <a:chExt cx="9022080" cy="4601210"/>
          </a:xfrm>
        </p:grpSpPr>
        <p:sp>
          <p:nvSpPr>
            <p:cNvPr id="41" name="object 41"/>
            <p:cNvSpPr/>
            <p:nvPr/>
          </p:nvSpPr>
          <p:spPr>
            <a:xfrm>
              <a:off x="3387852" y="1352676"/>
              <a:ext cx="101600" cy="1601470"/>
            </a:xfrm>
            <a:custGeom>
              <a:avLst/>
              <a:gdLst/>
              <a:ahLst/>
              <a:cxnLst/>
              <a:rect l="l" t="t" r="r" b="b"/>
              <a:pathLst>
                <a:path w="101600" h="1601470">
                  <a:moveTo>
                    <a:pt x="0" y="1601304"/>
                  </a:moveTo>
                  <a:lnTo>
                    <a:pt x="101485" y="0"/>
                  </a:lnTo>
                </a:path>
              </a:pathLst>
            </a:custGeom>
            <a:ln w="15240">
              <a:solidFill>
                <a:srgbClr val="0070C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2" name="object 42"/>
            <p:cNvSpPr/>
            <p:nvPr/>
          </p:nvSpPr>
          <p:spPr>
            <a:xfrm>
              <a:off x="3450520" y="1289300"/>
              <a:ext cx="76200" cy="78740"/>
            </a:xfrm>
            <a:custGeom>
              <a:avLst/>
              <a:gdLst/>
              <a:ahLst/>
              <a:cxnLst/>
              <a:rect l="l" t="t" r="r" b="b"/>
              <a:pathLst>
                <a:path w="76200" h="78740">
                  <a:moveTo>
                    <a:pt x="42837" y="0"/>
                  </a:moveTo>
                  <a:lnTo>
                    <a:pt x="0" y="73647"/>
                  </a:lnTo>
                  <a:lnTo>
                    <a:pt x="76047" y="78460"/>
                  </a:lnTo>
                  <a:lnTo>
                    <a:pt x="42837" y="0"/>
                  </a:lnTo>
                  <a:close/>
                </a:path>
              </a:pathLst>
            </a:custGeom>
            <a:solidFill>
              <a:srgbClr val="0070C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3" name="object 43"/>
            <p:cNvSpPr/>
            <p:nvPr/>
          </p:nvSpPr>
          <p:spPr>
            <a:xfrm>
              <a:off x="4560570" y="1791463"/>
              <a:ext cx="1191260" cy="1163955"/>
            </a:xfrm>
            <a:custGeom>
              <a:avLst/>
              <a:gdLst/>
              <a:ahLst/>
              <a:cxnLst/>
              <a:rect l="l" t="t" r="r" b="b"/>
              <a:pathLst>
                <a:path w="1191260" h="1163955">
                  <a:moveTo>
                    <a:pt x="0" y="1163662"/>
                  </a:moveTo>
                  <a:lnTo>
                    <a:pt x="627176" y="1163662"/>
                  </a:lnTo>
                  <a:lnTo>
                    <a:pt x="627176" y="0"/>
                  </a:lnTo>
                  <a:lnTo>
                    <a:pt x="1190866" y="0"/>
                  </a:lnTo>
                </a:path>
              </a:pathLst>
            </a:custGeom>
            <a:ln w="19812">
              <a:solidFill>
                <a:srgbClr val="7030A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4" name="object 44"/>
            <p:cNvSpPr/>
            <p:nvPr/>
          </p:nvSpPr>
          <p:spPr>
            <a:xfrm>
              <a:off x="5738737" y="1753366"/>
              <a:ext cx="76200" cy="76200"/>
            </a:xfrm>
            <a:custGeom>
              <a:avLst/>
              <a:gdLst/>
              <a:ahLst/>
              <a:cxnLst/>
              <a:rect l="l" t="t" r="r" b="b"/>
              <a:pathLst>
                <a:path w="76200" h="76200">
                  <a:moveTo>
                    <a:pt x="0" y="0"/>
                  </a:moveTo>
                  <a:lnTo>
                    <a:pt x="0" y="76200"/>
                  </a:lnTo>
                  <a:lnTo>
                    <a:pt x="76200" y="381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7030A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5" name="object 45"/>
            <p:cNvSpPr/>
            <p:nvPr/>
          </p:nvSpPr>
          <p:spPr>
            <a:xfrm>
              <a:off x="6650735" y="1110996"/>
              <a:ext cx="5751575" cy="4600955"/>
            </a:xfrm>
            <a:prstGeom prst="rect">
              <a:avLst/>
            </a:prstGeom>
            <a:blipFill>
              <a:blip r:embed="rId14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6" name="object 46"/>
            <p:cNvSpPr/>
            <p:nvPr/>
          </p:nvSpPr>
          <p:spPr>
            <a:xfrm>
              <a:off x="8516873" y="2999994"/>
              <a:ext cx="2327275" cy="577850"/>
            </a:xfrm>
            <a:custGeom>
              <a:avLst/>
              <a:gdLst/>
              <a:ahLst/>
              <a:cxnLst/>
              <a:rect l="l" t="t" r="r" b="b"/>
              <a:pathLst>
                <a:path w="2327275" h="577850">
                  <a:moveTo>
                    <a:pt x="2327148" y="0"/>
                  </a:moveTo>
                  <a:lnTo>
                    <a:pt x="0" y="0"/>
                  </a:lnTo>
                  <a:lnTo>
                    <a:pt x="0" y="577596"/>
                  </a:lnTo>
                  <a:lnTo>
                    <a:pt x="2327148" y="577596"/>
                  </a:lnTo>
                  <a:lnTo>
                    <a:pt x="2327148" y="0"/>
                  </a:lnTo>
                  <a:close/>
                </a:path>
              </a:pathLst>
            </a:custGeom>
            <a:solidFill>
              <a:srgbClr val="FFF5D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7" name="object 47"/>
            <p:cNvSpPr/>
            <p:nvPr/>
          </p:nvSpPr>
          <p:spPr>
            <a:xfrm>
              <a:off x="8516873" y="2999994"/>
              <a:ext cx="2327275" cy="577850"/>
            </a:xfrm>
            <a:custGeom>
              <a:avLst/>
              <a:gdLst/>
              <a:ahLst/>
              <a:cxnLst/>
              <a:rect l="l" t="t" r="r" b="b"/>
              <a:pathLst>
                <a:path w="2327275" h="577850">
                  <a:moveTo>
                    <a:pt x="0" y="0"/>
                  </a:moveTo>
                  <a:lnTo>
                    <a:pt x="2327148" y="0"/>
                  </a:lnTo>
                  <a:lnTo>
                    <a:pt x="2327148" y="577596"/>
                  </a:lnTo>
                  <a:lnTo>
                    <a:pt x="0" y="577596"/>
                  </a:lnTo>
                  <a:lnTo>
                    <a:pt x="0" y="0"/>
                  </a:lnTo>
                  <a:close/>
                </a:path>
              </a:pathLst>
            </a:custGeom>
            <a:ln w="25907">
              <a:solidFill>
                <a:srgbClr val="C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48" name="object 48"/>
          <p:cNvSpPr txBox="1"/>
          <p:nvPr/>
        </p:nvSpPr>
        <p:spPr>
          <a:xfrm>
            <a:off x="6644640" y="1104900"/>
            <a:ext cx="5763895" cy="4613275"/>
          </a:xfrm>
          <a:prstGeom prst="rect">
            <a:avLst/>
          </a:prstGeom>
          <a:ln w="12192">
            <a:solidFill>
              <a:srgbClr val="0070C0"/>
            </a:solidFill>
          </a:ln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ct val="100000"/>
              </a:lnSpc>
            </a:pPr>
            <a:endParaRPr sz="12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12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12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12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12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12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12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12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12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12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5"/>
              </a:spcBef>
            </a:pPr>
            <a:endParaRPr sz="1250">
              <a:latin typeface="Times New Roman"/>
              <a:cs typeface="Times New Roman"/>
            </a:endParaRPr>
          </a:p>
          <a:p>
            <a:pPr marL="1962150">
              <a:lnSpc>
                <a:spcPct val="100000"/>
              </a:lnSpc>
              <a:spcBef>
                <a:spcPts val="5"/>
              </a:spcBef>
            </a:pPr>
            <a:r>
              <a:rPr sz="1050" dirty="0">
                <a:solidFill>
                  <a:srgbClr val="C00000"/>
                </a:solidFill>
                <a:latin typeface="Arial"/>
                <a:cs typeface="Arial"/>
              </a:rPr>
              <a:t>Select </a:t>
            </a:r>
            <a:r>
              <a:rPr sz="1050" dirty="0">
                <a:solidFill>
                  <a:srgbClr val="2E2E2E"/>
                </a:solidFill>
                <a:latin typeface="Arial"/>
                <a:cs typeface="Arial"/>
              </a:rPr>
              <a:t>“</a:t>
            </a:r>
            <a:r>
              <a:rPr sz="1050" u="sng" dirty="0">
                <a:solidFill>
                  <a:srgbClr val="2E2E2E"/>
                </a:solidFill>
                <a:uFill>
                  <a:solidFill>
                    <a:srgbClr val="2E2E2E"/>
                  </a:solidFill>
                </a:uFill>
                <a:latin typeface="Arial"/>
                <a:cs typeface="Arial"/>
              </a:rPr>
              <a:t>D</a:t>
            </a:r>
            <a:r>
              <a:rPr sz="1050" dirty="0">
                <a:solidFill>
                  <a:srgbClr val="2E2E2E"/>
                </a:solidFill>
                <a:latin typeface="Arial"/>
                <a:cs typeface="Arial"/>
              </a:rPr>
              <a:t>elimited”</a:t>
            </a:r>
            <a:r>
              <a:rPr sz="1050" spc="-65" dirty="0">
                <a:solidFill>
                  <a:srgbClr val="2E2E2E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C00000"/>
                </a:solidFill>
                <a:latin typeface="Arial"/>
                <a:cs typeface="Arial"/>
              </a:rPr>
              <a:t>,</a:t>
            </a:r>
            <a:endParaRPr sz="10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0"/>
              </a:spcBef>
            </a:pPr>
            <a:endParaRPr sz="1050">
              <a:latin typeface="Arial"/>
              <a:cs typeface="Arial"/>
            </a:endParaRPr>
          </a:p>
          <a:p>
            <a:pPr marL="1962150">
              <a:lnSpc>
                <a:spcPct val="100000"/>
              </a:lnSpc>
            </a:pPr>
            <a:r>
              <a:rPr sz="1050" dirty="0">
                <a:solidFill>
                  <a:srgbClr val="C00000"/>
                </a:solidFill>
                <a:latin typeface="Arial"/>
                <a:cs typeface="Arial"/>
              </a:rPr>
              <a:t>then click </a:t>
            </a:r>
            <a:r>
              <a:rPr sz="1050" spc="-5" dirty="0">
                <a:solidFill>
                  <a:srgbClr val="C00000"/>
                </a:solidFill>
                <a:latin typeface="Arial"/>
                <a:cs typeface="Arial"/>
              </a:rPr>
              <a:t>the </a:t>
            </a:r>
            <a:r>
              <a:rPr sz="1050" u="sng" dirty="0">
                <a:solidFill>
                  <a:srgbClr val="2E2E2E"/>
                </a:solidFill>
                <a:uFill>
                  <a:solidFill>
                    <a:srgbClr val="2E2E2E"/>
                  </a:solidFill>
                </a:uFill>
                <a:latin typeface="Arial"/>
                <a:cs typeface="Arial"/>
              </a:rPr>
              <a:t>N</a:t>
            </a:r>
            <a:r>
              <a:rPr sz="1050" dirty="0">
                <a:solidFill>
                  <a:srgbClr val="2E2E2E"/>
                </a:solidFill>
                <a:latin typeface="Arial"/>
                <a:cs typeface="Arial"/>
              </a:rPr>
              <a:t>ext &gt;</a:t>
            </a:r>
            <a:r>
              <a:rPr sz="1050" spc="-65" dirty="0">
                <a:solidFill>
                  <a:srgbClr val="2E2E2E"/>
                </a:solidFill>
                <a:latin typeface="Arial"/>
                <a:cs typeface="Arial"/>
              </a:rPr>
              <a:t> </a:t>
            </a:r>
            <a:r>
              <a:rPr sz="1050" spc="-5" dirty="0">
                <a:solidFill>
                  <a:srgbClr val="C00000"/>
                </a:solidFill>
                <a:latin typeface="Arial"/>
                <a:cs typeface="Arial"/>
              </a:rPr>
              <a:t>button</a:t>
            </a:r>
            <a:endParaRPr sz="1050">
              <a:latin typeface="Arial"/>
              <a:cs typeface="Arial"/>
            </a:endParaRPr>
          </a:p>
        </p:txBody>
      </p:sp>
      <p:grpSp>
        <p:nvGrpSpPr>
          <p:cNvPr id="49" name="object 49"/>
          <p:cNvGrpSpPr/>
          <p:nvPr/>
        </p:nvGrpSpPr>
        <p:grpSpPr>
          <a:xfrm>
            <a:off x="7140704" y="2507631"/>
            <a:ext cx="3703954" cy="2958465"/>
            <a:chOff x="7140704" y="2507631"/>
            <a:chExt cx="3703954" cy="2958465"/>
          </a:xfrm>
        </p:grpSpPr>
        <p:sp>
          <p:nvSpPr>
            <p:cNvPr id="50" name="object 50"/>
            <p:cNvSpPr/>
            <p:nvPr/>
          </p:nvSpPr>
          <p:spPr>
            <a:xfrm>
              <a:off x="7199844" y="2538489"/>
              <a:ext cx="1316355" cy="514984"/>
            </a:xfrm>
            <a:custGeom>
              <a:avLst/>
              <a:gdLst/>
              <a:ahLst/>
              <a:cxnLst/>
              <a:rect l="l" t="t" r="r" b="b"/>
              <a:pathLst>
                <a:path w="1316354" h="514985">
                  <a:moveTo>
                    <a:pt x="1316266" y="514705"/>
                  </a:moveTo>
                  <a:lnTo>
                    <a:pt x="0" y="0"/>
                  </a:lnTo>
                </a:path>
              </a:pathLst>
            </a:custGeom>
            <a:ln w="19812">
              <a:solidFill>
                <a:srgbClr val="C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1" name="object 51"/>
            <p:cNvSpPr/>
            <p:nvPr/>
          </p:nvSpPr>
          <p:spPr>
            <a:xfrm>
              <a:off x="7140704" y="2507631"/>
              <a:ext cx="85090" cy="71120"/>
            </a:xfrm>
            <a:custGeom>
              <a:avLst/>
              <a:gdLst/>
              <a:ahLst/>
              <a:cxnLst/>
              <a:rect l="l" t="t" r="r" b="b"/>
              <a:pathLst>
                <a:path w="85090" h="71119">
                  <a:moveTo>
                    <a:pt x="84836" y="0"/>
                  </a:moveTo>
                  <a:lnTo>
                    <a:pt x="0" y="7734"/>
                  </a:lnTo>
                  <a:lnTo>
                    <a:pt x="57086" y="70967"/>
                  </a:lnTo>
                  <a:lnTo>
                    <a:pt x="84836" y="0"/>
                  </a:lnTo>
                  <a:close/>
                </a:path>
              </a:pathLst>
            </a:custGeom>
            <a:solidFill>
              <a:srgbClr val="C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2" name="object 52"/>
            <p:cNvSpPr/>
            <p:nvPr/>
          </p:nvSpPr>
          <p:spPr>
            <a:xfrm>
              <a:off x="9615677" y="3585210"/>
              <a:ext cx="1194435" cy="1827530"/>
            </a:xfrm>
            <a:custGeom>
              <a:avLst/>
              <a:gdLst/>
              <a:ahLst/>
              <a:cxnLst/>
              <a:rect l="l" t="t" r="r" b="b"/>
              <a:pathLst>
                <a:path w="1194434" h="1827529">
                  <a:moveTo>
                    <a:pt x="0" y="0"/>
                  </a:moveTo>
                  <a:lnTo>
                    <a:pt x="1193977" y="1827441"/>
                  </a:lnTo>
                </a:path>
              </a:pathLst>
            </a:custGeom>
            <a:ln w="19812">
              <a:solidFill>
                <a:srgbClr val="C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3" name="object 53"/>
            <p:cNvSpPr/>
            <p:nvPr/>
          </p:nvSpPr>
          <p:spPr>
            <a:xfrm>
              <a:off x="10770821" y="5381175"/>
              <a:ext cx="73660" cy="85090"/>
            </a:xfrm>
            <a:custGeom>
              <a:avLst/>
              <a:gdLst/>
              <a:ahLst/>
              <a:cxnLst/>
              <a:rect l="l" t="t" r="r" b="b"/>
              <a:pathLst>
                <a:path w="73659" h="85089">
                  <a:moveTo>
                    <a:pt x="63792" y="0"/>
                  </a:moveTo>
                  <a:lnTo>
                    <a:pt x="0" y="41681"/>
                  </a:lnTo>
                  <a:lnTo>
                    <a:pt x="73571" y="84632"/>
                  </a:lnTo>
                  <a:lnTo>
                    <a:pt x="63792" y="0"/>
                  </a:lnTo>
                  <a:close/>
                </a:path>
              </a:pathLst>
            </a:custGeom>
            <a:solidFill>
              <a:srgbClr val="C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54" name="object 54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1270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0"/>
              </a:spcBef>
            </a:pPr>
            <a:fld id="{81D60167-4931-47E6-BA6A-407CBD079E47}" type="slidenum">
              <a:rPr spc="10" dirty="0"/>
              <a:t>19</a:t>
            </a:fld>
            <a:endParaRPr spc="10" dirty="0"/>
          </a:p>
        </p:txBody>
      </p:sp>
    </p:spTree>
  </p:cSld>
  <p:clrMapOvr>
    <a:masterClrMapping/>
  </p:clrMapOvr>
  <p:transition spd="med">
    <p:fade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ject 5"/>
          <p:cNvSpPr/>
          <p:nvPr/>
        </p:nvSpPr>
        <p:spPr>
          <a:xfrm>
            <a:off x="761" y="762"/>
            <a:ext cx="914400" cy="0"/>
          </a:xfrm>
          <a:custGeom>
            <a:avLst/>
            <a:gdLst/>
            <a:ahLst/>
            <a:cxnLst/>
            <a:rect l="l" t="t" r="r" b="b"/>
            <a:pathLst>
              <a:path w="914400">
                <a:moveTo>
                  <a:pt x="0" y="0"/>
                </a:moveTo>
                <a:lnTo>
                  <a:pt x="914400" y="0"/>
                </a:lnTo>
              </a:path>
            </a:pathLst>
          </a:custGeom>
          <a:ln w="3175">
            <a:solidFill>
              <a:srgbClr val="FB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6" name="object 6"/>
          <p:cNvGrpSpPr/>
          <p:nvPr/>
        </p:nvGrpSpPr>
        <p:grpSpPr>
          <a:xfrm>
            <a:off x="284988" y="432817"/>
            <a:ext cx="7400925" cy="5170170"/>
            <a:chOff x="284988" y="432817"/>
            <a:chExt cx="7400925" cy="5170170"/>
          </a:xfrm>
        </p:grpSpPr>
        <p:sp>
          <p:nvSpPr>
            <p:cNvPr id="7" name="object 7"/>
            <p:cNvSpPr/>
            <p:nvPr/>
          </p:nvSpPr>
          <p:spPr>
            <a:xfrm>
              <a:off x="464820" y="1024128"/>
              <a:ext cx="5615939" cy="4565890"/>
            </a:xfrm>
            <a:prstGeom prst="rect">
              <a:avLst/>
            </a:prstGeom>
            <a:blipFill>
              <a:blip r:embed="rId2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458724" y="1018032"/>
              <a:ext cx="5628640" cy="4578350"/>
            </a:xfrm>
            <a:custGeom>
              <a:avLst/>
              <a:gdLst/>
              <a:ahLst/>
              <a:cxnLst/>
              <a:rect l="l" t="t" r="r" b="b"/>
              <a:pathLst>
                <a:path w="5628640" h="4578350">
                  <a:moveTo>
                    <a:pt x="0" y="0"/>
                  </a:moveTo>
                  <a:lnTo>
                    <a:pt x="5628132" y="0"/>
                  </a:lnTo>
                  <a:lnTo>
                    <a:pt x="5628132" y="4578096"/>
                  </a:lnTo>
                  <a:lnTo>
                    <a:pt x="0" y="4578096"/>
                  </a:lnTo>
                  <a:lnTo>
                    <a:pt x="0" y="0"/>
                  </a:lnTo>
                  <a:close/>
                </a:path>
              </a:pathLst>
            </a:custGeom>
            <a:ln w="12192">
              <a:solidFill>
                <a:srgbClr val="0070C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9"/>
            <p:cNvSpPr/>
            <p:nvPr/>
          </p:nvSpPr>
          <p:spPr>
            <a:xfrm>
              <a:off x="284988" y="432817"/>
              <a:ext cx="1196339" cy="670558"/>
            </a:xfrm>
            <a:prstGeom prst="rect">
              <a:avLst/>
            </a:prstGeom>
            <a:blipFill>
              <a:blip r:embed="rId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10"/>
            <p:cNvSpPr/>
            <p:nvPr/>
          </p:nvSpPr>
          <p:spPr>
            <a:xfrm>
              <a:off x="6489191" y="432817"/>
              <a:ext cx="1196339" cy="670558"/>
            </a:xfrm>
            <a:prstGeom prst="rect">
              <a:avLst/>
            </a:prstGeom>
            <a:blipFill>
              <a:blip r:embed="rId4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1" name="object 11"/>
          <p:cNvSpPr txBox="1"/>
          <p:nvPr/>
        </p:nvSpPr>
        <p:spPr>
          <a:xfrm>
            <a:off x="487484" y="547247"/>
            <a:ext cx="6974840" cy="318135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  <a:tabLst>
                <a:tab pos="6216650" algn="l"/>
              </a:tabLst>
            </a:pPr>
            <a:r>
              <a:rPr sz="1900" b="1" spc="5" dirty="0">
                <a:solidFill>
                  <a:srgbClr val="82203B"/>
                </a:solidFill>
                <a:latin typeface="Book Antiqua"/>
                <a:cs typeface="Book Antiqua"/>
              </a:rPr>
              <a:t>Step</a:t>
            </a:r>
            <a:r>
              <a:rPr sz="1900" b="1" spc="10" dirty="0">
                <a:solidFill>
                  <a:srgbClr val="82203B"/>
                </a:solidFill>
                <a:latin typeface="Book Antiqua"/>
                <a:cs typeface="Book Antiqua"/>
              </a:rPr>
              <a:t> </a:t>
            </a:r>
            <a:r>
              <a:rPr sz="1900" b="1" spc="5" dirty="0">
                <a:solidFill>
                  <a:srgbClr val="82203B"/>
                </a:solidFill>
                <a:latin typeface="Book Antiqua"/>
                <a:cs typeface="Book Antiqua"/>
              </a:rPr>
              <a:t>5.	Step</a:t>
            </a:r>
            <a:r>
              <a:rPr sz="1900" b="1" spc="-60" dirty="0">
                <a:solidFill>
                  <a:srgbClr val="82203B"/>
                </a:solidFill>
                <a:latin typeface="Book Antiqua"/>
                <a:cs typeface="Book Antiqua"/>
              </a:rPr>
              <a:t> </a:t>
            </a:r>
            <a:r>
              <a:rPr sz="1900" b="1" spc="5" dirty="0">
                <a:solidFill>
                  <a:srgbClr val="82203B"/>
                </a:solidFill>
                <a:latin typeface="Book Antiqua"/>
                <a:cs typeface="Book Antiqua"/>
              </a:rPr>
              <a:t>6.</a:t>
            </a:r>
            <a:endParaRPr sz="1900">
              <a:latin typeface="Book Antiqua"/>
              <a:cs typeface="Book Antiqua"/>
            </a:endParaRPr>
          </a:p>
        </p:txBody>
      </p:sp>
      <p:grpSp>
        <p:nvGrpSpPr>
          <p:cNvPr id="12" name="object 12"/>
          <p:cNvGrpSpPr/>
          <p:nvPr/>
        </p:nvGrpSpPr>
        <p:grpSpPr>
          <a:xfrm>
            <a:off x="750331" y="1487360"/>
            <a:ext cx="4100829" cy="1487170"/>
            <a:chOff x="750331" y="1487360"/>
            <a:chExt cx="4100829" cy="1487170"/>
          </a:xfrm>
        </p:grpSpPr>
        <p:sp>
          <p:nvSpPr>
            <p:cNvPr id="13" name="object 13"/>
            <p:cNvSpPr/>
            <p:nvPr/>
          </p:nvSpPr>
          <p:spPr>
            <a:xfrm>
              <a:off x="2492502" y="1500378"/>
              <a:ext cx="2345690" cy="847725"/>
            </a:xfrm>
            <a:custGeom>
              <a:avLst/>
              <a:gdLst/>
              <a:ahLst/>
              <a:cxnLst/>
              <a:rect l="l" t="t" r="r" b="b"/>
              <a:pathLst>
                <a:path w="2345690" h="847725">
                  <a:moveTo>
                    <a:pt x="2345436" y="0"/>
                  </a:moveTo>
                  <a:lnTo>
                    <a:pt x="0" y="0"/>
                  </a:lnTo>
                  <a:lnTo>
                    <a:pt x="0" y="847344"/>
                  </a:lnTo>
                  <a:lnTo>
                    <a:pt x="2345436" y="847344"/>
                  </a:lnTo>
                  <a:lnTo>
                    <a:pt x="2345436" y="0"/>
                  </a:lnTo>
                  <a:close/>
                </a:path>
              </a:pathLst>
            </a:custGeom>
            <a:solidFill>
              <a:srgbClr val="FFF5D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" name="object 14"/>
            <p:cNvSpPr/>
            <p:nvPr/>
          </p:nvSpPr>
          <p:spPr>
            <a:xfrm>
              <a:off x="2492502" y="1500378"/>
              <a:ext cx="2345690" cy="847725"/>
            </a:xfrm>
            <a:custGeom>
              <a:avLst/>
              <a:gdLst/>
              <a:ahLst/>
              <a:cxnLst/>
              <a:rect l="l" t="t" r="r" b="b"/>
              <a:pathLst>
                <a:path w="2345690" h="847725">
                  <a:moveTo>
                    <a:pt x="0" y="0"/>
                  </a:moveTo>
                  <a:lnTo>
                    <a:pt x="2345436" y="0"/>
                  </a:lnTo>
                  <a:lnTo>
                    <a:pt x="2345436" y="847344"/>
                  </a:lnTo>
                  <a:lnTo>
                    <a:pt x="0" y="847344"/>
                  </a:lnTo>
                  <a:lnTo>
                    <a:pt x="0" y="0"/>
                  </a:lnTo>
                  <a:close/>
                </a:path>
              </a:pathLst>
            </a:custGeom>
            <a:ln w="25908">
              <a:solidFill>
                <a:srgbClr val="C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" name="object 15"/>
            <p:cNvSpPr/>
            <p:nvPr/>
          </p:nvSpPr>
          <p:spPr>
            <a:xfrm>
              <a:off x="763348" y="1995518"/>
              <a:ext cx="1731010" cy="966469"/>
            </a:xfrm>
            <a:custGeom>
              <a:avLst/>
              <a:gdLst/>
              <a:ahLst/>
              <a:cxnLst/>
              <a:rect l="l" t="t" r="r" b="b"/>
              <a:pathLst>
                <a:path w="1731010" h="966469">
                  <a:moveTo>
                    <a:pt x="1730794" y="0"/>
                  </a:moveTo>
                  <a:lnTo>
                    <a:pt x="0" y="965898"/>
                  </a:lnTo>
                </a:path>
              </a:pathLst>
            </a:custGeom>
            <a:ln w="25907">
              <a:solidFill>
                <a:srgbClr val="C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6" name="object 16"/>
          <p:cNvSpPr txBox="1"/>
          <p:nvPr/>
        </p:nvSpPr>
        <p:spPr>
          <a:xfrm>
            <a:off x="2570398" y="1505816"/>
            <a:ext cx="2104390" cy="828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200"/>
              </a:lnSpc>
              <a:spcBef>
                <a:spcPts val="100"/>
              </a:spcBef>
            </a:pPr>
            <a:r>
              <a:rPr sz="1050" dirty="0">
                <a:solidFill>
                  <a:srgbClr val="C00000"/>
                </a:solidFill>
                <a:latin typeface="Arial"/>
                <a:cs typeface="Arial"/>
              </a:rPr>
              <a:t>1) Next, uncheck any default  checked boxes, then check </a:t>
            </a:r>
            <a:r>
              <a:rPr sz="1050" spc="-5" dirty="0">
                <a:solidFill>
                  <a:srgbClr val="C00000"/>
                </a:solidFill>
                <a:latin typeface="Arial"/>
                <a:cs typeface="Arial"/>
              </a:rPr>
              <a:t>the </a:t>
            </a:r>
            <a:r>
              <a:rPr sz="1050" u="sng" spc="-5" dirty="0">
                <a:solidFill>
                  <a:srgbClr val="2E2E2E"/>
                </a:solidFill>
                <a:uFill>
                  <a:solidFill>
                    <a:srgbClr val="2E2E2E"/>
                  </a:solidFill>
                </a:uFill>
                <a:latin typeface="Arial"/>
                <a:cs typeface="Arial"/>
              </a:rPr>
              <a:t> O</a:t>
            </a:r>
            <a:r>
              <a:rPr sz="1050" spc="-5" dirty="0">
                <a:solidFill>
                  <a:srgbClr val="2E2E2E"/>
                </a:solidFill>
                <a:latin typeface="Arial"/>
                <a:cs typeface="Arial"/>
              </a:rPr>
              <a:t>ther: </a:t>
            </a:r>
            <a:r>
              <a:rPr sz="1050" dirty="0">
                <a:solidFill>
                  <a:srgbClr val="C00000"/>
                </a:solidFill>
                <a:latin typeface="Arial"/>
                <a:cs typeface="Arial"/>
              </a:rPr>
              <a:t>box. Enter a </a:t>
            </a:r>
            <a:r>
              <a:rPr sz="1050" b="1" dirty="0">
                <a:latin typeface="Arial"/>
                <a:cs typeface="Arial"/>
              </a:rPr>
              <a:t>“|” </a:t>
            </a:r>
            <a:r>
              <a:rPr sz="1050" b="1" spc="-5" dirty="0">
                <a:latin typeface="Arial"/>
                <a:cs typeface="Arial"/>
              </a:rPr>
              <a:t>(vertical  </a:t>
            </a:r>
            <a:r>
              <a:rPr sz="1050" b="1" dirty="0">
                <a:latin typeface="Arial"/>
                <a:cs typeface="Arial"/>
              </a:rPr>
              <a:t>bar) </a:t>
            </a:r>
            <a:r>
              <a:rPr sz="1050" dirty="0">
                <a:solidFill>
                  <a:srgbClr val="C00000"/>
                </a:solidFill>
                <a:latin typeface="Arial"/>
                <a:cs typeface="Arial"/>
              </a:rPr>
              <a:t>in </a:t>
            </a:r>
            <a:r>
              <a:rPr sz="1050" spc="-5" dirty="0">
                <a:solidFill>
                  <a:srgbClr val="C00000"/>
                </a:solidFill>
                <a:latin typeface="Arial"/>
                <a:cs typeface="Arial"/>
              </a:rPr>
              <a:t>the </a:t>
            </a:r>
            <a:r>
              <a:rPr sz="1050" dirty="0">
                <a:solidFill>
                  <a:srgbClr val="C00000"/>
                </a:solidFill>
                <a:latin typeface="Arial"/>
                <a:cs typeface="Arial"/>
              </a:rPr>
              <a:t>space </a:t>
            </a:r>
            <a:r>
              <a:rPr sz="1050" spc="-5" dirty="0">
                <a:solidFill>
                  <a:srgbClr val="C00000"/>
                </a:solidFill>
                <a:latin typeface="Arial"/>
                <a:cs typeface="Arial"/>
              </a:rPr>
              <a:t>to </a:t>
            </a:r>
            <a:r>
              <a:rPr sz="1050" dirty="0">
                <a:solidFill>
                  <a:srgbClr val="C00000"/>
                </a:solidFill>
                <a:latin typeface="Arial"/>
                <a:cs typeface="Arial"/>
              </a:rPr>
              <a:t>box </a:t>
            </a:r>
            <a:r>
              <a:rPr sz="1050" spc="-5" dirty="0">
                <a:solidFill>
                  <a:srgbClr val="C00000"/>
                </a:solidFill>
                <a:latin typeface="Arial"/>
                <a:cs typeface="Arial"/>
              </a:rPr>
              <a:t>to the</a:t>
            </a:r>
            <a:r>
              <a:rPr sz="1050" spc="-65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C00000"/>
                </a:solidFill>
                <a:latin typeface="Arial"/>
                <a:cs typeface="Arial"/>
              </a:rPr>
              <a:t>right </a:t>
            </a:r>
            <a:r>
              <a:rPr sz="1050" dirty="0">
                <a:solidFill>
                  <a:srgbClr val="C33059"/>
                </a:solidFill>
                <a:latin typeface="Arial"/>
                <a:cs typeface="Arial"/>
              </a:rPr>
              <a:t> </a:t>
            </a:r>
            <a:r>
              <a:rPr sz="1050" b="1" dirty="0">
                <a:solidFill>
                  <a:srgbClr val="C33059"/>
                </a:solidFill>
                <a:latin typeface="Arial"/>
                <a:cs typeface="Arial"/>
              </a:rPr>
              <a:t>(see instructions</a:t>
            </a:r>
            <a:r>
              <a:rPr sz="1050" b="1" spc="-55" dirty="0">
                <a:solidFill>
                  <a:srgbClr val="C33059"/>
                </a:solidFill>
                <a:latin typeface="Arial"/>
                <a:cs typeface="Arial"/>
              </a:rPr>
              <a:t> </a:t>
            </a:r>
            <a:r>
              <a:rPr sz="1050" b="1" dirty="0">
                <a:solidFill>
                  <a:srgbClr val="C33059"/>
                </a:solidFill>
                <a:latin typeface="Arial"/>
                <a:cs typeface="Arial"/>
              </a:rPr>
              <a:t>below)</a:t>
            </a:r>
            <a:endParaRPr sz="1050">
              <a:latin typeface="Arial"/>
              <a:cs typeface="Arial"/>
            </a:endParaRPr>
          </a:p>
        </p:txBody>
      </p:sp>
      <p:grpSp>
        <p:nvGrpSpPr>
          <p:cNvPr id="17" name="object 17"/>
          <p:cNvGrpSpPr/>
          <p:nvPr/>
        </p:nvGrpSpPr>
        <p:grpSpPr>
          <a:xfrm>
            <a:off x="8306093" y="1487360"/>
            <a:ext cx="4078604" cy="3896360"/>
            <a:chOff x="8306093" y="1487360"/>
            <a:chExt cx="4078604" cy="3896360"/>
          </a:xfrm>
        </p:grpSpPr>
        <p:sp>
          <p:nvSpPr>
            <p:cNvPr id="18" name="object 18"/>
            <p:cNvSpPr/>
            <p:nvPr/>
          </p:nvSpPr>
          <p:spPr>
            <a:xfrm>
              <a:off x="9821417" y="1500378"/>
              <a:ext cx="2550160" cy="824865"/>
            </a:xfrm>
            <a:custGeom>
              <a:avLst/>
              <a:gdLst/>
              <a:ahLst/>
              <a:cxnLst/>
              <a:rect l="l" t="t" r="r" b="b"/>
              <a:pathLst>
                <a:path w="2550159" h="824864">
                  <a:moveTo>
                    <a:pt x="2549652" y="0"/>
                  </a:moveTo>
                  <a:lnTo>
                    <a:pt x="0" y="0"/>
                  </a:lnTo>
                  <a:lnTo>
                    <a:pt x="0" y="824484"/>
                  </a:lnTo>
                  <a:lnTo>
                    <a:pt x="2549652" y="824484"/>
                  </a:lnTo>
                  <a:lnTo>
                    <a:pt x="2549652" y="0"/>
                  </a:lnTo>
                  <a:close/>
                </a:path>
              </a:pathLst>
            </a:custGeom>
            <a:solidFill>
              <a:srgbClr val="FFF5D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9" name="object 19"/>
            <p:cNvSpPr/>
            <p:nvPr/>
          </p:nvSpPr>
          <p:spPr>
            <a:xfrm>
              <a:off x="9821417" y="1500378"/>
              <a:ext cx="2550160" cy="824865"/>
            </a:xfrm>
            <a:custGeom>
              <a:avLst/>
              <a:gdLst/>
              <a:ahLst/>
              <a:cxnLst/>
              <a:rect l="l" t="t" r="r" b="b"/>
              <a:pathLst>
                <a:path w="2550159" h="824864">
                  <a:moveTo>
                    <a:pt x="0" y="0"/>
                  </a:moveTo>
                  <a:lnTo>
                    <a:pt x="2549652" y="0"/>
                  </a:lnTo>
                  <a:lnTo>
                    <a:pt x="2549652" y="824484"/>
                  </a:lnTo>
                  <a:lnTo>
                    <a:pt x="0" y="824484"/>
                  </a:lnTo>
                  <a:lnTo>
                    <a:pt x="0" y="0"/>
                  </a:lnTo>
                  <a:close/>
                </a:path>
              </a:pathLst>
            </a:custGeom>
            <a:ln w="25908">
              <a:solidFill>
                <a:srgbClr val="C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0" name="object 20"/>
            <p:cNvSpPr/>
            <p:nvPr/>
          </p:nvSpPr>
          <p:spPr>
            <a:xfrm>
              <a:off x="8319110" y="2319841"/>
              <a:ext cx="2546350" cy="3050540"/>
            </a:xfrm>
            <a:custGeom>
              <a:avLst/>
              <a:gdLst/>
              <a:ahLst/>
              <a:cxnLst/>
              <a:rect l="l" t="t" r="r" b="b"/>
              <a:pathLst>
                <a:path w="2546350" h="3050540">
                  <a:moveTo>
                    <a:pt x="2545778" y="0"/>
                  </a:moveTo>
                  <a:lnTo>
                    <a:pt x="0" y="3050463"/>
                  </a:lnTo>
                </a:path>
              </a:pathLst>
            </a:custGeom>
            <a:ln w="25908">
              <a:solidFill>
                <a:srgbClr val="C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1" name="object 21"/>
          <p:cNvSpPr txBox="1"/>
          <p:nvPr/>
        </p:nvSpPr>
        <p:spPr>
          <a:xfrm>
            <a:off x="9912336" y="1519300"/>
            <a:ext cx="2292350" cy="7918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1165"/>
              </a:lnSpc>
            </a:pPr>
            <a:r>
              <a:rPr sz="1050" spc="5" dirty="0">
                <a:solidFill>
                  <a:srgbClr val="C00000"/>
                </a:solidFill>
                <a:latin typeface="Arial"/>
                <a:cs typeface="Arial"/>
              </a:rPr>
              <a:t>Use </a:t>
            </a:r>
            <a:r>
              <a:rPr sz="1050" spc="-5" dirty="0">
                <a:solidFill>
                  <a:srgbClr val="C00000"/>
                </a:solidFill>
                <a:latin typeface="Arial"/>
                <a:cs typeface="Arial"/>
              </a:rPr>
              <a:t>the </a:t>
            </a:r>
            <a:r>
              <a:rPr sz="1050" dirty="0">
                <a:solidFill>
                  <a:srgbClr val="C00000"/>
                </a:solidFill>
                <a:latin typeface="Arial"/>
                <a:cs typeface="Arial"/>
              </a:rPr>
              <a:t>‘</a:t>
            </a:r>
            <a:r>
              <a:rPr sz="1050" dirty="0">
                <a:solidFill>
                  <a:srgbClr val="2E2E2E"/>
                </a:solidFill>
                <a:latin typeface="Arial"/>
                <a:cs typeface="Arial"/>
              </a:rPr>
              <a:t>Sort </a:t>
            </a:r>
            <a:r>
              <a:rPr sz="1050" spc="-5" dirty="0">
                <a:solidFill>
                  <a:srgbClr val="2E2E2E"/>
                </a:solidFill>
                <a:latin typeface="Arial"/>
                <a:cs typeface="Arial"/>
              </a:rPr>
              <a:t>by</a:t>
            </a:r>
            <a:r>
              <a:rPr sz="1050" spc="-5" dirty="0">
                <a:solidFill>
                  <a:srgbClr val="C00000"/>
                </a:solidFill>
                <a:latin typeface="Arial"/>
                <a:cs typeface="Arial"/>
              </a:rPr>
              <a:t>’ </a:t>
            </a:r>
            <a:r>
              <a:rPr sz="1050" dirty="0">
                <a:solidFill>
                  <a:srgbClr val="C00000"/>
                </a:solidFill>
                <a:latin typeface="Arial"/>
                <a:cs typeface="Arial"/>
              </a:rPr>
              <a:t>drop-down</a:t>
            </a:r>
            <a:r>
              <a:rPr sz="1050" spc="-50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050" spc="-5" dirty="0">
                <a:solidFill>
                  <a:srgbClr val="C00000"/>
                </a:solidFill>
                <a:latin typeface="Arial"/>
                <a:cs typeface="Arial"/>
              </a:rPr>
              <a:t>to</a:t>
            </a:r>
            <a:endParaRPr sz="1050">
              <a:latin typeface="Arial"/>
              <a:cs typeface="Arial"/>
            </a:endParaRPr>
          </a:p>
          <a:p>
            <a:pPr marR="120014">
              <a:lnSpc>
                <a:spcPct val="100000"/>
              </a:lnSpc>
            </a:pPr>
            <a:r>
              <a:rPr sz="1050" dirty="0">
                <a:solidFill>
                  <a:srgbClr val="C00000"/>
                </a:solidFill>
                <a:latin typeface="Arial"/>
                <a:cs typeface="Arial"/>
              </a:rPr>
              <a:t>select how </a:t>
            </a:r>
            <a:r>
              <a:rPr sz="1050" spc="-5" dirty="0">
                <a:solidFill>
                  <a:srgbClr val="C00000"/>
                </a:solidFill>
                <a:latin typeface="Arial"/>
                <a:cs typeface="Arial"/>
              </a:rPr>
              <a:t>you </a:t>
            </a:r>
            <a:r>
              <a:rPr sz="1050" dirty="0">
                <a:solidFill>
                  <a:srgbClr val="C00000"/>
                </a:solidFill>
                <a:latin typeface="Arial"/>
                <a:cs typeface="Arial"/>
              </a:rPr>
              <a:t>want </a:t>
            </a:r>
            <a:r>
              <a:rPr sz="1050" spc="-5" dirty="0">
                <a:solidFill>
                  <a:srgbClr val="C00000"/>
                </a:solidFill>
                <a:latin typeface="Arial"/>
                <a:cs typeface="Arial"/>
              </a:rPr>
              <a:t>the </a:t>
            </a:r>
            <a:r>
              <a:rPr sz="1050" dirty="0">
                <a:solidFill>
                  <a:srgbClr val="C00000"/>
                </a:solidFill>
                <a:latin typeface="Arial"/>
                <a:cs typeface="Arial"/>
              </a:rPr>
              <a:t>information  sorted. </a:t>
            </a:r>
            <a:r>
              <a:rPr sz="1050" spc="-5" dirty="0">
                <a:solidFill>
                  <a:srgbClr val="C00000"/>
                </a:solidFill>
                <a:latin typeface="Arial"/>
                <a:cs typeface="Arial"/>
              </a:rPr>
              <a:t>In </a:t>
            </a:r>
            <a:r>
              <a:rPr sz="1050" dirty="0">
                <a:solidFill>
                  <a:srgbClr val="C00000"/>
                </a:solidFill>
                <a:latin typeface="Arial"/>
                <a:cs typeface="Arial"/>
              </a:rPr>
              <a:t>this example, </a:t>
            </a:r>
            <a:r>
              <a:rPr sz="1050" spc="-5" dirty="0">
                <a:solidFill>
                  <a:srgbClr val="C00000"/>
                </a:solidFill>
                <a:latin typeface="Arial"/>
                <a:cs typeface="Arial"/>
              </a:rPr>
              <a:t>we </a:t>
            </a:r>
            <a:r>
              <a:rPr sz="1050" dirty="0">
                <a:solidFill>
                  <a:srgbClr val="C00000"/>
                </a:solidFill>
                <a:latin typeface="Arial"/>
                <a:cs typeface="Arial"/>
              </a:rPr>
              <a:t>will use  </a:t>
            </a:r>
            <a:r>
              <a:rPr sz="1050" spc="-5" dirty="0">
                <a:solidFill>
                  <a:srgbClr val="C00000"/>
                </a:solidFill>
                <a:latin typeface="Arial"/>
                <a:cs typeface="Arial"/>
              </a:rPr>
              <a:t>“</a:t>
            </a:r>
            <a:r>
              <a:rPr sz="1050" spc="-5" dirty="0">
                <a:solidFill>
                  <a:srgbClr val="2E2E2E"/>
                </a:solidFill>
                <a:latin typeface="Arial"/>
                <a:cs typeface="Arial"/>
              </a:rPr>
              <a:t>City</a:t>
            </a:r>
            <a:r>
              <a:rPr sz="1050" spc="-5" dirty="0">
                <a:solidFill>
                  <a:srgbClr val="C00000"/>
                </a:solidFill>
                <a:latin typeface="Arial"/>
                <a:cs typeface="Arial"/>
              </a:rPr>
              <a:t>”</a:t>
            </a:r>
            <a:endParaRPr sz="10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0"/>
              </a:spcBef>
            </a:pPr>
            <a:r>
              <a:rPr sz="1050" dirty="0">
                <a:solidFill>
                  <a:srgbClr val="C00000"/>
                </a:solidFill>
                <a:latin typeface="Arial"/>
                <a:cs typeface="Arial"/>
              </a:rPr>
              <a:t>After selection, click </a:t>
            </a:r>
            <a:r>
              <a:rPr sz="1050" spc="-5" dirty="0">
                <a:solidFill>
                  <a:srgbClr val="C00000"/>
                </a:solidFill>
                <a:latin typeface="Arial"/>
                <a:cs typeface="Arial"/>
              </a:rPr>
              <a:t>the </a:t>
            </a:r>
            <a:r>
              <a:rPr sz="1050" b="1" dirty="0">
                <a:solidFill>
                  <a:srgbClr val="0070C0"/>
                </a:solidFill>
                <a:latin typeface="Arial"/>
                <a:cs typeface="Arial"/>
              </a:rPr>
              <a:t>Search</a:t>
            </a:r>
            <a:r>
              <a:rPr sz="1050" b="1" spc="-105" dirty="0">
                <a:solidFill>
                  <a:srgbClr val="0070C0"/>
                </a:solidFill>
                <a:latin typeface="Arial"/>
                <a:cs typeface="Arial"/>
              </a:rPr>
              <a:t> </a:t>
            </a:r>
            <a:r>
              <a:rPr sz="1050" spc="-5" dirty="0">
                <a:solidFill>
                  <a:srgbClr val="C00000"/>
                </a:solidFill>
                <a:latin typeface="Arial"/>
                <a:cs typeface="Arial"/>
              </a:rPr>
              <a:t>button</a:t>
            </a:r>
            <a:endParaRPr sz="1050">
              <a:latin typeface="Arial"/>
              <a:cs typeface="Arial"/>
            </a:endParaRPr>
          </a:p>
        </p:txBody>
      </p:sp>
      <p:grpSp>
        <p:nvGrpSpPr>
          <p:cNvPr id="22" name="object 22"/>
          <p:cNvGrpSpPr/>
          <p:nvPr/>
        </p:nvGrpSpPr>
        <p:grpSpPr>
          <a:xfrm>
            <a:off x="6158484" y="3029712"/>
            <a:ext cx="337185" cy="210820"/>
            <a:chOff x="6158484" y="3029712"/>
            <a:chExt cx="337185" cy="210820"/>
          </a:xfrm>
        </p:grpSpPr>
        <p:sp>
          <p:nvSpPr>
            <p:cNvPr id="23" name="object 23"/>
            <p:cNvSpPr/>
            <p:nvPr/>
          </p:nvSpPr>
          <p:spPr>
            <a:xfrm>
              <a:off x="6164580" y="3035808"/>
              <a:ext cx="325120" cy="198120"/>
            </a:xfrm>
            <a:custGeom>
              <a:avLst/>
              <a:gdLst/>
              <a:ahLst/>
              <a:cxnLst/>
              <a:rect l="l" t="t" r="r" b="b"/>
              <a:pathLst>
                <a:path w="325120" h="198119">
                  <a:moveTo>
                    <a:pt x="225552" y="0"/>
                  </a:moveTo>
                  <a:lnTo>
                    <a:pt x="225552" y="49529"/>
                  </a:lnTo>
                  <a:lnTo>
                    <a:pt x="0" y="49529"/>
                  </a:lnTo>
                  <a:lnTo>
                    <a:pt x="0" y="148589"/>
                  </a:lnTo>
                  <a:lnTo>
                    <a:pt x="225552" y="148589"/>
                  </a:lnTo>
                  <a:lnTo>
                    <a:pt x="225552" y="198119"/>
                  </a:lnTo>
                  <a:lnTo>
                    <a:pt x="324612" y="99059"/>
                  </a:lnTo>
                  <a:lnTo>
                    <a:pt x="225552" y="0"/>
                  </a:lnTo>
                  <a:close/>
                </a:path>
              </a:pathLst>
            </a:custGeom>
            <a:solidFill>
              <a:srgbClr val="C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4" name="object 24"/>
            <p:cNvSpPr/>
            <p:nvPr/>
          </p:nvSpPr>
          <p:spPr>
            <a:xfrm>
              <a:off x="6164580" y="3035808"/>
              <a:ext cx="325120" cy="198120"/>
            </a:xfrm>
            <a:custGeom>
              <a:avLst/>
              <a:gdLst/>
              <a:ahLst/>
              <a:cxnLst/>
              <a:rect l="l" t="t" r="r" b="b"/>
              <a:pathLst>
                <a:path w="325120" h="198119">
                  <a:moveTo>
                    <a:pt x="0" y="49529"/>
                  </a:moveTo>
                  <a:lnTo>
                    <a:pt x="225552" y="49529"/>
                  </a:lnTo>
                  <a:lnTo>
                    <a:pt x="225552" y="0"/>
                  </a:lnTo>
                  <a:lnTo>
                    <a:pt x="324612" y="99059"/>
                  </a:lnTo>
                  <a:lnTo>
                    <a:pt x="225552" y="198119"/>
                  </a:lnTo>
                  <a:lnTo>
                    <a:pt x="225552" y="148589"/>
                  </a:lnTo>
                  <a:lnTo>
                    <a:pt x="0" y="148589"/>
                  </a:lnTo>
                  <a:lnTo>
                    <a:pt x="0" y="49529"/>
                  </a:lnTo>
                  <a:close/>
                </a:path>
              </a:pathLst>
            </a:custGeom>
            <a:ln w="12192">
              <a:solidFill>
                <a:srgbClr val="C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28" name="object 28"/>
          <p:cNvGrpSpPr/>
          <p:nvPr/>
        </p:nvGrpSpPr>
        <p:grpSpPr>
          <a:xfrm>
            <a:off x="310895" y="0"/>
            <a:ext cx="6879590" cy="763905"/>
            <a:chOff x="310895" y="0"/>
            <a:chExt cx="6879590" cy="763905"/>
          </a:xfrm>
        </p:grpSpPr>
        <p:sp>
          <p:nvSpPr>
            <p:cNvPr id="29" name="object 29"/>
            <p:cNvSpPr/>
            <p:nvPr/>
          </p:nvSpPr>
          <p:spPr>
            <a:xfrm>
              <a:off x="310895" y="0"/>
              <a:ext cx="2514599" cy="758951"/>
            </a:xfrm>
            <a:prstGeom prst="rect">
              <a:avLst/>
            </a:prstGeom>
            <a:blipFill>
              <a:blip r:embed="rId5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0" name="object 30"/>
            <p:cNvSpPr/>
            <p:nvPr/>
          </p:nvSpPr>
          <p:spPr>
            <a:xfrm>
              <a:off x="377951" y="0"/>
              <a:ext cx="2346959" cy="675131"/>
            </a:xfrm>
            <a:prstGeom prst="rect">
              <a:avLst/>
            </a:prstGeom>
            <a:blipFill>
              <a:blip r:embed="rId6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1" name="object 31"/>
            <p:cNvSpPr/>
            <p:nvPr/>
          </p:nvSpPr>
          <p:spPr>
            <a:xfrm>
              <a:off x="2252472" y="0"/>
              <a:ext cx="2811779" cy="763523"/>
            </a:xfrm>
            <a:prstGeom prst="rect">
              <a:avLst/>
            </a:prstGeom>
            <a:blipFill>
              <a:blip r:embed="rId7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2" name="object 32"/>
            <p:cNvSpPr/>
            <p:nvPr/>
          </p:nvSpPr>
          <p:spPr>
            <a:xfrm>
              <a:off x="2319528" y="1"/>
              <a:ext cx="2644139" cy="679702"/>
            </a:xfrm>
            <a:prstGeom prst="rect">
              <a:avLst/>
            </a:prstGeom>
            <a:blipFill>
              <a:blip r:embed="rId8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3" name="object 33"/>
            <p:cNvSpPr/>
            <p:nvPr/>
          </p:nvSpPr>
          <p:spPr>
            <a:xfrm>
              <a:off x="4491228" y="0"/>
              <a:ext cx="705611" cy="763523"/>
            </a:xfrm>
            <a:prstGeom prst="rect">
              <a:avLst/>
            </a:prstGeom>
            <a:blipFill>
              <a:blip r:embed="rId9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4" name="object 34"/>
            <p:cNvSpPr/>
            <p:nvPr/>
          </p:nvSpPr>
          <p:spPr>
            <a:xfrm>
              <a:off x="4558284" y="0"/>
              <a:ext cx="537971" cy="679703"/>
            </a:xfrm>
            <a:prstGeom prst="rect">
              <a:avLst/>
            </a:prstGeom>
            <a:blipFill>
              <a:blip r:embed="rId10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5" name="object 35"/>
            <p:cNvSpPr/>
            <p:nvPr/>
          </p:nvSpPr>
          <p:spPr>
            <a:xfrm>
              <a:off x="4681728" y="0"/>
              <a:ext cx="2508503" cy="763523"/>
            </a:xfrm>
            <a:prstGeom prst="rect">
              <a:avLst/>
            </a:prstGeom>
            <a:blipFill>
              <a:blip r:embed="rId11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6" name="object 36"/>
            <p:cNvSpPr/>
            <p:nvPr/>
          </p:nvSpPr>
          <p:spPr>
            <a:xfrm>
              <a:off x="4748783" y="0"/>
              <a:ext cx="2340863" cy="679703"/>
            </a:xfrm>
            <a:prstGeom prst="rect">
              <a:avLst/>
            </a:prstGeom>
            <a:blipFill>
              <a:blip r:embed="rId12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7" name="object 37"/>
          <p:cNvSpPr txBox="1">
            <a:spLocks noGrp="1"/>
          </p:cNvSpPr>
          <p:nvPr>
            <p:ph type="title"/>
          </p:nvPr>
        </p:nvSpPr>
        <p:spPr>
          <a:xfrm>
            <a:off x="567977" y="74366"/>
            <a:ext cx="633857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105" dirty="0"/>
              <a:t>HUB</a:t>
            </a:r>
            <a:r>
              <a:rPr sz="2400" spc="-305" dirty="0"/>
              <a:t> </a:t>
            </a:r>
            <a:r>
              <a:rPr sz="2400" spc="-135" dirty="0"/>
              <a:t>Search</a:t>
            </a:r>
            <a:r>
              <a:rPr sz="2400" spc="-280" dirty="0"/>
              <a:t> </a:t>
            </a:r>
            <a:r>
              <a:rPr sz="2400" spc="-80" dirty="0"/>
              <a:t>by</a:t>
            </a:r>
            <a:r>
              <a:rPr sz="2400" spc="-295" dirty="0"/>
              <a:t> </a:t>
            </a:r>
            <a:r>
              <a:rPr sz="2400" i="1" spc="-140" dirty="0">
                <a:latin typeface="Book Antiqua"/>
                <a:cs typeface="Book Antiqua"/>
              </a:rPr>
              <a:t>Business</a:t>
            </a:r>
            <a:r>
              <a:rPr sz="2400" i="1" spc="-265" dirty="0">
                <a:latin typeface="Book Antiqua"/>
                <a:cs typeface="Book Antiqua"/>
              </a:rPr>
              <a:t> </a:t>
            </a:r>
            <a:r>
              <a:rPr sz="2400" i="1" spc="-140" dirty="0">
                <a:latin typeface="Book Antiqua"/>
                <a:cs typeface="Book Antiqua"/>
              </a:rPr>
              <a:t>Category</a:t>
            </a:r>
            <a:r>
              <a:rPr sz="2400" i="1" spc="-245" dirty="0">
                <a:latin typeface="Book Antiqua"/>
                <a:cs typeface="Book Antiqua"/>
              </a:rPr>
              <a:t> </a:t>
            </a:r>
            <a:r>
              <a:rPr sz="2400" i="1" dirty="0">
                <a:latin typeface="Book Antiqua"/>
                <a:cs typeface="Book Antiqua"/>
              </a:rPr>
              <a:t>–</a:t>
            </a:r>
            <a:r>
              <a:rPr sz="2400" i="1" spc="-300" dirty="0">
                <a:latin typeface="Book Antiqua"/>
                <a:cs typeface="Book Antiqua"/>
              </a:rPr>
              <a:t> </a:t>
            </a:r>
            <a:r>
              <a:rPr sz="2400" i="1" spc="-140" dirty="0">
                <a:latin typeface="Book Antiqua"/>
                <a:cs typeface="Book Antiqua"/>
              </a:rPr>
              <a:t>Convert</a:t>
            </a:r>
            <a:r>
              <a:rPr sz="2400" i="1" spc="-250" dirty="0">
                <a:latin typeface="Book Antiqua"/>
                <a:cs typeface="Book Antiqua"/>
              </a:rPr>
              <a:t> </a:t>
            </a:r>
            <a:r>
              <a:rPr sz="2400" i="1" spc="-80" dirty="0">
                <a:latin typeface="Book Antiqua"/>
                <a:cs typeface="Book Antiqua"/>
              </a:rPr>
              <a:t>to</a:t>
            </a:r>
            <a:r>
              <a:rPr sz="2400" i="1" spc="-295" dirty="0">
                <a:latin typeface="Book Antiqua"/>
                <a:cs typeface="Book Antiqua"/>
              </a:rPr>
              <a:t> </a:t>
            </a:r>
            <a:r>
              <a:rPr sz="2400" i="1" spc="-160" dirty="0">
                <a:latin typeface="Book Antiqua"/>
                <a:cs typeface="Book Antiqua"/>
              </a:rPr>
              <a:t>Excel</a:t>
            </a:r>
            <a:endParaRPr sz="2400">
              <a:latin typeface="Book Antiqua"/>
              <a:cs typeface="Book Antiqua"/>
            </a:endParaRPr>
          </a:p>
        </p:txBody>
      </p:sp>
      <p:grpSp>
        <p:nvGrpSpPr>
          <p:cNvPr id="38" name="object 38"/>
          <p:cNvGrpSpPr/>
          <p:nvPr/>
        </p:nvGrpSpPr>
        <p:grpSpPr>
          <a:xfrm>
            <a:off x="3445573" y="2282761"/>
            <a:ext cx="2861310" cy="4767580"/>
            <a:chOff x="3445573" y="2282761"/>
            <a:chExt cx="2861310" cy="4767580"/>
          </a:xfrm>
        </p:grpSpPr>
        <p:sp>
          <p:nvSpPr>
            <p:cNvPr id="39" name="object 39"/>
            <p:cNvSpPr/>
            <p:nvPr/>
          </p:nvSpPr>
          <p:spPr>
            <a:xfrm>
              <a:off x="5338571" y="5666232"/>
              <a:ext cx="826007" cy="1313687"/>
            </a:xfrm>
            <a:prstGeom prst="rect">
              <a:avLst/>
            </a:prstGeom>
            <a:blipFill>
              <a:blip r:embed="rId1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0" name="object 40"/>
            <p:cNvSpPr/>
            <p:nvPr/>
          </p:nvSpPr>
          <p:spPr>
            <a:xfrm>
              <a:off x="5642609" y="5967222"/>
              <a:ext cx="523240" cy="403860"/>
            </a:xfrm>
            <a:custGeom>
              <a:avLst/>
              <a:gdLst/>
              <a:ahLst/>
              <a:cxnLst/>
              <a:rect l="l" t="t" r="r" b="b"/>
              <a:pathLst>
                <a:path w="523239" h="403860">
                  <a:moveTo>
                    <a:pt x="0" y="201930"/>
                  </a:moveTo>
                  <a:lnTo>
                    <a:pt x="5310" y="161235"/>
                  </a:lnTo>
                  <a:lnTo>
                    <a:pt x="20539" y="123331"/>
                  </a:lnTo>
                  <a:lnTo>
                    <a:pt x="44637" y="89030"/>
                  </a:lnTo>
                  <a:lnTo>
                    <a:pt x="76552" y="59145"/>
                  </a:lnTo>
                  <a:lnTo>
                    <a:pt x="115233" y="34487"/>
                  </a:lnTo>
                  <a:lnTo>
                    <a:pt x="159630" y="15869"/>
                  </a:lnTo>
                  <a:lnTo>
                    <a:pt x="208691" y="4102"/>
                  </a:lnTo>
                  <a:lnTo>
                    <a:pt x="261365" y="0"/>
                  </a:lnTo>
                  <a:lnTo>
                    <a:pt x="314040" y="4102"/>
                  </a:lnTo>
                  <a:lnTo>
                    <a:pt x="363101" y="15869"/>
                  </a:lnTo>
                  <a:lnTo>
                    <a:pt x="407498" y="34487"/>
                  </a:lnTo>
                  <a:lnTo>
                    <a:pt x="446179" y="59145"/>
                  </a:lnTo>
                  <a:lnTo>
                    <a:pt x="478094" y="89030"/>
                  </a:lnTo>
                  <a:lnTo>
                    <a:pt x="502192" y="123331"/>
                  </a:lnTo>
                  <a:lnTo>
                    <a:pt x="517421" y="161235"/>
                  </a:lnTo>
                  <a:lnTo>
                    <a:pt x="522731" y="201930"/>
                  </a:lnTo>
                  <a:lnTo>
                    <a:pt x="517421" y="242624"/>
                  </a:lnTo>
                  <a:lnTo>
                    <a:pt x="502192" y="280528"/>
                  </a:lnTo>
                  <a:lnTo>
                    <a:pt x="478094" y="314829"/>
                  </a:lnTo>
                  <a:lnTo>
                    <a:pt x="446179" y="344714"/>
                  </a:lnTo>
                  <a:lnTo>
                    <a:pt x="407498" y="369372"/>
                  </a:lnTo>
                  <a:lnTo>
                    <a:pt x="363101" y="387990"/>
                  </a:lnTo>
                  <a:lnTo>
                    <a:pt x="314040" y="399757"/>
                  </a:lnTo>
                  <a:lnTo>
                    <a:pt x="261365" y="403860"/>
                  </a:lnTo>
                  <a:lnTo>
                    <a:pt x="208691" y="399757"/>
                  </a:lnTo>
                  <a:lnTo>
                    <a:pt x="159630" y="387990"/>
                  </a:lnTo>
                  <a:lnTo>
                    <a:pt x="115233" y="369372"/>
                  </a:lnTo>
                  <a:lnTo>
                    <a:pt x="76552" y="344714"/>
                  </a:lnTo>
                  <a:lnTo>
                    <a:pt x="44637" y="314829"/>
                  </a:lnTo>
                  <a:lnTo>
                    <a:pt x="20539" y="280528"/>
                  </a:lnTo>
                  <a:lnTo>
                    <a:pt x="5310" y="242624"/>
                  </a:lnTo>
                  <a:lnTo>
                    <a:pt x="0" y="201930"/>
                  </a:lnTo>
                  <a:close/>
                </a:path>
              </a:pathLst>
            </a:custGeom>
            <a:ln w="32004">
              <a:solidFill>
                <a:srgbClr val="C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1" name="object 41"/>
            <p:cNvSpPr/>
            <p:nvPr/>
          </p:nvSpPr>
          <p:spPr>
            <a:xfrm>
              <a:off x="5229605" y="6628638"/>
              <a:ext cx="1061085" cy="405765"/>
            </a:xfrm>
            <a:custGeom>
              <a:avLst/>
              <a:gdLst/>
              <a:ahLst/>
              <a:cxnLst/>
              <a:rect l="l" t="t" r="r" b="b"/>
              <a:pathLst>
                <a:path w="1061085" h="405765">
                  <a:moveTo>
                    <a:pt x="0" y="202692"/>
                  </a:moveTo>
                  <a:lnTo>
                    <a:pt x="16197" y="152785"/>
                  </a:lnTo>
                  <a:lnTo>
                    <a:pt x="62140" y="107408"/>
                  </a:lnTo>
                  <a:lnTo>
                    <a:pt x="95022" y="86892"/>
                  </a:lnTo>
                  <a:lnTo>
                    <a:pt x="133850" y="68078"/>
                  </a:lnTo>
                  <a:lnTo>
                    <a:pt x="178126" y="51156"/>
                  </a:lnTo>
                  <a:lnTo>
                    <a:pt x="227352" y="36317"/>
                  </a:lnTo>
                  <a:lnTo>
                    <a:pt x="281033" y="23749"/>
                  </a:lnTo>
                  <a:lnTo>
                    <a:pt x="338670" y="13644"/>
                  </a:lnTo>
                  <a:lnTo>
                    <a:pt x="399767" y="6190"/>
                  </a:lnTo>
                  <a:lnTo>
                    <a:pt x="463826" y="1579"/>
                  </a:lnTo>
                  <a:lnTo>
                    <a:pt x="530352" y="0"/>
                  </a:lnTo>
                  <a:lnTo>
                    <a:pt x="596877" y="1579"/>
                  </a:lnTo>
                  <a:lnTo>
                    <a:pt x="660936" y="6190"/>
                  </a:lnTo>
                  <a:lnTo>
                    <a:pt x="722033" y="13644"/>
                  </a:lnTo>
                  <a:lnTo>
                    <a:pt x="779670" y="23749"/>
                  </a:lnTo>
                  <a:lnTo>
                    <a:pt x="833351" y="36317"/>
                  </a:lnTo>
                  <a:lnTo>
                    <a:pt x="882577" y="51156"/>
                  </a:lnTo>
                  <a:lnTo>
                    <a:pt x="926853" y="68078"/>
                  </a:lnTo>
                  <a:lnTo>
                    <a:pt x="965681" y="86892"/>
                  </a:lnTo>
                  <a:lnTo>
                    <a:pt x="998563" y="107408"/>
                  </a:lnTo>
                  <a:lnTo>
                    <a:pt x="1044506" y="152785"/>
                  </a:lnTo>
                  <a:lnTo>
                    <a:pt x="1060704" y="202692"/>
                  </a:lnTo>
                  <a:lnTo>
                    <a:pt x="1056571" y="228116"/>
                  </a:lnTo>
                  <a:lnTo>
                    <a:pt x="1025004" y="275948"/>
                  </a:lnTo>
                  <a:lnTo>
                    <a:pt x="965681" y="318491"/>
                  </a:lnTo>
                  <a:lnTo>
                    <a:pt x="926853" y="337305"/>
                  </a:lnTo>
                  <a:lnTo>
                    <a:pt x="882577" y="354227"/>
                  </a:lnTo>
                  <a:lnTo>
                    <a:pt x="833351" y="369066"/>
                  </a:lnTo>
                  <a:lnTo>
                    <a:pt x="779670" y="381634"/>
                  </a:lnTo>
                  <a:lnTo>
                    <a:pt x="722033" y="391739"/>
                  </a:lnTo>
                  <a:lnTo>
                    <a:pt x="660936" y="399193"/>
                  </a:lnTo>
                  <a:lnTo>
                    <a:pt x="596877" y="403804"/>
                  </a:lnTo>
                  <a:lnTo>
                    <a:pt x="530352" y="405384"/>
                  </a:lnTo>
                  <a:lnTo>
                    <a:pt x="463826" y="403804"/>
                  </a:lnTo>
                  <a:lnTo>
                    <a:pt x="399767" y="399193"/>
                  </a:lnTo>
                  <a:lnTo>
                    <a:pt x="338670" y="391739"/>
                  </a:lnTo>
                  <a:lnTo>
                    <a:pt x="281033" y="381634"/>
                  </a:lnTo>
                  <a:lnTo>
                    <a:pt x="227352" y="369066"/>
                  </a:lnTo>
                  <a:lnTo>
                    <a:pt x="178126" y="354227"/>
                  </a:lnTo>
                  <a:lnTo>
                    <a:pt x="133850" y="337305"/>
                  </a:lnTo>
                  <a:lnTo>
                    <a:pt x="95022" y="318491"/>
                  </a:lnTo>
                  <a:lnTo>
                    <a:pt x="62140" y="297975"/>
                  </a:lnTo>
                  <a:lnTo>
                    <a:pt x="16197" y="252598"/>
                  </a:lnTo>
                  <a:lnTo>
                    <a:pt x="0" y="202692"/>
                  </a:lnTo>
                  <a:close/>
                </a:path>
              </a:pathLst>
            </a:custGeom>
            <a:ln w="32004">
              <a:solidFill>
                <a:srgbClr val="C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2" name="object 42"/>
            <p:cNvSpPr/>
            <p:nvPr/>
          </p:nvSpPr>
          <p:spPr>
            <a:xfrm>
              <a:off x="4427981" y="6055614"/>
              <a:ext cx="1136015" cy="73025"/>
            </a:xfrm>
            <a:custGeom>
              <a:avLst/>
              <a:gdLst/>
              <a:ahLst/>
              <a:cxnLst/>
              <a:rect l="l" t="t" r="r" b="b"/>
              <a:pathLst>
                <a:path w="1136014" h="73025">
                  <a:moveTo>
                    <a:pt x="0" y="0"/>
                  </a:moveTo>
                  <a:lnTo>
                    <a:pt x="1135634" y="72936"/>
                  </a:lnTo>
                </a:path>
              </a:pathLst>
            </a:custGeom>
            <a:ln w="32004">
              <a:solidFill>
                <a:srgbClr val="C33059"/>
              </a:solidFill>
              <a:prstDash val="dash"/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3" name="object 43"/>
            <p:cNvSpPr/>
            <p:nvPr/>
          </p:nvSpPr>
          <p:spPr>
            <a:xfrm>
              <a:off x="5544568" y="6079608"/>
              <a:ext cx="99060" cy="95885"/>
            </a:xfrm>
            <a:custGeom>
              <a:avLst/>
              <a:gdLst/>
              <a:ahLst/>
              <a:cxnLst/>
              <a:rect l="l" t="t" r="r" b="b"/>
              <a:pathLst>
                <a:path w="99060" h="95885">
                  <a:moveTo>
                    <a:pt x="6159" y="0"/>
                  </a:moveTo>
                  <a:lnTo>
                    <a:pt x="0" y="95808"/>
                  </a:lnTo>
                  <a:lnTo>
                    <a:pt x="98894" y="54063"/>
                  </a:lnTo>
                  <a:lnTo>
                    <a:pt x="6159" y="0"/>
                  </a:lnTo>
                  <a:close/>
                </a:path>
              </a:pathLst>
            </a:custGeom>
            <a:solidFill>
              <a:srgbClr val="C3305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4" name="object 44"/>
            <p:cNvSpPr/>
            <p:nvPr/>
          </p:nvSpPr>
          <p:spPr>
            <a:xfrm>
              <a:off x="4427981" y="6066282"/>
              <a:ext cx="738505" cy="556260"/>
            </a:xfrm>
            <a:custGeom>
              <a:avLst/>
              <a:gdLst/>
              <a:ahLst/>
              <a:cxnLst/>
              <a:rect l="l" t="t" r="r" b="b"/>
              <a:pathLst>
                <a:path w="738504" h="556259">
                  <a:moveTo>
                    <a:pt x="0" y="0"/>
                  </a:moveTo>
                  <a:lnTo>
                    <a:pt x="738339" y="556069"/>
                  </a:lnTo>
                </a:path>
              </a:pathLst>
            </a:custGeom>
            <a:ln w="32004">
              <a:solidFill>
                <a:srgbClr val="C33059"/>
              </a:solidFill>
              <a:prstDash val="dash"/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5" name="object 45"/>
            <p:cNvSpPr/>
            <p:nvPr/>
          </p:nvSpPr>
          <p:spPr>
            <a:xfrm>
              <a:off x="5124664" y="6574376"/>
              <a:ext cx="106045" cy="96520"/>
            </a:xfrm>
            <a:custGeom>
              <a:avLst/>
              <a:gdLst/>
              <a:ahLst/>
              <a:cxnLst/>
              <a:rect l="l" t="t" r="r" b="b"/>
              <a:pathLst>
                <a:path w="106045" h="96520">
                  <a:moveTo>
                    <a:pt x="57759" y="0"/>
                  </a:moveTo>
                  <a:lnTo>
                    <a:pt x="0" y="76695"/>
                  </a:lnTo>
                  <a:lnTo>
                    <a:pt x="105575" y="96113"/>
                  </a:lnTo>
                  <a:lnTo>
                    <a:pt x="57759" y="0"/>
                  </a:lnTo>
                  <a:close/>
                </a:path>
              </a:pathLst>
            </a:custGeom>
            <a:solidFill>
              <a:srgbClr val="C3305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6" name="object 46"/>
            <p:cNvSpPr/>
            <p:nvPr/>
          </p:nvSpPr>
          <p:spPr>
            <a:xfrm>
              <a:off x="3461765" y="2298954"/>
              <a:ext cx="966469" cy="3785870"/>
            </a:xfrm>
            <a:custGeom>
              <a:avLst/>
              <a:gdLst/>
              <a:ahLst/>
              <a:cxnLst/>
              <a:rect l="l" t="t" r="r" b="b"/>
              <a:pathLst>
                <a:path w="966470" h="3785870">
                  <a:moveTo>
                    <a:pt x="0" y="0"/>
                  </a:moveTo>
                  <a:lnTo>
                    <a:pt x="966076" y="3785514"/>
                  </a:lnTo>
                </a:path>
              </a:pathLst>
            </a:custGeom>
            <a:ln w="32004">
              <a:solidFill>
                <a:srgbClr val="C33059"/>
              </a:solidFill>
              <a:prstDash val="dash"/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7" name="object 47"/>
            <p:cNvSpPr/>
            <p:nvPr/>
          </p:nvSpPr>
          <p:spPr>
            <a:xfrm>
              <a:off x="4732883" y="3442768"/>
              <a:ext cx="395605" cy="1835150"/>
            </a:xfrm>
            <a:custGeom>
              <a:avLst/>
              <a:gdLst/>
              <a:ahLst/>
              <a:cxnLst/>
              <a:rect l="l" t="t" r="r" b="b"/>
              <a:pathLst>
                <a:path w="395604" h="1835150">
                  <a:moveTo>
                    <a:pt x="395389" y="0"/>
                  </a:moveTo>
                  <a:lnTo>
                    <a:pt x="0" y="1834921"/>
                  </a:lnTo>
                </a:path>
              </a:pathLst>
            </a:custGeom>
            <a:ln w="25908">
              <a:solidFill>
                <a:srgbClr val="C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48" name="object 48"/>
          <p:cNvSpPr txBox="1"/>
          <p:nvPr/>
        </p:nvSpPr>
        <p:spPr>
          <a:xfrm>
            <a:off x="4171950" y="3144774"/>
            <a:ext cx="1702435" cy="288290"/>
          </a:xfrm>
          <a:prstGeom prst="rect">
            <a:avLst/>
          </a:prstGeom>
          <a:solidFill>
            <a:srgbClr val="FFF5D7"/>
          </a:solidFill>
          <a:ln w="25907">
            <a:solidFill>
              <a:srgbClr val="C00000"/>
            </a:solidFill>
          </a:ln>
        </p:spPr>
        <p:txBody>
          <a:bodyPr vert="horz" wrap="square" lIns="0" tIns="59055" rIns="0" bIns="0" rtlCol="0">
            <a:spAutoFit/>
          </a:bodyPr>
          <a:lstStyle/>
          <a:p>
            <a:pPr marL="89535">
              <a:lnSpc>
                <a:spcPct val="100000"/>
              </a:lnSpc>
              <a:spcBef>
                <a:spcPts val="465"/>
              </a:spcBef>
            </a:pPr>
            <a:r>
              <a:rPr sz="1050" dirty="0">
                <a:solidFill>
                  <a:srgbClr val="C00000"/>
                </a:solidFill>
                <a:latin typeface="Arial"/>
                <a:cs typeface="Arial"/>
              </a:rPr>
              <a:t>2) click </a:t>
            </a:r>
            <a:r>
              <a:rPr sz="1050" spc="-5" dirty="0">
                <a:solidFill>
                  <a:srgbClr val="C00000"/>
                </a:solidFill>
                <a:latin typeface="Arial"/>
                <a:cs typeface="Arial"/>
              </a:rPr>
              <a:t>the</a:t>
            </a:r>
            <a:r>
              <a:rPr sz="1050" spc="-5" dirty="0">
                <a:latin typeface="Arial"/>
                <a:cs typeface="Arial"/>
              </a:rPr>
              <a:t> </a:t>
            </a:r>
            <a:r>
              <a:rPr sz="1050" u="sng" dirty="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N</a:t>
            </a:r>
            <a:r>
              <a:rPr sz="1050" dirty="0">
                <a:latin typeface="Arial"/>
                <a:cs typeface="Arial"/>
              </a:rPr>
              <a:t>ext &gt;</a:t>
            </a:r>
            <a:r>
              <a:rPr sz="1050" spc="-75" dirty="0">
                <a:latin typeface="Arial"/>
                <a:cs typeface="Arial"/>
              </a:rPr>
              <a:t> </a:t>
            </a:r>
            <a:r>
              <a:rPr sz="1050" spc="-5" dirty="0">
                <a:solidFill>
                  <a:srgbClr val="C00000"/>
                </a:solidFill>
                <a:latin typeface="Arial"/>
                <a:cs typeface="Arial"/>
              </a:rPr>
              <a:t>button</a:t>
            </a:r>
            <a:endParaRPr sz="1050">
              <a:latin typeface="Arial"/>
              <a:cs typeface="Arial"/>
            </a:endParaRPr>
          </a:p>
        </p:txBody>
      </p:sp>
      <p:sp>
        <p:nvSpPr>
          <p:cNvPr id="49" name="object 49"/>
          <p:cNvSpPr txBox="1"/>
          <p:nvPr/>
        </p:nvSpPr>
        <p:spPr>
          <a:xfrm>
            <a:off x="3610908" y="5948710"/>
            <a:ext cx="740410" cy="2159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250" b="1" spc="-5" dirty="0">
                <a:solidFill>
                  <a:srgbClr val="C33059"/>
                </a:solidFill>
                <a:latin typeface="Arial"/>
                <a:cs typeface="Arial"/>
              </a:rPr>
              <a:t>Shift + |</a:t>
            </a:r>
            <a:r>
              <a:rPr sz="1250" b="1" spc="-65" dirty="0">
                <a:solidFill>
                  <a:srgbClr val="C33059"/>
                </a:solidFill>
                <a:latin typeface="Arial"/>
                <a:cs typeface="Arial"/>
              </a:rPr>
              <a:t> </a:t>
            </a:r>
            <a:r>
              <a:rPr sz="1250" b="1" spc="-5" dirty="0">
                <a:solidFill>
                  <a:srgbClr val="C33059"/>
                </a:solidFill>
                <a:latin typeface="Arial"/>
                <a:cs typeface="Arial"/>
              </a:rPr>
              <a:t>=</a:t>
            </a:r>
            <a:endParaRPr sz="1250">
              <a:latin typeface="Arial"/>
              <a:cs typeface="Arial"/>
            </a:endParaRPr>
          </a:p>
        </p:txBody>
      </p:sp>
      <p:grpSp>
        <p:nvGrpSpPr>
          <p:cNvPr id="50" name="object 50"/>
          <p:cNvGrpSpPr/>
          <p:nvPr/>
        </p:nvGrpSpPr>
        <p:grpSpPr>
          <a:xfrm>
            <a:off x="6616954" y="1011682"/>
            <a:ext cx="5685155" cy="4589780"/>
            <a:chOff x="6616954" y="1011682"/>
            <a:chExt cx="5685155" cy="4589780"/>
          </a:xfrm>
        </p:grpSpPr>
        <p:sp>
          <p:nvSpPr>
            <p:cNvPr id="51" name="object 51"/>
            <p:cNvSpPr/>
            <p:nvPr/>
          </p:nvSpPr>
          <p:spPr>
            <a:xfrm>
              <a:off x="6629400" y="1024129"/>
              <a:ext cx="5660135" cy="4564379"/>
            </a:xfrm>
            <a:prstGeom prst="rect">
              <a:avLst/>
            </a:prstGeom>
            <a:blipFill>
              <a:blip r:embed="rId14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2" name="object 52"/>
            <p:cNvSpPr/>
            <p:nvPr/>
          </p:nvSpPr>
          <p:spPr>
            <a:xfrm>
              <a:off x="6623304" y="1018032"/>
              <a:ext cx="5672455" cy="4577080"/>
            </a:xfrm>
            <a:custGeom>
              <a:avLst/>
              <a:gdLst/>
              <a:ahLst/>
              <a:cxnLst/>
              <a:rect l="l" t="t" r="r" b="b"/>
              <a:pathLst>
                <a:path w="5672455" h="4577080">
                  <a:moveTo>
                    <a:pt x="0" y="0"/>
                  </a:moveTo>
                  <a:lnTo>
                    <a:pt x="5672328" y="0"/>
                  </a:lnTo>
                  <a:lnTo>
                    <a:pt x="5672328" y="4576572"/>
                  </a:lnTo>
                  <a:lnTo>
                    <a:pt x="0" y="4576572"/>
                  </a:lnTo>
                  <a:lnTo>
                    <a:pt x="0" y="0"/>
                  </a:lnTo>
                  <a:close/>
                </a:path>
              </a:pathLst>
            </a:custGeom>
            <a:ln w="12192">
              <a:solidFill>
                <a:srgbClr val="0070C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3" name="object 53"/>
            <p:cNvSpPr/>
            <p:nvPr/>
          </p:nvSpPr>
          <p:spPr>
            <a:xfrm>
              <a:off x="9926682" y="3136392"/>
              <a:ext cx="1630045" cy="2203450"/>
            </a:xfrm>
            <a:custGeom>
              <a:avLst/>
              <a:gdLst/>
              <a:ahLst/>
              <a:cxnLst/>
              <a:rect l="l" t="t" r="r" b="b"/>
              <a:pathLst>
                <a:path w="1630045" h="2203450">
                  <a:moveTo>
                    <a:pt x="0" y="0"/>
                  </a:moveTo>
                  <a:lnTo>
                    <a:pt x="1629778" y="2203361"/>
                  </a:lnTo>
                </a:path>
              </a:pathLst>
            </a:custGeom>
            <a:ln w="25908">
              <a:solidFill>
                <a:srgbClr val="C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54" name="object 54"/>
          <p:cNvSpPr txBox="1"/>
          <p:nvPr/>
        </p:nvSpPr>
        <p:spPr>
          <a:xfrm>
            <a:off x="8969502" y="2839974"/>
            <a:ext cx="1704339" cy="287020"/>
          </a:xfrm>
          <a:prstGeom prst="rect">
            <a:avLst/>
          </a:prstGeom>
          <a:solidFill>
            <a:srgbClr val="FFF5D7"/>
          </a:solidFill>
          <a:ln w="25907">
            <a:solidFill>
              <a:srgbClr val="C00000"/>
            </a:solidFill>
          </a:ln>
        </p:spPr>
        <p:txBody>
          <a:bodyPr vert="horz" wrap="square" lIns="0" tIns="57785" rIns="0" bIns="0" rtlCol="0">
            <a:spAutoFit/>
          </a:bodyPr>
          <a:lstStyle/>
          <a:p>
            <a:pPr marL="90805">
              <a:lnSpc>
                <a:spcPct val="100000"/>
              </a:lnSpc>
              <a:spcBef>
                <a:spcPts val="455"/>
              </a:spcBef>
            </a:pPr>
            <a:r>
              <a:rPr sz="1050" dirty="0">
                <a:solidFill>
                  <a:srgbClr val="C00000"/>
                </a:solidFill>
                <a:latin typeface="Arial"/>
                <a:cs typeface="Arial"/>
              </a:rPr>
              <a:t>2) click </a:t>
            </a:r>
            <a:r>
              <a:rPr sz="1050" spc="-5" dirty="0">
                <a:solidFill>
                  <a:srgbClr val="C00000"/>
                </a:solidFill>
                <a:latin typeface="Arial"/>
                <a:cs typeface="Arial"/>
              </a:rPr>
              <a:t>the</a:t>
            </a:r>
            <a:r>
              <a:rPr sz="1050" spc="-5" dirty="0">
                <a:latin typeface="Arial"/>
                <a:cs typeface="Arial"/>
              </a:rPr>
              <a:t> </a:t>
            </a:r>
            <a:r>
              <a:rPr sz="1050" u="sng" dirty="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F</a:t>
            </a:r>
            <a:r>
              <a:rPr sz="1050" dirty="0">
                <a:latin typeface="Arial"/>
                <a:cs typeface="Arial"/>
              </a:rPr>
              <a:t>inish</a:t>
            </a:r>
            <a:r>
              <a:rPr sz="1050" spc="-65" dirty="0">
                <a:latin typeface="Arial"/>
                <a:cs typeface="Arial"/>
              </a:rPr>
              <a:t> </a:t>
            </a:r>
            <a:r>
              <a:rPr sz="1050" spc="-5" dirty="0">
                <a:solidFill>
                  <a:srgbClr val="C00000"/>
                </a:solidFill>
                <a:latin typeface="Arial"/>
                <a:cs typeface="Arial"/>
              </a:rPr>
              <a:t>button</a:t>
            </a:r>
            <a:endParaRPr sz="1050">
              <a:latin typeface="Arial"/>
              <a:cs typeface="Arial"/>
            </a:endParaRPr>
          </a:p>
        </p:txBody>
      </p:sp>
      <p:sp>
        <p:nvSpPr>
          <p:cNvPr id="55" name="object 55"/>
          <p:cNvSpPr/>
          <p:nvPr/>
        </p:nvSpPr>
        <p:spPr>
          <a:xfrm>
            <a:off x="7865364" y="5646420"/>
            <a:ext cx="3543299" cy="670559"/>
          </a:xfrm>
          <a:prstGeom prst="rect">
            <a:avLst/>
          </a:prstGeom>
          <a:blipFill>
            <a:blip r:embed="rId1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6" name="object 56"/>
          <p:cNvSpPr txBox="1"/>
          <p:nvPr/>
        </p:nvSpPr>
        <p:spPr>
          <a:xfrm>
            <a:off x="8068410" y="5755399"/>
            <a:ext cx="3116580" cy="318135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sz="1900" b="1" i="1" spc="5" dirty="0">
                <a:solidFill>
                  <a:srgbClr val="82203B"/>
                </a:solidFill>
                <a:latin typeface="Book Antiqua"/>
                <a:cs typeface="Book Antiqua"/>
              </a:rPr>
              <a:t>~Go to next page for Step</a:t>
            </a:r>
            <a:r>
              <a:rPr sz="1900" b="1" i="1" spc="-15" dirty="0">
                <a:solidFill>
                  <a:srgbClr val="82203B"/>
                </a:solidFill>
                <a:latin typeface="Book Antiqua"/>
                <a:cs typeface="Book Antiqua"/>
              </a:rPr>
              <a:t> </a:t>
            </a:r>
            <a:r>
              <a:rPr sz="1900" b="1" i="1" spc="10" dirty="0">
                <a:solidFill>
                  <a:srgbClr val="82203B"/>
                </a:solidFill>
                <a:latin typeface="Book Antiqua"/>
                <a:cs typeface="Book Antiqua"/>
              </a:rPr>
              <a:t>7~</a:t>
            </a:r>
            <a:endParaRPr sz="1900">
              <a:latin typeface="Book Antiqua"/>
              <a:cs typeface="Book Antiqua"/>
            </a:endParaRPr>
          </a:p>
        </p:txBody>
      </p:sp>
      <p:grpSp>
        <p:nvGrpSpPr>
          <p:cNvPr id="57" name="object 57"/>
          <p:cNvGrpSpPr/>
          <p:nvPr/>
        </p:nvGrpSpPr>
        <p:grpSpPr>
          <a:xfrm>
            <a:off x="1416552" y="2068068"/>
            <a:ext cx="1144905" cy="949960"/>
            <a:chOff x="1416552" y="2068068"/>
            <a:chExt cx="1144905" cy="949960"/>
          </a:xfrm>
        </p:grpSpPr>
        <p:sp>
          <p:nvSpPr>
            <p:cNvPr id="58" name="object 58"/>
            <p:cNvSpPr/>
            <p:nvPr/>
          </p:nvSpPr>
          <p:spPr>
            <a:xfrm>
              <a:off x="1465477" y="2079498"/>
              <a:ext cx="1084580" cy="897890"/>
            </a:xfrm>
            <a:custGeom>
              <a:avLst/>
              <a:gdLst/>
              <a:ahLst/>
              <a:cxnLst/>
              <a:rect l="l" t="t" r="r" b="b"/>
              <a:pathLst>
                <a:path w="1084580" h="897889">
                  <a:moveTo>
                    <a:pt x="1084364" y="0"/>
                  </a:moveTo>
                  <a:lnTo>
                    <a:pt x="0" y="897636"/>
                  </a:lnTo>
                </a:path>
              </a:pathLst>
            </a:custGeom>
            <a:ln w="22860">
              <a:solidFill>
                <a:srgbClr val="C33059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9" name="object 59"/>
            <p:cNvSpPr/>
            <p:nvPr/>
          </p:nvSpPr>
          <p:spPr>
            <a:xfrm>
              <a:off x="1416552" y="2939689"/>
              <a:ext cx="83185" cy="78105"/>
            </a:xfrm>
            <a:custGeom>
              <a:avLst/>
              <a:gdLst/>
              <a:ahLst/>
              <a:cxnLst/>
              <a:rect l="l" t="t" r="r" b="b"/>
              <a:pathLst>
                <a:path w="83184" h="78105">
                  <a:moveTo>
                    <a:pt x="34404" y="0"/>
                  </a:moveTo>
                  <a:lnTo>
                    <a:pt x="0" y="77939"/>
                  </a:lnTo>
                  <a:lnTo>
                    <a:pt x="82994" y="58699"/>
                  </a:lnTo>
                  <a:lnTo>
                    <a:pt x="34404" y="0"/>
                  </a:lnTo>
                  <a:close/>
                </a:path>
              </a:pathLst>
            </a:custGeom>
            <a:solidFill>
              <a:srgbClr val="C3305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60" name="object 60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1270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0"/>
              </a:spcBef>
            </a:pPr>
            <a:fld id="{81D60167-4931-47E6-BA6A-407CBD079E47}" type="slidenum">
              <a:rPr spc="10" dirty="0"/>
              <a:t>20</a:t>
            </a:fld>
            <a:endParaRPr spc="10" dirty="0"/>
          </a:p>
        </p:txBody>
      </p:sp>
    </p:spTree>
  </p:cSld>
  <p:clrMapOvr>
    <a:masterClrMapping/>
  </p:clrMapOvr>
  <p:transition spd="med">
    <p:fade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ject 5"/>
          <p:cNvSpPr/>
          <p:nvPr/>
        </p:nvSpPr>
        <p:spPr>
          <a:xfrm>
            <a:off x="761" y="762"/>
            <a:ext cx="914400" cy="0"/>
          </a:xfrm>
          <a:custGeom>
            <a:avLst/>
            <a:gdLst/>
            <a:ahLst/>
            <a:cxnLst/>
            <a:rect l="l" t="t" r="r" b="b"/>
            <a:pathLst>
              <a:path w="914400">
                <a:moveTo>
                  <a:pt x="0" y="0"/>
                </a:moveTo>
                <a:lnTo>
                  <a:pt x="914400" y="0"/>
                </a:lnTo>
              </a:path>
            </a:pathLst>
          </a:custGeom>
          <a:ln w="3175">
            <a:solidFill>
              <a:srgbClr val="FB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6" name="object 6"/>
          <p:cNvGrpSpPr/>
          <p:nvPr/>
        </p:nvGrpSpPr>
        <p:grpSpPr>
          <a:xfrm>
            <a:off x="6665976" y="967740"/>
            <a:ext cx="5671185" cy="4836160"/>
            <a:chOff x="6665976" y="967740"/>
            <a:chExt cx="5671185" cy="4836160"/>
          </a:xfrm>
        </p:grpSpPr>
        <p:sp>
          <p:nvSpPr>
            <p:cNvPr id="7" name="object 7"/>
            <p:cNvSpPr/>
            <p:nvPr/>
          </p:nvSpPr>
          <p:spPr>
            <a:xfrm>
              <a:off x="6678168" y="979932"/>
              <a:ext cx="5646418" cy="4811267"/>
            </a:xfrm>
            <a:prstGeom prst="rect">
              <a:avLst/>
            </a:prstGeom>
            <a:blipFill>
              <a:blip r:embed="rId2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6672072" y="973836"/>
              <a:ext cx="5659120" cy="4823460"/>
            </a:xfrm>
            <a:custGeom>
              <a:avLst/>
              <a:gdLst/>
              <a:ahLst/>
              <a:cxnLst/>
              <a:rect l="l" t="t" r="r" b="b"/>
              <a:pathLst>
                <a:path w="5659120" h="4823460">
                  <a:moveTo>
                    <a:pt x="0" y="0"/>
                  </a:moveTo>
                  <a:lnTo>
                    <a:pt x="5658612" y="0"/>
                  </a:lnTo>
                  <a:lnTo>
                    <a:pt x="5658612" y="4823460"/>
                  </a:lnTo>
                  <a:lnTo>
                    <a:pt x="0" y="4823460"/>
                  </a:lnTo>
                  <a:lnTo>
                    <a:pt x="0" y="0"/>
                  </a:lnTo>
                  <a:close/>
                </a:path>
              </a:pathLst>
            </a:custGeom>
            <a:ln w="12192">
              <a:solidFill>
                <a:srgbClr val="0070C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9" name="object 9"/>
          <p:cNvGrpSpPr/>
          <p:nvPr/>
        </p:nvGrpSpPr>
        <p:grpSpPr>
          <a:xfrm>
            <a:off x="323088" y="446532"/>
            <a:ext cx="7362825" cy="5357495"/>
            <a:chOff x="323088" y="446532"/>
            <a:chExt cx="7362825" cy="5357495"/>
          </a:xfrm>
        </p:grpSpPr>
        <p:sp>
          <p:nvSpPr>
            <p:cNvPr id="10" name="object 10"/>
            <p:cNvSpPr/>
            <p:nvPr/>
          </p:nvSpPr>
          <p:spPr>
            <a:xfrm>
              <a:off x="489204" y="979932"/>
              <a:ext cx="5658611" cy="4811255"/>
            </a:xfrm>
            <a:prstGeom prst="rect">
              <a:avLst/>
            </a:prstGeom>
            <a:blipFill>
              <a:blip r:embed="rId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11"/>
            <p:cNvSpPr/>
            <p:nvPr/>
          </p:nvSpPr>
          <p:spPr>
            <a:xfrm>
              <a:off x="483108" y="973836"/>
              <a:ext cx="5671185" cy="4823460"/>
            </a:xfrm>
            <a:custGeom>
              <a:avLst/>
              <a:gdLst/>
              <a:ahLst/>
              <a:cxnLst/>
              <a:rect l="l" t="t" r="r" b="b"/>
              <a:pathLst>
                <a:path w="5671185" h="4823460">
                  <a:moveTo>
                    <a:pt x="0" y="0"/>
                  </a:moveTo>
                  <a:lnTo>
                    <a:pt x="5670804" y="0"/>
                  </a:lnTo>
                  <a:lnTo>
                    <a:pt x="5670804" y="4823460"/>
                  </a:lnTo>
                  <a:lnTo>
                    <a:pt x="0" y="4823460"/>
                  </a:lnTo>
                  <a:lnTo>
                    <a:pt x="0" y="0"/>
                  </a:lnTo>
                  <a:close/>
                </a:path>
              </a:pathLst>
            </a:custGeom>
            <a:ln w="12192">
              <a:solidFill>
                <a:srgbClr val="0070C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12"/>
            <p:cNvSpPr/>
            <p:nvPr/>
          </p:nvSpPr>
          <p:spPr>
            <a:xfrm>
              <a:off x="323088" y="446532"/>
              <a:ext cx="1196339" cy="670559"/>
            </a:xfrm>
            <a:prstGeom prst="rect">
              <a:avLst/>
            </a:prstGeom>
            <a:blipFill>
              <a:blip r:embed="rId4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" name="object 13"/>
            <p:cNvSpPr/>
            <p:nvPr/>
          </p:nvSpPr>
          <p:spPr>
            <a:xfrm>
              <a:off x="6489191" y="446532"/>
              <a:ext cx="1196339" cy="670559"/>
            </a:xfrm>
            <a:prstGeom prst="rect">
              <a:avLst/>
            </a:prstGeom>
            <a:blipFill>
              <a:blip r:embed="rId5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4" name="object 14"/>
          <p:cNvSpPr txBox="1"/>
          <p:nvPr/>
        </p:nvSpPr>
        <p:spPr>
          <a:xfrm>
            <a:off x="526116" y="561141"/>
            <a:ext cx="6936105" cy="318135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  <a:tabLst>
                <a:tab pos="6177915" algn="l"/>
              </a:tabLst>
            </a:pPr>
            <a:r>
              <a:rPr sz="1900" b="1" spc="5" dirty="0">
                <a:solidFill>
                  <a:srgbClr val="82203B"/>
                </a:solidFill>
                <a:latin typeface="Book Antiqua"/>
                <a:cs typeface="Book Antiqua"/>
              </a:rPr>
              <a:t>Step</a:t>
            </a:r>
            <a:r>
              <a:rPr sz="1900" b="1" spc="10" dirty="0">
                <a:solidFill>
                  <a:srgbClr val="82203B"/>
                </a:solidFill>
                <a:latin typeface="Book Antiqua"/>
                <a:cs typeface="Book Antiqua"/>
              </a:rPr>
              <a:t> </a:t>
            </a:r>
            <a:r>
              <a:rPr sz="1900" b="1" spc="5" dirty="0">
                <a:solidFill>
                  <a:srgbClr val="82203B"/>
                </a:solidFill>
                <a:latin typeface="Book Antiqua"/>
                <a:cs typeface="Book Antiqua"/>
              </a:rPr>
              <a:t>7.	Step</a:t>
            </a:r>
            <a:r>
              <a:rPr sz="1900" b="1" spc="-60" dirty="0">
                <a:solidFill>
                  <a:srgbClr val="82203B"/>
                </a:solidFill>
                <a:latin typeface="Book Antiqua"/>
                <a:cs typeface="Book Antiqua"/>
              </a:rPr>
              <a:t> </a:t>
            </a:r>
            <a:r>
              <a:rPr sz="1900" b="1" spc="5" dirty="0">
                <a:solidFill>
                  <a:srgbClr val="82203B"/>
                </a:solidFill>
                <a:latin typeface="Book Antiqua"/>
                <a:cs typeface="Book Antiqua"/>
              </a:rPr>
              <a:t>8.</a:t>
            </a:r>
            <a:endParaRPr sz="1900">
              <a:latin typeface="Book Antiqua"/>
              <a:cs typeface="Book Antiqua"/>
            </a:endParaRPr>
          </a:p>
        </p:txBody>
      </p:sp>
      <p:grpSp>
        <p:nvGrpSpPr>
          <p:cNvPr id="15" name="object 15"/>
          <p:cNvGrpSpPr/>
          <p:nvPr/>
        </p:nvGrpSpPr>
        <p:grpSpPr>
          <a:xfrm>
            <a:off x="1686305" y="1268894"/>
            <a:ext cx="3330575" cy="2345690"/>
            <a:chOff x="1686305" y="1268894"/>
            <a:chExt cx="3330575" cy="2345690"/>
          </a:xfrm>
        </p:grpSpPr>
        <p:sp>
          <p:nvSpPr>
            <p:cNvPr id="16" name="object 16"/>
            <p:cNvSpPr/>
            <p:nvPr/>
          </p:nvSpPr>
          <p:spPr>
            <a:xfrm>
              <a:off x="1686305" y="2899410"/>
              <a:ext cx="2214880" cy="715010"/>
            </a:xfrm>
            <a:custGeom>
              <a:avLst/>
              <a:gdLst/>
              <a:ahLst/>
              <a:cxnLst/>
              <a:rect l="l" t="t" r="r" b="b"/>
              <a:pathLst>
                <a:path w="2214879" h="715010">
                  <a:moveTo>
                    <a:pt x="2214372" y="0"/>
                  </a:moveTo>
                  <a:lnTo>
                    <a:pt x="0" y="0"/>
                  </a:lnTo>
                  <a:lnTo>
                    <a:pt x="0" y="714755"/>
                  </a:lnTo>
                  <a:lnTo>
                    <a:pt x="2214372" y="714755"/>
                  </a:lnTo>
                  <a:lnTo>
                    <a:pt x="2214372" y="0"/>
                  </a:lnTo>
                  <a:close/>
                </a:path>
              </a:pathLst>
            </a:custGeom>
            <a:solidFill>
              <a:srgbClr val="FFF5D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7" name="object 17"/>
            <p:cNvSpPr/>
            <p:nvPr/>
          </p:nvSpPr>
          <p:spPr>
            <a:xfrm>
              <a:off x="1925347" y="1281911"/>
              <a:ext cx="3078480" cy="1642745"/>
            </a:xfrm>
            <a:custGeom>
              <a:avLst/>
              <a:gdLst/>
              <a:ahLst/>
              <a:cxnLst/>
              <a:rect l="l" t="t" r="r" b="b"/>
              <a:pathLst>
                <a:path w="3078479" h="1642745">
                  <a:moveTo>
                    <a:pt x="3078264" y="0"/>
                  </a:moveTo>
                  <a:lnTo>
                    <a:pt x="0" y="1642376"/>
                  </a:lnTo>
                </a:path>
              </a:pathLst>
            </a:custGeom>
            <a:ln w="25908">
              <a:solidFill>
                <a:srgbClr val="C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8" name="object 18"/>
          <p:cNvSpPr txBox="1"/>
          <p:nvPr/>
        </p:nvSpPr>
        <p:spPr>
          <a:xfrm>
            <a:off x="1686305" y="2899410"/>
            <a:ext cx="2214880" cy="715010"/>
          </a:xfrm>
          <a:prstGeom prst="rect">
            <a:avLst/>
          </a:prstGeom>
          <a:ln w="25907">
            <a:solidFill>
              <a:srgbClr val="C00000"/>
            </a:solidFill>
          </a:ln>
        </p:spPr>
        <p:txBody>
          <a:bodyPr vert="horz" wrap="square" lIns="0" tIns="32384" rIns="0" bIns="0" rtlCol="0">
            <a:spAutoFit/>
          </a:bodyPr>
          <a:lstStyle/>
          <a:p>
            <a:pPr marL="90170" marR="251460">
              <a:lnSpc>
                <a:spcPct val="100000"/>
              </a:lnSpc>
              <a:spcBef>
                <a:spcPts val="254"/>
              </a:spcBef>
            </a:pPr>
            <a:r>
              <a:rPr sz="1050" dirty="0">
                <a:solidFill>
                  <a:srgbClr val="C00000"/>
                </a:solidFill>
                <a:latin typeface="Arial"/>
                <a:cs typeface="Arial"/>
              </a:rPr>
              <a:t>1) Return </a:t>
            </a:r>
            <a:r>
              <a:rPr sz="1050" spc="-5" dirty="0">
                <a:solidFill>
                  <a:srgbClr val="C00000"/>
                </a:solidFill>
                <a:latin typeface="Arial"/>
                <a:cs typeface="Arial"/>
              </a:rPr>
              <a:t>to </a:t>
            </a:r>
            <a:r>
              <a:rPr sz="1050" dirty="0">
                <a:solidFill>
                  <a:srgbClr val="C00000"/>
                </a:solidFill>
                <a:latin typeface="Arial"/>
                <a:cs typeface="Arial"/>
              </a:rPr>
              <a:t>“Home” </a:t>
            </a:r>
            <a:r>
              <a:rPr sz="1050" spc="-5" dirty="0">
                <a:solidFill>
                  <a:srgbClr val="C00000"/>
                </a:solidFill>
                <a:latin typeface="Arial"/>
                <a:cs typeface="Arial"/>
              </a:rPr>
              <a:t>tab </a:t>
            </a:r>
            <a:r>
              <a:rPr sz="1050" dirty="0">
                <a:solidFill>
                  <a:srgbClr val="C00000"/>
                </a:solidFill>
                <a:latin typeface="Arial"/>
                <a:cs typeface="Arial"/>
              </a:rPr>
              <a:t>(not  shown). Change </a:t>
            </a:r>
            <a:r>
              <a:rPr sz="1050" spc="5" dirty="0">
                <a:solidFill>
                  <a:srgbClr val="C00000"/>
                </a:solidFill>
                <a:latin typeface="Arial"/>
                <a:cs typeface="Arial"/>
              </a:rPr>
              <a:t>Column </a:t>
            </a:r>
            <a:r>
              <a:rPr sz="1050" dirty="0">
                <a:solidFill>
                  <a:srgbClr val="C00000"/>
                </a:solidFill>
                <a:latin typeface="Arial"/>
                <a:cs typeface="Arial"/>
              </a:rPr>
              <a:t>A </a:t>
            </a:r>
            <a:r>
              <a:rPr sz="1050" spc="-5" dirty="0">
                <a:solidFill>
                  <a:srgbClr val="C00000"/>
                </a:solidFill>
                <a:latin typeface="Arial"/>
                <a:cs typeface="Arial"/>
              </a:rPr>
              <a:t>to  </a:t>
            </a:r>
            <a:r>
              <a:rPr sz="1050" spc="5" dirty="0">
                <a:solidFill>
                  <a:srgbClr val="C00000"/>
                </a:solidFill>
                <a:latin typeface="Arial"/>
                <a:cs typeface="Arial"/>
              </a:rPr>
              <a:t>Number </a:t>
            </a:r>
            <a:r>
              <a:rPr sz="1050" dirty="0">
                <a:solidFill>
                  <a:srgbClr val="C00000"/>
                </a:solidFill>
                <a:latin typeface="Arial"/>
                <a:cs typeface="Arial"/>
              </a:rPr>
              <a:t>(choose from </a:t>
            </a:r>
            <a:r>
              <a:rPr sz="1050" spc="-5" dirty="0">
                <a:solidFill>
                  <a:srgbClr val="C00000"/>
                </a:solidFill>
                <a:latin typeface="Arial"/>
                <a:cs typeface="Arial"/>
              </a:rPr>
              <a:t>the</a:t>
            </a:r>
            <a:r>
              <a:rPr sz="1050" spc="-120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C00000"/>
                </a:solidFill>
                <a:latin typeface="Arial"/>
                <a:cs typeface="Arial"/>
              </a:rPr>
              <a:t>drop-  down</a:t>
            </a:r>
            <a:r>
              <a:rPr sz="1050" spc="-10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C00000"/>
                </a:solidFill>
                <a:latin typeface="Arial"/>
                <a:cs typeface="Arial"/>
              </a:rPr>
              <a:t>box)</a:t>
            </a:r>
            <a:endParaRPr sz="1050">
              <a:latin typeface="Arial"/>
              <a:cs typeface="Arial"/>
            </a:endParaRPr>
          </a:p>
        </p:txBody>
      </p:sp>
      <p:sp>
        <p:nvSpPr>
          <p:cNvPr id="19" name="object 19"/>
          <p:cNvSpPr/>
          <p:nvPr/>
        </p:nvSpPr>
        <p:spPr>
          <a:xfrm>
            <a:off x="4711346" y="1624364"/>
            <a:ext cx="1219200" cy="2076450"/>
          </a:xfrm>
          <a:custGeom>
            <a:avLst/>
            <a:gdLst/>
            <a:ahLst/>
            <a:cxnLst/>
            <a:rect l="l" t="t" r="r" b="b"/>
            <a:pathLst>
              <a:path w="1219200" h="2076450">
                <a:moveTo>
                  <a:pt x="0" y="2076246"/>
                </a:moveTo>
                <a:lnTo>
                  <a:pt x="1219022" y="0"/>
                </a:lnTo>
              </a:path>
            </a:pathLst>
          </a:custGeom>
          <a:ln w="25908">
            <a:solidFill>
              <a:srgbClr val="C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 txBox="1"/>
          <p:nvPr/>
        </p:nvSpPr>
        <p:spPr>
          <a:xfrm>
            <a:off x="3652265" y="3704082"/>
            <a:ext cx="1990725" cy="218440"/>
          </a:xfrm>
          <a:prstGeom prst="rect">
            <a:avLst/>
          </a:prstGeom>
          <a:solidFill>
            <a:srgbClr val="FFF5D7"/>
          </a:solidFill>
          <a:ln w="25907">
            <a:solidFill>
              <a:srgbClr val="C00000"/>
            </a:solidFill>
          </a:ln>
        </p:spPr>
        <p:txBody>
          <a:bodyPr vert="horz" wrap="square" lIns="0" tIns="24130" rIns="0" bIns="0" rtlCol="0">
            <a:spAutoFit/>
          </a:bodyPr>
          <a:lstStyle/>
          <a:p>
            <a:pPr marL="89535">
              <a:lnSpc>
                <a:spcPct val="100000"/>
              </a:lnSpc>
              <a:spcBef>
                <a:spcPts val="190"/>
              </a:spcBef>
            </a:pPr>
            <a:r>
              <a:rPr sz="1050" dirty="0">
                <a:solidFill>
                  <a:srgbClr val="C00000"/>
                </a:solidFill>
                <a:latin typeface="Arial"/>
                <a:cs typeface="Arial"/>
              </a:rPr>
              <a:t>2) Decrease decimals by</a:t>
            </a:r>
            <a:r>
              <a:rPr sz="1050" spc="-70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050" spc="-5" dirty="0">
                <a:solidFill>
                  <a:srgbClr val="C00000"/>
                </a:solidFill>
                <a:latin typeface="Arial"/>
                <a:cs typeface="Arial"/>
              </a:rPr>
              <a:t>two</a:t>
            </a:r>
            <a:endParaRPr sz="1050">
              <a:latin typeface="Arial"/>
              <a:cs typeface="Arial"/>
            </a:endParaRPr>
          </a:p>
        </p:txBody>
      </p:sp>
      <p:grpSp>
        <p:nvGrpSpPr>
          <p:cNvPr id="21" name="object 21"/>
          <p:cNvGrpSpPr/>
          <p:nvPr/>
        </p:nvGrpSpPr>
        <p:grpSpPr>
          <a:xfrm>
            <a:off x="6266688" y="3067812"/>
            <a:ext cx="335280" cy="212090"/>
            <a:chOff x="6266688" y="3067812"/>
            <a:chExt cx="335280" cy="212090"/>
          </a:xfrm>
        </p:grpSpPr>
        <p:sp>
          <p:nvSpPr>
            <p:cNvPr id="22" name="object 22"/>
            <p:cNvSpPr/>
            <p:nvPr/>
          </p:nvSpPr>
          <p:spPr>
            <a:xfrm>
              <a:off x="6272784" y="3073908"/>
              <a:ext cx="323215" cy="200025"/>
            </a:xfrm>
            <a:custGeom>
              <a:avLst/>
              <a:gdLst/>
              <a:ahLst/>
              <a:cxnLst/>
              <a:rect l="l" t="t" r="r" b="b"/>
              <a:pathLst>
                <a:path w="323215" h="200025">
                  <a:moveTo>
                    <a:pt x="223265" y="0"/>
                  </a:moveTo>
                  <a:lnTo>
                    <a:pt x="223265" y="49911"/>
                  </a:lnTo>
                  <a:lnTo>
                    <a:pt x="0" y="49911"/>
                  </a:lnTo>
                  <a:lnTo>
                    <a:pt x="0" y="149733"/>
                  </a:lnTo>
                  <a:lnTo>
                    <a:pt x="223265" y="149733"/>
                  </a:lnTo>
                  <a:lnTo>
                    <a:pt x="223265" y="199644"/>
                  </a:lnTo>
                  <a:lnTo>
                    <a:pt x="323088" y="99822"/>
                  </a:lnTo>
                  <a:lnTo>
                    <a:pt x="223265" y="0"/>
                  </a:lnTo>
                  <a:close/>
                </a:path>
              </a:pathLst>
            </a:custGeom>
            <a:solidFill>
              <a:srgbClr val="C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3" name="object 23"/>
            <p:cNvSpPr/>
            <p:nvPr/>
          </p:nvSpPr>
          <p:spPr>
            <a:xfrm>
              <a:off x="6272784" y="3073908"/>
              <a:ext cx="323215" cy="200025"/>
            </a:xfrm>
            <a:custGeom>
              <a:avLst/>
              <a:gdLst/>
              <a:ahLst/>
              <a:cxnLst/>
              <a:rect l="l" t="t" r="r" b="b"/>
              <a:pathLst>
                <a:path w="323215" h="200025">
                  <a:moveTo>
                    <a:pt x="0" y="49911"/>
                  </a:moveTo>
                  <a:lnTo>
                    <a:pt x="223265" y="49911"/>
                  </a:lnTo>
                  <a:lnTo>
                    <a:pt x="223265" y="0"/>
                  </a:lnTo>
                  <a:lnTo>
                    <a:pt x="323088" y="99822"/>
                  </a:lnTo>
                  <a:lnTo>
                    <a:pt x="223265" y="199644"/>
                  </a:lnTo>
                  <a:lnTo>
                    <a:pt x="223265" y="149733"/>
                  </a:lnTo>
                  <a:lnTo>
                    <a:pt x="0" y="149733"/>
                  </a:lnTo>
                  <a:lnTo>
                    <a:pt x="0" y="49911"/>
                  </a:lnTo>
                  <a:close/>
                </a:path>
              </a:pathLst>
            </a:custGeom>
            <a:ln w="12192">
              <a:solidFill>
                <a:srgbClr val="C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7" name="object 27"/>
          <p:cNvSpPr/>
          <p:nvPr/>
        </p:nvSpPr>
        <p:spPr>
          <a:xfrm>
            <a:off x="7612380" y="5829300"/>
            <a:ext cx="3543299" cy="670559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28"/>
          <p:cNvSpPr txBox="1"/>
          <p:nvPr/>
        </p:nvSpPr>
        <p:spPr>
          <a:xfrm>
            <a:off x="7815012" y="5938947"/>
            <a:ext cx="3116580" cy="318135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sz="1900" b="1" i="1" spc="5" dirty="0">
                <a:solidFill>
                  <a:srgbClr val="82203B"/>
                </a:solidFill>
                <a:latin typeface="Book Antiqua"/>
                <a:cs typeface="Book Antiqua"/>
              </a:rPr>
              <a:t>~Go to next page for Step</a:t>
            </a:r>
            <a:r>
              <a:rPr sz="1900" b="1" i="1" spc="-15" dirty="0">
                <a:solidFill>
                  <a:srgbClr val="82203B"/>
                </a:solidFill>
                <a:latin typeface="Book Antiqua"/>
                <a:cs typeface="Book Antiqua"/>
              </a:rPr>
              <a:t> </a:t>
            </a:r>
            <a:r>
              <a:rPr sz="1900" b="1" i="1" spc="10" dirty="0">
                <a:solidFill>
                  <a:srgbClr val="82203B"/>
                </a:solidFill>
                <a:latin typeface="Book Antiqua"/>
                <a:cs typeface="Book Antiqua"/>
              </a:rPr>
              <a:t>9~</a:t>
            </a:r>
            <a:endParaRPr sz="1900">
              <a:latin typeface="Book Antiqua"/>
              <a:cs typeface="Book Antiqua"/>
            </a:endParaRPr>
          </a:p>
        </p:txBody>
      </p:sp>
      <p:grpSp>
        <p:nvGrpSpPr>
          <p:cNvPr id="29" name="object 29"/>
          <p:cNvGrpSpPr/>
          <p:nvPr/>
        </p:nvGrpSpPr>
        <p:grpSpPr>
          <a:xfrm>
            <a:off x="6761713" y="2482746"/>
            <a:ext cx="2296795" cy="1575435"/>
            <a:chOff x="6761713" y="2482746"/>
            <a:chExt cx="2296795" cy="1575435"/>
          </a:xfrm>
        </p:grpSpPr>
        <p:sp>
          <p:nvSpPr>
            <p:cNvPr id="30" name="object 30"/>
            <p:cNvSpPr/>
            <p:nvPr/>
          </p:nvSpPr>
          <p:spPr>
            <a:xfrm>
              <a:off x="7091933" y="3504438"/>
              <a:ext cx="1965960" cy="553720"/>
            </a:xfrm>
            <a:custGeom>
              <a:avLst/>
              <a:gdLst/>
              <a:ahLst/>
              <a:cxnLst/>
              <a:rect l="l" t="t" r="r" b="b"/>
              <a:pathLst>
                <a:path w="1965959" h="553720">
                  <a:moveTo>
                    <a:pt x="1965960" y="0"/>
                  </a:moveTo>
                  <a:lnTo>
                    <a:pt x="0" y="0"/>
                  </a:lnTo>
                  <a:lnTo>
                    <a:pt x="0" y="553212"/>
                  </a:lnTo>
                  <a:lnTo>
                    <a:pt x="1965960" y="553212"/>
                  </a:lnTo>
                  <a:lnTo>
                    <a:pt x="1965960" y="0"/>
                  </a:lnTo>
                  <a:close/>
                </a:path>
              </a:pathLst>
            </a:custGeom>
            <a:solidFill>
              <a:srgbClr val="FFF5D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1" name="object 31"/>
            <p:cNvSpPr/>
            <p:nvPr/>
          </p:nvSpPr>
          <p:spPr>
            <a:xfrm>
              <a:off x="6774667" y="2495700"/>
              <a:ext cx="529590" cy="1028065"/>
            </a:xfrm>
            <a:custGeom>
              <a:avLst/>
              <a:gdLst/>
              <a:ahLst/>
              <a:cxnLst/>
              <a:rect l="l" t="t" r="r" b="b"/>
              <a:pathLst>
                <a:path w="529590" h="1028064">
                  <a:moveTo>
                    <a:pt x="0" y="0"/>
                  </a:moveTo>
                  <a:lnTo>
                    <a:pt x="529488" y="1027988"/>
                  </a:lnTo>
                </a:path>
              </a:pathLst>
            </a:custGeom>
            <a:ln w="25908">
              <a:solidFill>
                <a:srgbClr val="C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2" name="object 32"/>
          <p:cNvSpPr txBox="1"/>
          <p:nvPr/>
        </p:nvSpPr>
        <p:spPr>
          <a:xfrm>
            <a:off x="7091933" y="3504438"/>
            <a:ext cx="1965960" cy="553720"/>
          </a:xfrm>
          <a:prstGeom prst="rect">
            <a:avLst/>
          </a:prstGeom>
          <a:ln w="25907">
            <a:solidFill>
              <a:srgbClr val="C00000"/>
            </a:solidFill>
          </a:ln>
        </p:spPr>
        <p:txBody>
          <a:bodyPr vert="horz" wrap="square" lIns="0" tIns="31750" rIns="0" bIns="0" rtlCol="0">
            <a:spAutoFit/>
          </a:bodyPr>
          <a:lstStyle/>
          <a:p>
            <a:pPr marL="90170" marR="164465" algn="just">
              <a:lnSpc>
                <a:spcPct val="100000"/>
              </a:lnSpc>
              <a:spcBef>
                <a:spcPts val="250"/>
              </a:spcBef>
            </a:pPr>
            <a:r>
              <a:rPr sz="1050" dirty="0">
                <a:solidFill>
                  <a:srgbClr val="C00000"/>
                </a:solidFill>
                <a:latin typeface="Arial"/>
                <a:cs typeface="Arial"/>
              </a:rPr>
              <a:t>1) </a:t>
            </a:r>
            <a:r>
              <a:rPr sz="1050" spc="5" dirty="0">
                <a:solidFill>
                  <a:srgbClr val="C00000"/>
                </a:solidFill>
                <a:latin typeface="Arial"/>
                <a:cs typeface="Arial"/>
              </a:rPr>
              <a:t>Click </a:t>
            </a:r>
            <a:r>
              <a:rPr sz="1050" spc="-5" dirty="0">
                <a:solidFill>
                  <a:srgbClr val="C00000"/>
                </a:solidFill>
                <a:latin typeface="Arial"/>
                <a:cs typeface="Arial"/>
              </a:rPr>
              <a:t>the </a:t>
            </a:r>
            <a:r>
              <a:rPr sz="1050" dirty="0">
                <a:solidFill>
                  <a:srgbClr val="C00000"/>
                </a:solidFill>
                <a:latin typeface="Arial"/>
                <a:cs typeface="Arial"/>
              </a:rPr>
              <a:t>arrowhead in</a:t>
            </a:r>
            <a:r>
              <a:rPr sz="1050" spc="-95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050" spc="-5" dirty="0">
                <a:solidFill>
                  <a:srgbClr val="C00000"/>
                </a:solidFill>
                <a:latin typeface="Arial"/>
                <a:cs typeface="Arial"/>
              </a:rPr>
              <a:t>the  top </a:t>
            </a:r>
            <a:r>
              <a:rPr sz="1050" dirty="0">
                <a:solidFill>
                  <a:srgbClr val="C00000"/>
                </a:solidFill>
                <a:latin typeface="Arial"/>
                <a:cs typeface="Arial"/>
              </a:rPr>
              <a:t>left corner of </a:t>
            </a:r>
            <a:r>
              <a:rPr sz="1050" spc="-5" dirty="0">
                <a:solidFill>
                  <a:srgbClr val="C00000"/>
                </a:solidFill>
                <a:latin typeface="Arial"/>
                <a:cs typeface="Arial"/>
              </a:rPr>
              <a:t>the </a:t>
            </a:r>
            <a:r>
              <a:rPr sz="1050" dirty="0">
                <a:solidFill>
                  <a:srgbClr val="C00000"/>
                </a:solidFill>
                <a:latin typeface="Arial"/>
                <a:cs typeface="Arial"/>
              </a:rPr>
              <a:t>sheet</a:t>
            </a:r>
            <a:r>
              <a:rPr sz="1050" spc="-85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050" spc="-5" dirty="0">
                <a:solidFill>
                  <a:srgbClr val="C00000"/>
                </a:solidFill>
                <a:latin typeface="Arial"/>
                <a:cs typeface="Arial"/>
              </a:rPr>
              <a:t>to  </a:t>
            </a:r>
            <a:r>
              <a:rPr sz="1050" dirty="0">
                <a:solidFill>
                  <a:srgbClr val="C00000"/>
                </a:solidFill>
                <a:latin typeface="Arial"/>
                <a:cs typeface="Arial"/>
              </a:rPr>
              <a:t>highlight all cells,</a:t>
            </a:r>
            <a:r>
              <a:rPr sz="1050" spc="-60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C00000"/>
                </a:solidFill>
                <a:latin typeface="Arial"/>
                <a:cs typeface="Arial"/>
              </a:rPr>
              <a:t>then</a:t>
            </a:r>
            <a:endParaRPr sz="1050">
              <a:latin typeface="Arial"/>
              <a:cs typeface="Arial"/>
            </a:endParaRPr>
          </a:p>
        </p:txBody>
      </p:sp>
      <p:sp>
        <p:nvSpPr>
          <p:cNvPr id="33" name="object 33"/>
          <p:cNvSpPr/>
          <p:nvPr/>
        </p:nvSpPr>
        <p:spPr>
          <a:xfrm>
            <a:off x="10185555" y="1394765"/>
            <a:ext cx="1571625" cy="2678430"/>
          </a:xfrm>
          <a:custGeom>
            <a:avLst/>
            <a:gdLst/>
            <a:ahLst/>
            <a:cxnLst/>
            <a:rect l="l" t="t" r="r" b="b"/>
            <a:pathLst>
              <a:path w="1571625" h="2678429">
                <a:moveTo>
                  <a:pt x="0" y="2678341"/>
                </a:moveTo>
                <a:lnTo>
                  <a:pt x="1571574" y="0"/>
                </a:lnTo>
              </a:path>
            </a:pathLst>
          </a:custGeom>
          <a:ln w="25908">
            <a:solidFill>
              <a:srgbClr val="C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34"/>
          <p:cNvSpPr txBox="1"/>
          <p:nvPr/>
        </p:nvSpPr>
        <p:spPr>
          <a:xfrm>
            <a:off x="9126473" y="4080510"/>
            <a:ext cx="1990725" cy="464820"/>
          </a:xfrm>
          <a:prstGeom prst="rect">
            <a:avLst/>
          </a:prstGeom>
          <a:solidFill>
            <a:srgbClr val="FFF5D7"/>
          </a:solidFill>
          <a:ln w="25907">
            <a:solidFill>
              <a:srgbClr val="C00000"/>
            </a:solidFill>
          </a:ln>
        </p:spPr>
        <p:txBody>
          <a:bodyPr vert="horz" wrap="square" lIns="0" tIns="67310" rIns="0" bIns="0" rtlCol="0">
            <a:spAutoFit/>
          </a:bodyPr>
          <a:lstStyle/>
          <a:p>
            <a:pPr marL="89535" marR="318135">
              <a:lnSpc>
                <a:spcPct val="100000"/>
              </a:lnSpc>
              <a:spcBef>
                <a:spcPts val="530"/>
              </a:spcBef>
            </a:pPr>
            <a:r>
              <a:rPr sz="1050" dirty="0">
                <a:solidFill>
                  <a:srgbClr val="C00000"/>
                </a:solidFill>
                <a:latin typeface="Arial"/>
                <a:cs typeface="Arial"/>
              </a:rPr>
              <a:t>2) </a:t>
            </a:r>
            <a:r>
              <a:rPr sz="1050" spc="5" dirty="0">
                <a:solidFill>
                  <a:srgbClr val="C00000"/>
                </a:solidFill>
                <a:latin typeface="Arial"/>
                <a:cs typeface="Arial"/>
              </a:rPr>
              <a:t>Click </a:t>
            </a:r>
            <a:r>
              <a:rPr sz="1050" dirty="0">
                <a:solidFill>
                  <a:srgbClr val="C00000"/>
                </a:solidFill>
                <a:latin typeface="Arial"/>
                <a:cs typeface="Arial"/>
              </a:rPr>
              <a:t>“Search” icon,</a:t>
            </a:r>
            <a:r>
              <a:rPr sz="1050" spc="-140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C00000"/>
                </a:solidFill>
                <a:latin typeface="Arial"/>
                <a:cs typeface="Arial"/>
              </a:rPr>
              <a:t>and  select “Replace”</a:t>
            </a:r>
            <a:r>
              <a:rPr sz="1050" spc="-60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C00000"/>
                </a:solidFill>
                <a:latin typeface="Arial"/>
                <a:cs typeface="Arial"/>
              </a:rPr>
              <a:t>option.</a:t>
            </a:r>
            <a:endParaRPr sz="1050">
              <a:latin typeface="Arial"/>
              <a:cs typeface="Arial"/>
            </a:endParaRPr>
          </a:p>
        </p:txBody>
      </p:sp>
      <p:grpSp>
        <p:nvGrpSpPr>
          <p:cNvPr id="35" name="object 35"/>
          <p:cNvGrpSpPr/>
          <p:nvPr/>
        </p:nvGrpSpPr>
        <p:grpSpPr>
          <a:xfrm>
            <a:off x="310895" y="0"/>
            <a:ext cx="6879590" cy="763905"/>
            <a:chOff x="310895" y="0"/>
            <a:chExt cx="6879590" cy="763905"/>
          </a:xfrm>
        </p:grpSpPr>
        <p:sp>
          <p:nvSpPr>
            <p:cNvPr id="36" name="object 36"/>
            <p:cNvSpPr/>
            <p:nvPr/>
          </p:nvSpPr>
          <p:spPr>
            <a:xfrm>
              <a:off x="310895" y="0"/>
              <a:ext cx="2514599" cy="758951"/>
            </a:xfrm>
            <a:prstGeom prst="rect">
              <a:avLst/>
            </a:prstGeom>
            <a:blipFill>
              <a:blip r:embed="rId7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7" name="object 37"/>
            <p:cNvSpPr/>
            <p:nvPr/>
          </p:nvSpPr>
          <p:spPr>
            <a:xfrm>
              <a:off x="377951" y="0"/>
              <a:ext cx="2346959" cy="675131"/>
            </a:xfrm>
            <a:prstGeom prst="rect">
              <a:avLst/>
            </a:prstGeom>
            <a:blipFill>
              <a:blip r:embed="rId8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8" name="object 38"/>
            <p:cNvSpPr/>
            <p:nvPr/>
          </p:nvSpPr>
          <p:spPr>
            <a:xfrm>
              <a:off x="2252472" y="0"/>
              <a:ext cx="2811779" cy="763523"/>
            </a:xfrm>
            <a:prstGeom prst="rect">
              <a:avLst/>
            </a:prstGeom>
            <a:blipFill>
              <a:blip r:embed="rId9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9" name="object 39"/>
            <p:cNvSpPr/>
            <p:nvPr/>
          </p:nvSpPr>
          <p:spPr>
            <a:xfrm>
              <a:off x="2319528" y="1"/>
              <a:ext cx="2644139" cy="679702"/>
            </a:xfrm>
            <a:prstGeom prst="rect">
              <a:avLst/>
            </a:prstGeom>
            <a:blipFill>
              <a:blip r:embed="rId10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0" name="object 40"/>
            <p:cNvSpPr/>
            <p:nvPr/>
          </p:nvSpPr>
          <p:spPr>
            <a:xfrm>
              <a:off x="4491228" y="0"/>
              <a:ext cx="705611" cy="763523"/>
            </a:xfrm>
            <a:prstGeom prst="rect">
              <a:avLst/>
            </a:prstGeom>
            <a:blipFill>
              <a:blip r:embed="rId11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1" name="object 41"/>
            <p:cNvSpPr/>
            <p:nvPr/>
          </p:nvSpPr>
          <p:spPr>
            <a:xfrm>
              <a:off x="4558284" y="0"/>
              <a:ext cx="537971" cy="679703"/>
            </a:xfrm>
            <a:prstGeom prst="rect">
              <a:avLst/>
            </a:prstGeom>
            <a:blipFill>
              <a:blip r:embed="rId12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2" name="object 42"/>
            <p:cNvSpPr/>
            <p:nvPr/>
          </p:nvSpPr>
          <p:spPr>
            <a:xfrm>
              <a:off x="4681728" y="0"/>
              <a:ext cx="2508503" cy="763523"/>
            </a:xfrm>
            <a:prstGeom prst="rect">
              <a:avLst/>
            </a:prstGeom>
            <a:blipFill>
              <a:blip r:embed="rId1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3" name="object 43"/>
            <p:cNvSpPr/>
            <p:nvPr/>
          </p:nvSpPr>
          <p:spPr>
            <a:xfrm>
              <a:off x="4748783" y="0"/>
              <a:ext cx="2340863" cy="679703"/>
            </a:xfrm>
            <a:prstGeom prst="rect">
              <a:avLst/>
            </a:prstGeom>
            <a:blipFill>
              <a:blip r:embed="rId14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44" name="object 44"/>
          <p:cNvSpPr txBox="1">
            <a:spLocks noGrp="1"/>
          </p:cNvSpPr>
          <p:nvPr>
            <p:ph type="title"/>
          </p:nvPr>
        </p:nvSpPr>
        <p:spPr>
          <a:xfrm>
            <a:off x="567977" y="74366"/>
            <a:ext cx="633857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105" dirty="0"/>
              <a:t>HUB</a:t>
            </a:r>
            <a:r>
              <a:rPr sz="2400" spc="-305" dirty="0"/>
              <a:t> </a:t>
            </a:r>
            <a:r>
              <a:rPr sz="2400" spc="-135" dirty="0"/>
              <a:t>Search</a:t>
            </a:r>
            <a:r>
              <a:rPr sz="2400" spc="-280" dirty="0"/>
              <a:t> </a:t>
            </a:r>
            <a:r>
              <a:rPr sz="2400" spc="-80" dirty="0"/>
              <a:t>by</a:t>
            </a:r>
            <a:r>
              <a:rPr sz="2400" spc="-295" dirty="0"/>
              <a:t> </a:t>
            </a:r>
            <a:r>
              <a:rPr sz="2400" i="1" spc="-140" dirty="0">
                <a:latin typeface="Book Antiqua"/>
                <a:cs typeface="Book Antiqua"/>
              </a:rPr>
              <a:t>Business</a:t>
            </a:r>
            <a:r>
              <a:rPr sz="2400" i="1" spc="-265" dirty="0">
                <a:latin typeface="Book Antiqua"/>
                <a:cs typeface="Book Antiqua"/>
              </a:rPr>
              <a:t> </a:t>
            </a:r>
            <a:r>
              <a:rPr sz="2400" i="1" spc="-140" dirty="0">
                <a:latin typeface="Book Antiqua"/>
                <a:cs typeface="Book Antiqua"/>
              </a:rPr>
              <a:t>Category</a:t>
            </a:r>
            <a:r>
              <a:rPr sz="2400" i="1" spc="-245" dirty="0">
                <a:latin typeface="Book Antiqua"/>
                <a:cs typeface="Book Antiqua"/>
              </a:rPr>
              <a:t> </a:t>
            </a:r>
            <a:r>
              <a:rPr sz="2400" i="1" dirty="0">
                <a:latin typeface="Book Antiqua"/>
                <a:cs typeface="Book Antiqua"/>
              </a:rPr>
              <a:t>–</a:t>
            </a:r>
            <a:r>
              <a:rPr sz="2400" i="1" spc="-300" dirty="0">
                <a:latin typeface="Book Antiqua"/>
                <a:cs typeface="Book Antiqua"/>
              </a:rPr>
              <a:t> </a:t>
            </a:r>
            <a:r>
              <a:rPr sz="2400" i="1" spc="-140" dirty="0">
                <a:latin typeface="Book Antiqua"/>
                <a:cs typeface="Book Antiqua"/>
              </a:rPr>
              <a:t>Convert</a:t>
            </a:r>
            <a:r>
              <a:rPr sz="2400" i="1" spc="-250" dirty="0">
                <a:latin typeface="Book Antiqua"/>
                <a:cs typeface="Book Antiqua"/>
              </a:rPr>
              <a:t> </a:t>
            </a:r>
            <a:r>
              <a:rPr sz="2400" i="1" spc="-80" dirty="0">
                <a:latin typeface="Book Antiqua"/>
                <a:cs typeface="Book Antiqua"/>
              </a:rPr>
              <a:t>to</a:t>
            </a:r>
            <a:r>
              <a:rPr sz="2400" i="1" spc="-295" dirty="0">
                <a:latin typeface="Book Antiqua"/>
                <a:cs typeface="Book Antiqua"/>
              </a:rPr>
              <a:t> </a:t>
            </a:r>
            <a:r>
              <a:rPr sz="2400" i="1" spc="-160" dirty="0">
                <a:latin typeface="Book Antiqua"/>
                <a:cs typeface="Book Antiqua"/>
              </a:rPr>
              <a:t>Excel</a:t>
            </a:r>
            <a:endParaRPr sz="2400">
              <a:latin typeface="Book Antiqua"/>
              <a:cs typeface="Book Antiqua"/>
            </a:endParaRPr>
          </a:p>
        </p:txBody>
      </p:sp>
      <p:sp>
        <p:nvSpPr>
          <p:cNvPr id="45" name="object 45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1270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0"/>
              </a:spcBef>
            </a:pPr>
            <a:fld id="{81D60167-4931-47E6-BA6A-407CBD079E47}" type="slidenum">
              <a:rPr spc="10" dirty="0"/>
              <a:t>21</a:t>
            </a:fld>
            <a:endParaRPr spc="10" dirty="0"/>
          </a:p>
        </p:txBody>
      </p:sp>
    </p:spTree>
  </p:cSld>
  <p:clrMapOvr>
    <a:masterClrMapping/>
  </p:clrMapOvr>
  <p:transition spd="med">
    <p:fade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ject 5"/>
          <p:cNvSpPr/>
          <p:nvPr/>
        </p:nvSpPr>
        <p:spPr>
          <a:xfrm>
            <a:off x="761" y="762"/>
            <a:ext cx="914400" cy="0"/>
          </a:xfrm>
          <a:custGeom>
            <a:avLst/>
            <a:gdLst/>
            <a:ahLst/>
            <a:cxnLst/>
            <a:rect l="l" t="t" r="r" b="b"/>
            <a:pathLst>
              <a:path w="914400">
                <a:moveTo>
                  <a:pt x="0" y="0"/>
                </a:moveTo>
                <a:lnTo>
                  <a:pt x="914400" y="0"/>
                </a:lnTo>
              </a:path>
            </a:pathLst>
          </a:custGeom>
          <a:ln w="3175">
            <a:solidFill>
              <a:srgbClr val="FB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6" name="object 6"/>
          <p:cNvGrpSpPr/>
          <p:nvPr/>
        </p:nvGrpSpPr>
        <p:grpSpPr>
          <a:xfrm>
            <a:off x="6665976" y="979932"/>
            <a:ext cx="5671185" cy="4594860"/>
            <a:chOff x="6665976" y="979932"/>
            <a:chExt cx="5671185" cy="4594860"/>
          </a:xfrm>
        </p:grpSpPr>
        <p:sp>
          <p:nvSpPr>
            <p:cNvPr id="7" name="object 7"/>
            <p:cNvSpPr/>
            <p:nvPr/>
          </p:nvSpPr>
          <p:spPr>
            <a:xfrm>
              <a:off x="6678168" y="992124"/>
              <a:ext cx="5646419" cy="4570475"/>
            </a:xfrm>
            <a:prstGeom prst="rect">
              <a:avLst/>
            </a:prstGeom>
            <a:blipFill>
              <a:blip r:embed="rId2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6672072" y="986028"/>
              <a:ext cx="5659120" cy="4582795"/>
            </a:xfrm>
            <a:custGeom>
              <a:avLst/>
              <a:gdLst/>
              <a:ahLst/>
              <a:cxnLst/>
              <a:rect l="l" t="t" r="r" b="b"/>
              <a:pathLst>
                <a:path w="5659120" h="4582795">
                  <a:moveTo>
                    <a:pt x="0" y="0"/>
                  </a:moveTo>
                  <a:lnTo>
                    <a:pt x="5658612" y="0"/>
                  </a:lnTo>
                  <a:lnTo>
                    <a:pt x="5658612" y="4582668"/>
                  </a:lnTo>
                  <a:lnTo>
                    <a:pt x="0" y="4582668"/>
                  </a:lnTo>
                  <a:lnTo>
                    <a:pt x="0" y="0"/>
                  </a:lnTo>
                  <a:close/>
                </a:path>
              </a:pathLst>
            </a:custGeom>
            <a:ln w="12191">
              <a:solidFill>
                <a:srgbClr val="0070C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9" name="object 9"/>
          <p:cNvGrpSpPr/>
          <p:nvPr/>
        </p:nvGrpSpPr>
        <p:grpSpPr>
          <a:xfrm>
            <a:off x="365759" y="472440"/>
            <a:ext cx="5795010" cy="5102860"/>
            <a:chOff x="365759" y="472440"/>
            <a:chExt cx="5795010" cy="5102860"/>
          </a:xfrm>
        </p:grpSpPr>
        <p:sp>
          <p:nvSpPr>
            <p:cNvPr id="10" name="object 10"/>
            <p:cNvSpPr/>
            <p:nvPr/>
          </p:nvSpPr>
          <p:spPr>
            <a:xfrm>
              <a:off x="489203" y="996696"/>
              <a:ext cx="5658611" cy="4565903"/>
            </a:xfrm>
            <a:prstGeom prst="rect">
              <a:avLst/>
            </a:prstGeom>
            <a:blipFill>
              <a:blip r:embed="rId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11"/>
            <p:cNvSpPr/>
            <p:nvPr/>
          </p:nvSpPr>
          <p:spPr>
            <a:xfrm>
              <a:off x="483107" y="990600"/>
              <a:ext cx="5671185" cy="4578350"/>
            </a:xfrm>
            <a:custGeom>
              <a:avLst/>
              <a:gdLst/>
              <a:ahLst/>
              <a:cxnLst/>
              <a:rect l="l" t="t" r="r" b="b"/>
              <a:pathLst>
                <a:path w="5671185" h="4578350">
                  <a:moveTo>
                    <a:pt x="0" y="0"/>
                  </a:moveTo>
                  <a:lnTo>
                    <a:pt x="5670804" y="0"/>
                  </a:lnTo>
                  <a:lnTo>
                    <a:pt x="5670804" y="4578096"/>
                  </a:lnTo>
                  <a:lnTo>
                    <a:pt x="0" y="4578096"/>
                  </a:lnTo>
                  <a:lnTo>
                    <a:pt x="0" y="0"/>
                  </a:lnTo>
                  <a:close/>
                </a:path>
              </a:pathLst>
            </a:custGeom>
            <a:ln w="12192">
              <a:solidFill>
                <a:srgbClr val="0070C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12"/>
            <p:cNvSpPr/>
            <p:nvPr/>
          </p:nvSpPr>
          <p:spPr>
            <a:xfrm>
              <a:off x="365759" y="472440"/>
              <a:ext cx="1196339" cy="670559"/>
            </a:xfrm>
            <a:prstGeom prst="rect">
              <a:avLst/>
            </a:prstGeom>
            <a:blipFill>
              <a:blip r:embed="rId4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3" name="object 13"/>
          <p:cNvSpPr txBox="1"/>
          <p:nvPr/>
        </p:nvSpPr>
        <p:spPr>
          <a:xfrm>
            <a:off x="567977" y="586654"/>
            <a:ext cx="770890" cy="318135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sz="1900" b="1" spc="5" dirty="0">
                <a:solidFill>
                  <a:srgbClr val="82203B"/>
                </a:solidFill>
                <a:latin typeface="Book Antiqua"/>
                <a:cs typeface="Book Antiqua"/>
              </a:rPr>
              <a:t>Step</a:t>
            </a:r>
            <a:r>
              <a:rPr sz="1900" b="1" spc="-60" dirty="0">
                <a:solidFill>
                  <a:srgbClr val="82203B"/>
                </a:solidFill>
                <a:latin typeface="Book Antiqua"/>
                <a:cs typeface="Book Antiqua"/>
              </a:rPr>
              <a:t> </a:t>
            </a:r>
            <a:r>
              <a:rPr sz="1900" b="1" spc="5" dirty="0">
                <a:solidFill>
                  <a:srgbClr val="82203B"/>
                </a:solidFill>
                <a:latin typeface="Book Antiqua"/>
                <a:cs typeface="Book Antiqua"/>
              </a:rPr>
              <a:t>9.</a:t>
            </a:r>
            <a:endParaRPr sz="1900">
              <a:latin typeface="Book Antiqua"/>
              <a:cs typeface="Book Antiqua"/>
            </a:endParaRPr>
          </a:p>
        </p:txBody>
      </p:sp>
      <p:sp>
        <p:nvSpPr>
          <p:cNvPr id="14" name="object 14"/>
          <p:cNvSpPr/>
          <p:nvPr/>
        </p:nvSpPr>
        <p:spPr>
          <a:xfrm>
            <a:off x="6489191" y="458724"/>
            <a:ext cx="1318259" cy="670559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 txBox="1"/>
          <p:nvPr/>
        </p:nvSpPr>
        <p:spPr>
          <a:xfrm>
            <a:off x="6691521" y="572995"/>
            <a:ext cx="892810" cy="318135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sz="1900" b="1" spc="5" dirty="0">
                <a:solidFill>
                  <a:srgbClr val="82203B"/>
                </a:solidFill>
                <a:latin typeface="Book Antiqua"/>
                <a:cs typeface="Book Antiqua"/>
              </a:rPr>
              <a:t>Step</a:t>
            </a:r>
            <a:r>
              <a:rPr sz="1900" b="1" spc="-60" dirty="0">
                <a:solidFill>
                  <a:srgbClr val="82203B"/>
                </a:solidFill>
                <a:latin typeface="Book Antiqua"/>
                <a:cs typeface="Book Antiqua"/>
              </a:rPr>
              <a:t> </a:t>
            </a:r>
            <a:r>
              <a:rPr sz="1900" b="1" spc="5" dirty="0">
                <a:solidFill>
                  <a:srgbClr val="82203B"/>
                </a:solidFill>
                <a:latin typeface="Book Antiqua"/>
                <a:cs typeface="Book Antiqua"/>
              </a:rPr>
              <a:t>10.</a:t>
            </a:r>
            <a:endParaRPr sz="1900">
              <a:latin typeface="Book Antiqua"/>
              <a:cs typeface="Book Antiqua"/>
            </a:endParaRPr>
          </a:p>
        </p:txBody>
      </p:sp>
      <p:grpSp>
        <p:nvGrpSpPr>
          <p:cNvPr id="16" name="object 16"/>
          <p:cNvGrpSpPr/>
          <p:nvPr/>
        </p:nvGrpSpPr>
        <p:grpSpPr>
          <a:xfrm>
            <a:off x="489966" y="1709166"/>
            <a:ext cx="2823210" cy="1714500"/>
            <a:chOff x="489966" y="1709166"/>
            <a:chExt cx="2823210" cy="1714500"/>
          </a:xfrm>
        </p:grpSpPr>
        <p:sp>
          <p:nvSpPr>
            <p:cNvPr id="17" name="object 17"/>
            <p:cNvSpPr/>
            <p:nvPr/>
          </p:nvSpPr>
          <p:spPr>
            <a:xfrm>
              <a:off x="489966" y="1709166"/>
              <a:ext cx="2071370" cy="1714500"/>
            </a:xfrm>
            <a:custGeom>
              <a:avLst/>
              <a:gdLst/>
              <a:ahLst/>
              <a:cxnLst/>
              <a:rect l="l" t="t" r="r" b="b"/>
              <a:pathLst>
                <a:path w="2071370" h="1714500">
                  <a:moveTo>
                    <a:pt x="2071116" y="0"/>
                  </a:moveTo>
                  <a:lnTo>
                    <a:pt x="0" y="0"/>
                  </a:lnTo>
                  <a:lnTo>
                    <a:pt x="0" y="1714500"/>
                  </a:lnTo>
                  <a:lnTo>
                    <a:pt x="2071116" y="1714500"/>
                  </a:lnTo>
                  <a:lnTo>
                    <a:pt x="2071116" y="0"/>
                  </a:lnTo>
                  <a:close/>
                </a:path>
              </a:pathLst>
            </a:custGeom>
            <a:solidFill>
              <a:srgbClr val="FFF5D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8" name="object 18"/>
            <p:cNvSpPr/>
            <p:nvPr/>
          </p:nvSpPr>
          <p:spPr>
            <a:xfrm>
              <a:off x="2556137" y="2452545"/>
              <a:ext cx="743585" cy="630555"/>
            </a:xfrm>
            <a:custGeom>
              <a:avLst/>
              <a:gdLst/>
              <a:ahLst/>
              <a:cxnLst/>
              <a:rect l="l" t="t" r="r" b="b"/>
              <a:pathLst>
                <a:path w="743585" h="630555">
                  <a:moveTo>
                    <a:pt x="743483" y="630072"/>
                  </a:moveTo>
                  <a:lnTo>
                    <a:pt x="0" y="0"/>
                  </a:lnTo>
                </a:path>
              </a:pathLst>
            </a:custGeom>
            <a:ln w="25908">
              <a:solidFill>
                <a:srgbClr val="C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9" name="object 19"/>
          <p:cNvSpPr txBox="1"/>
          <p:nvPr/>
        </p:nvSpPr>
        <p:spPr>
          <a:xfrm>
            <a:off x="483108" y="1709166"/>
            <a:ext cx="2078355" cy="1714500"/>
          </a:xfrm>
          <a:prstGeom prst="rect">
            <a:avLst/>
          </a:prstGeom>
          <a:ln w="25908">
            <a:solidFill>
              <a:srgbClr val="C00000"/>
            </a:solidFill>
          </a:ln>
        </p:spPr>
        <p:txBody>
          <a:bodyPr vert="horz" wrap="square" lIns="0" tIns="51435" rIns="0" bIns="0" rtlCol="0">
            <a:spAutoFit/>
          </a:bodyPr>
          <a:lstStyle/>
          <a:p>
            <a:pPr marL="97155" marR="242570">
              <a:lnSpc>
                <a:spcPct val="100000"/>
              </a:lnSpc>
              <a:spcBef>
                <a:spcPts val="405"/>
              </a:spcBef>
            </a:pPr>
            <a:r>
              <a:rPr sz="1050" spc="-5" dirty="0">
                <a:solidFill>
                  <a:srgbClr val="C00000"/>
                </a:solidFill>
                <a:latin typeface="Arial"/>
                <a:cs typeface="Arial"/>
              </a:rPr>
              <a:t>Type </a:t>
            </a:r>
            <a:r>
              <a:rPr sz="1050" b="1" dirty="0">
                <a:latin typeface="Arial"/>
                <a:cs typeface="Arial"/>
              </a:rPr>
              <a:t>“ </a:t>
            </a:r>
            <a:r>
              <a:rPr sz="1050" dirty="0">
                <a:solidFill>
                  <a:srgbClr val="C00000"/>
                </a:solidFill>
                <a:latin typeface="Arial"/>
                <a:cs typeface="Arial"/>
              </a:rPr>
              <a:t>(quotation marks)</a:t>
            </a:r>
            <a:r>
              <a:rPr sz="1050" spc="-100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C00000"/>
                </a:solidFill>
                <a:latin typeface="Arial"/>
                <a:cs typeface="Arial"/>
              </a:rPr>
              <a:t>into  </a:t>
            </a:r>
            <a:r>
              <a:rPr sz="1050" spc="-5" dirty="0">
                <a:solidFill>
                  <a:srgbClr val="C00000"/>
                </a:solidFill>
                <a:latin typeface="Arial"/>
                <a:cs typeface="Arial"/>
              </a:rPr>
              <a:t>the </a:t>
            </a:r>
            <a:r>
              <a:rPr sz="1050" b="1" dirty="0">
                <a:latin typeface="Arial"/>
                <a:cs typeface="Arial"/>
              </a:rPr>
              <a:t>“Find what:” </a:t>
            </a:r>
            <a:r>
              <a:rPr sz="1050" dirty="0">
                <a:solidFill>
                  <a:srgbClr val="C00000"/>
                </a:solidFill>
                <a:latin typeface="Arial"/>
                <a:cs typeface="Arial"/>
              </a:rPr>
              <a:t>“box and  leave </a:t>
            </a:r>
            <a:r>
              <a:rPr sz="1050" spc="-5" dirty="0">
                <a:solidFill>
                  <a:srgbClr val="C00000"/>
                </a:solidFill>
                <a:latin typeface="Arial"/>
                <a:cs typeface="Arial"/>
              </a:rPr>
              <a:t>the </a:t>
            </a:r>
            <a:r>
              <a:rPr sz="1050" b="1" dirty="0">
                <a:latin typeface="Arial"/>
                <a:cs typeface="Arial"/>
              </a:rPr>
              <a:t>“Replace with:”  </a:t>
            </a:r>
            <a:r>
              <a:rPr sz="1050" spc="5" dirty="0">
                <a:solidFill>
                  <a:srgbClr val="C00000"/>
                </a:solidFill>
                <a:latin typeface="Arial"/>
                <a:cs typeface="Arial"/>
              </a:rPr>
              <a:t>blank.</a:t>
            </a:r>
            <a:endParaRPr sz="10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"/>
              </a:spcBef>
            </a:pPr>
            <a:endParaRPr sz="1100">
              <a:latin typeface="Arial"/>
              <a:cs typeface="Arial"/>
            </a:endParaRPr>
          </a:p>
          <a:p>
            <a:pPr marL="97155">
              <a:lnSpc>
                <a:spcPct val="100000"/>
              </a:lnSpc>
            </a:pPr>
            <a:r>
              <a:rPr sz="1050" dirty="0">
                <a:solidFill>
                  <a:srgbClr val="C00000"/>
                </a:solidFill>
                <a:latin typeface="Arial"/>
                <a:cs typeface="Arial"/>
              </a:rPr>
              <a:t>Then click </a:t>
            </a:r>
            <a:r>
              <a:rPr sz="1050" dirty="0">
                <a:latin typeface="Arial"/>
                <a:cs typeface="Arial"/>
              </a:rPr>
              <a:t>Replace </a:t>
            </a:r>
            <a:r>
              <a:rPr sz="1050" u="sng" dirty="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A</a:t>
            </a:r>
            <a:r>
              <a:rPr sz="1050" dirty="0">
                <a:latin typeface="Arial"/>
                <a:cs typeface="Arial"/>
              </a:rPr>
              <a:t>ll</a:t>
            </a:r>
            <a:r>
              <a:rPr sz="1050" spc="-80" dirty="0">
                <a:latin typeface="Arial"/>
                <a:cs typeface="Arial"/>
              </a:rPr>
              <a:t> </a:t>
            </a:r>
            <a:r>
              <a:rPr sz="1050" spc="-5" dirty="0">
                <a:solidFill>
                  <a:srgbClr val="C00000"/>
                </a:solidFill>
                <a:latin typeface="Arial"/>
                <a:cs typeface="Arial"/>
              </a:rPr>
              <a:t>button.</a:t>
            </a:r>
            <a:endParaRPr sz="10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5"/>
              </a:spcBef>
            </a:pPr>
            <a:endParaRPr sz="1050">
              <a:latin typeface="Arial"/>
              <a:cs typeface="Arial"/>
            </a:endParaRPr>
          </a:p>
          <a:p>
            <a:pPr marL="97155" marR="219710">
              <a:lnSpc>
                <a:spcPct val="100000"/>
              </a:lnSpc>
            </a:pPr>
            <a:r>
              <a:rPr sz="1050" b="1" spc="-5" dirty="0">
                <a:solidFill>
                  <a:srgbClr val="416620"/>
                </a:solidFill>
                <a:latin typeface="Arial"/>
                <a:cs typeface="Arial"/>
              </a:rPr>
              <a:t>**This </a:t>
            </a:r>
            <a:r>
              <a:rPr sz="1050" b="1" dirty="0">
                <a:solidFill>
                  <a:srgbClr val="416620"/>
                </a:solidFill>
                <a:latin typeface="Arial"/>
                <a:cs typeface="Arial"/>
              </a:rPr>
              <a:t>action will </a:t>
            </a:r>
            <a:r>
              <a:rPr sz="1050" b="1" spc="-5" dirty="0">
                <a:solidFill>
                  <a:srgbClr val="416620"/>
                </a:solidFill>
                <a:latin typeface="Arial"/>
                <a:cs typeface="Arial"/>
              </a:rPr>
              <a:t>remove</a:t>
            </a:r>
            <a:r>
              <a:rPr sz="1050" b="1" spc="-110" dirty="0">
                <a:solidFill>
                  <a:srgbClr val="416620"/>
                </a:solidFill>
                <a:latin typeface="Arial"/>
                <a:cs typeface="Arial"/>
              </a:rPr>
              <a:t> </a:t>
            </a:r>
            <a:r>
              <a:rPr sz="1050" b="1" spc="-5" dirty="0">
                <a:solidFill>
                  <a:srgbClr val="416620"/>
                </a:solidFill>
                <a:latin typeface="Arial"/>
                <a:cs typeface="Arial"/>
              </a:rPr>
              <a:t>all  </a:t>
            </a:r>
            <a:r>
              <a:rPr sz="1050" b="1" dirty="0">
                <a:solidFill>
                  <a:srgbClr val="416620"/>
                </a:solidFill>
                <a:latin typeface="Arial"/>
                <a:cs typeface="Arial"/>
              </a:rPr>
              <a:t>quotation marks from </a:t>
            </a:r>
            <a:r>
              <a:rPr sz="1050" b="1" spc="-5" dirty="0">
                <a:solidFill>
                  <a:srgbClr val="416620"/>
                </a:solidFill>
                <a:latin typeface="Arial"/>
                <a:cs typeface="Arial"/>
              </a:rPr>
              <a:t>your  </a:t>
            </a:r>
            <a:r>
              <a:rPr sz="1050" b="1" dirty="0">
                <a:solidFill>
                  <a:srgbClr val="416620"/>
                </a:solidFill>
                <a:latin typeface="Arial"/>
                <a:cs typeface="Arial"/>
              </a:rPr>
              <a:t>spreadsheet.**</a:t>
            </a:r>
            <a:endParaRPr sz="1050">
              <a:latin typeface="Arial"/>
              <a:cs typeface="Arial"/>
            </a:endParaRPr>
          </a:p>
        </p:txBody>
      </p:sp>
      <p:grpSp>
        <p:nvGrpSpPr>
          <p:cNvPr id="20" name="object 20"/>
          <p:cNvGrpSpPr/>
          <p:nvPr/>
        </p:nvGrpSpPr>
        <p:grpSpPr>
          <a:xfrm>
            <a:off x="6266688" y="2997708"/>
            <a:ext cx="335280" cy="210820"/>
            <a:chOff x="6266688" y="2997708"/>
            <a:chExt cx="335280" cy="210820"/>
          </a:xfrm>
        </p:grpSpPr>
        <p:sp>
          <p:nvSpPr>
            <p:cNvPr id="21" name="object 21"/>
            <p:cNvSpPr/>
            <p:nvPr/>
          </p:nvSpPr>
          <p:spPr>
            <a:xfrm>
              <a:off x="6272784" y="3003804"/>
              <a:ext cx="323215" cy="198120"/>
            </a:xfrm>
            <a:custGeom>
              <a:avLst/>
              <a:gdLst/>
              <a:ahLst/>
              <a:cxnLst/>
              <a:rect l="l" t="t" r="r" b="b"/>
              <a:pathLst>
                <a:path w="323215" h="198119">
                  <a:moveTo>
                    <a:pt x="224028" y="0"/>
                  </a:moveTo>
                  <a:lnTo>
                    <a:pt x="224028" y="49529"/>
                  </a:lnTo>
                  <a:lnTo>
                    <a:pt x="0" y="49529"/>
                  </a:lnTo>
                  <a:lnTo>
                    <a:pt x="0" y="148589"/>
                  </a:lnTo>
                  <a:lnTo>
                    <a:pt x="224028" y="148589"/>
                  </a:lnTo>
                  <a:lnTo>
                    <a:pt x="224028" y="198119"/>
                  </a:lnTo>
                  <a:lnTo>
                    <a:pt x="323088" y="99059"/>
                  </a:lnTo>
                  <a:lnTo>
                    <a:pt x="224028" y="0"/>
                  </a:lnTo>
                  <a:close/>
                </a:path>
              </a:pathLst>
            </a:custGeom>
            <a:solidFill>
              <a:srgbClr val="C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2" name="object 22"/>
            <p:cNvSpPr/>
            <p:nvPr/>
          </p:nvSpPr>
          <p:spPr>
            <a:xfrm>
              <a:off x="6272784" y="3003804"/>
              <a:ext cx="323215" cy="198120"/>
            </a:xfrm>
            <a:custGeom>
              <a:avLst/>
              <a:gdLst/>
              <a:ahLst/>
              <a:cxnLst/>
              <a:rect l="l" t="t" r="r" b="b"/>
              <a:pathLst>
                <a:path w="323215" h="198119">
                  <a:moveTo>
                    <a:pt x="0" y="49529"/>
                  </a:moveTo>
                  <a:lnTo>
                    <a:pt x="224028" y="49529"/>
                  </a:lnTo>
                  <a:lnTo>
                    <a:pt x="224028" y="0"/>
                  </a:lnTo>
                  <a:lnTo>
                    <a:pt x="323088" y="99059"/>
                  </a:lnTo>
                  <a:lnTo>
                    <a:pt x="224028" y="198119"/>
                  </a:lnTo>
                  <a:lnTo>
                    <a:pt x="224028" y="148589"/>
                  </a:lnTo>
                  <a:lnTo>
                    <a:pt x="0" y="148589"/>
                  </a:lnTo>
                  <a:lnTo>
                    <a:pt x="0" y="49529"/>
                  </a:lnTo>
                  <a:close/>
                </a:path>
              </a:pathLst>
            </a:custGeom>
            <a:ln w="12192">
              <a:solidFill>
                <a:srgbClr val="C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6" name="object 26"/>
          <p:cNvSpPr/>
          <p:nvPr/>
        </p:nvSpPr>
        <p:spPr>
          <a:xfrm>
            <a:off x="1545336" y="5568696"/>
            <a:ext cx="9729215" cy="670559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27"/>
          <p:cNvSpPr txBox="1"/>
          <p:nvPr/>
        </p:nvSpPr>
        <p:spPr>
          <a:xfrm>
            <a:off x="1748154" y="5678828"/>
            <a:ext cx="9302750" cy="318135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sz="1900" b="1" i="1" spc="5" dirty="0">
                <a:solidFill>
                  <a:srgbClr val="82203B"/>
                </a:solidFill>
                <a:latin typeface="Book Antiqua"/>
                <a:cs typeface="Book Antiqua"/>
              </a:rPr>
              <a:t>Upon completion of Step 10, you </a:t>
            </a:r>
            <a:r>
              <a:rPr sz="1900" b="1" i="1" spc="10" dirty="0">
                <a:solidFill>
                  <a:srgbClr val="82203B"/>
                </a:solidFill>
                <a:latin typeface="Book Antiqua"/>
                <a:cs typeface="Book Antiqua"/>
              </a:rPr>
              <a:t>can </a:t>
            </a:r>
            <a:r>
              <a:rPr sz="1900" b="1" i="1" spc="5" dirty="0">
                <a:solidFill>
                  <a:srgbClr val="82203B"/>
                </a:solidFill>
                <a:latin typeface="Book Antiqua"/>
                <a:cs typeface="Book Antiqua"/>
              </a:rPr>
              <a:t>format the sheet in the method of your</a:t>
            </a:r>
            <a:r>
              <a:rPr sz="1900" b="1" i="1" spc="180" dirty="0">
                <a:solidFill>
                  <a:srgbClr val="82203B"/>
                </a:solidFill>
                <a:latin typeface="Book Antiqua"/>
                <a:cs typeface="Book Antiqua"/>
              </a:rPr>
              <a:t> </a:t>
            </a:r>
            <a:r>
              <a:rPr sz="1900" b="1" i="1" spc="5" dirty="0">
                <a:solidFill>
                  <a:srgbClr val="82203B"/>
                </a:solidFill>
                <a:latin typeface="Book Antiqua"/>
                <a:cs typeface="Book Antiqua"/>
              </a:rPr>
              <a:t>choosing.</a:t>
            </a:r>
            <a:endParaRPr sz="1900">
              <a:latin typeface="Book Antiqua"/>
              <a:cs typeface="Book Antiqua"/>
            </a:endParaRPr>
          </a:p>
        </p:txBody>
      </p:sp>
      <p:grpSp>
        <p:nvGrpSpPr>
          <p:cNvPr id="28" name="object 28"/>
          <p:cNvGrpSpPr/>
          <p:nvPr/>
        </p:nvGrpSpPr>
        <p:grpSpPr>
          <a:xfrm>
            <a:off x="310895" y="0"/>
            <a:ext cx="6879590" cy="763905"/>
            <a:chOff x="310895" y="0"/>
            <a:chExt cx="6879590" cy="763905"/>
          </a:xfrm>
        </p:grpSpPr>
        <p:sp>
          <p:nvSpPr>
            <p:cNvPr id="29" name="object 29"/>
            <p:cNvSpPr/>
            <p:nvPr/>
          </p:nvSpPr>
          <p:spPr>
            <a:xfrm>
              <a:off x="310895" y="0"/>
              <a:ext cx="2514599" cy="758951"/>
            </a:xfrm>
            <a:prstGeom prst="rect">
              <a:avLst/>
            </a:prstGeom>
            <a:blipFill>
              <a:blip r:embed="rId7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0" name="object 30"/>
            <p:cNvSpPr/>
            <p:nvPr/>
          </p:nvSpPr>
          <p:spPr>
            <a:xfrm>
              <a:off x="377951" y="0"/>
              <a:ext cx="2346959" cy="675131"/>
            </a:xfrm>
            <a:prstGeom prst="rect">
              <a:avLst/>
            </a:prstGeom>
            <a:blipFill>
              <a:blip r:embed="rId8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1" name="object 31"/>
            <p:cNvSpPr/>
            <p:nvPr/>
          </p:nvSpPr>
          <p:spPr>
            <a:xfrm>
              <a:off x="2252472" y="0"/>
              <a:ext cx="2811779" cy="763523"/>
            </a:xfrm>
            <a:prstGeom prst="rect">
              <a:avLst/>
            </a:prstGeom>
            <a:blipFill>
              <a:blip r:embed="rId9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2" name="object 32"/>
            <p:cNvSpPr/>
            <p:nvPr/>
          </p:nvSpPr>
          <p:spPr>
            <a:xfrm>
              <a:off x="2319528" y="1"/>
              <a:ext cx="2644139" cy="679702"/>
            </a:xfrm>
            <a:prstGeom prst="rect">
              <a:avLst/>
            </a:prstGeom>
            <a:blipFill>
              <a:blip r:embed="rId10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3" name="object 33"/>
            <p:cNvSpPr/>
            <p:nvPr/>
          </p:nvSpPr>
          <p:spPr>
            <a:xfrm>
              <a:off x="4491228" y="0"/>
              <a:ext cx="705611" cy="763523"/>
            </a:xfrm>
            <a:prstGeom prst="rect">
              <a:avLst/>
            </a:prstGeom>
            <a:blipFill>
              <a:blip r:embed="rId11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4" name="object 34"/>
            <p:cNvSpPr/>
            <p:nvPr/>
          </p:nvSpPr>
          <p:spPr>
            <a:xfrm>
              <a:off x="4558284" y="0"/>
              <a:ext cx="537971" cy="679703"/>
            </a:xfrm>
            <a:prstGeom prst="rect">
              <a:avLst/>
            </a:prstGeom>
            <a:blipFill>
              <a:blip r:embed="rId12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5" name="object 35"/>
            <p:cNvSpPr/>
            <p:nvPr/>
          </p:nvSpPr>
          <p:spPr>
            <a:xfrm>
              <a:off x="4681728" y="0"/>
              <a:ext cx="2508503" cy="763523"/>
            </a:xfrm>
            <a:prstGeom prst="rect">
              <a:avLst/>
            </a:prstGeom>
            <a:blipFill>
              <a:blip r:embed="rId1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6" name="object 36"/>
            <p:cNvSpPr/>
            <p:nvPr/>
          </p:nvSpPr>
          <p:spPr>
            <a:xfrm>
              <a:off x="4748783" y="0"/>
              <a:ext cx="2340863" cy="679703"/>
            </a:xfrm>
            <a:prstGeom prst="rect">
              <a:avLst/>
            </a:prstGeom>
            <a:blipFill>
              <a:blip r:embed="rId14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7" name="object 37"/>
          <p:cNvSpPr txBox="1">
            <a:spLocks noGrp="1"/>
          </p:cNvSpPr>
          <p:nvPr>
            <p:ph type="title"/>
          </p:nvPr>
        </p:nvSpPr>
        <p:spPr>
          <a:xfrm>
            <a:off x="567977" y="74366"/>
            <a:ext cx="633857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105" dirty="0"/>
              <a:t>HUB</a:t>
            </a:r>
            <a:r>
              <a:rPr sz="2400" spc="-305" dirty="0"/>
              <a:t> </a:t>
            </a:r>
            <a:r>
              <a:rPr sz="2400" spc="-135" dirty="0"/>
              <a:t>Search</a:t>
            </a:r>
            <a:r>
              <a:rPr sz="2400" spc="-280" dirty="0"/>
              <a:t> </a:t>
            </a:r>
            <a:r>
              <a:rPr sz="2400" spc="-80" dirty="0"/>
              <a:t>by</a:t>
            </a:r>
            <a:r>
              <a:rPr sz="2400" spc="-295" dirty="0"/>
              <a:t> </a:t>
            </a:r>
            <a:r>
              <a:rPr sz="2400" i="1" spc="-140" dirty="0">
                <a:latin typeface="Book Antiqua"/>
                <a:cs typeface="Book Antiqua"/>
              </a:rPr>
              <a:t>Business</a:t>
            </a:r>
            <a:r>
              <a:rPr sz="2400" i="1" spc="-265" dirty="0">
                <a:latin typeface="Book Antiqua"/>
                <a:cs typeface="Book Antiqua"/>
              </a:rPr>
              <a:t> </a:t>
            </a:r>
            <a:r>
              <a:rPr sz="2400" i="1" spc="-140" dirty="0">
                <a:latin typeface="Book Antiqua"/>
                <a:cs typeface="Book Antiqua"/>
              </a:rPr>
              <a:t>Category</a:t>
            </a:r>
            <a:r>
              <a:rPr sz="2400" i="1" spc="-245" dirty="0">
                <a:latin typeface="Book Antiqua"/>
                <a:cs typeface="Book Antiqua"/>
              </a:rPr>
              <a:t> </a:t>
            </a:r>
            <a:r>
              <a:rPr sz="2400" i="1" dirty="0">
                <a:latin typeface="Book Antiqua"/>
                <a:cs typeface="Book Antiqua"/>
              </a:rPr>
              <a:t>–</a:t>
            </a:r>
            <a:r>
              <a:rPr sz="2400" i="1" spc="-300" dirty="0">
                <a:latin typeface="Book Antiqua"/>
                <a:cs typeface="Book Antiqua"/>
              </a:rPr>
              <a:t> </a:t>
            </a:r>
            <a:r>
              <a:rPr sz="2400" i="1" spc="-140" dirty="0">
                <a:latin typeface="Book Antiqua"/>
                <a:cs typeface="Book Antiqua"/>
              </a:rPr>
              <a:t>Convert</a:t>
            </a:r>
            <a:r>
              <a:rPr sz="2400" i="1" spc="-250" dirty="0">
                <a:latin typeface="Book Antiqua"/>
                <a:cs typeface="Book Antiqua"/>
              </a:rPr>
              <a:t> </a:t>
            </a:r>
            <a:r>
              <a:rPr sz="2400" i="1" spc="-80" dirty="0">
                <a:latin typeface="Book Antiqua"/>
                <a:cs typeface="Book Antiqua"/>
              </a:rPr>
              <a:t>to</a:t>
            </a:r>
            <a:r>
              <a:rPr sz="2400" i="1" spc="-295" dirty="0">
                <a:latin typeface="Book Antiqua"/>
                <a:cs typeface="Book Antiqua"/>
              </a:rPr>
              <a:t> </a:t>
            </a:r>
            <a:r>
              <a:rPr sz="2400" i="1" spc="-160" dirty="0">
                <a:latin typeface="Book Antiqua"/>
                <a:cs typeface="Book Antiqua"/>
              </a:rPr>
              <a:t>Excel</a:t>
            </a:r>
            <a:endParaRPr sz="2400">
              <a:latin typeface="Book Antiqua"/>
              <a:cs typeface="Book Antiqua"/>
            </a:endParaRPr>
          </a:p>
        </p:txBody>
      </p:sp>
      <p:grpSp>
        <p:nvGrpSpPr>
          <p:cNvPr id="38" name="object 38"/>
          <p:cNvGrpSpPr/>
          <p:nvPr/>
        </p:nvGrpSpPr>
        <p:grpSpPr>
          <a:xfrm>
            <a:off x="2221928" y="2744662"/>
            <a:ext cx="610870" cy="1097280"/>
            <a:chOff x="2221928" y="2744662"/>
            <a:chExt cx="610870" cy="1097280"/>
          </a:xfrm>
        </p:grpSpPr>
        <p:sp>
          <p:nvSpPr>
            <p:cNvPr id="39" name="object 39"/>
            <p:cNvSpPr/>
            <p:nvPr/>
          </p:nvSpPr>
          <p:spPr>
            <a:xfrm>
              <a:off x="2234946" y="2757679"/>
              <a:ext cx="566420" cy="1028065"/>
            </a:xfrm>
            <a:custGeom>
              <a:avLst/>
              <a:gdLst/>
              <a:ahLst/>
              <a:cxnLst/>
              <a:rect l="l" t="t" r="r" b="b"/>
              <a:pathLst>
                <a:path w="566419" h="1028064">
                  <a:moveTo>
                    <a:pt x="0" y="0"/>
                  </a:moveTo>
                  <a:lnTo>
                    <a:pt x="566153" y="1027493"/>
                  </a:lnTo>
                </a:path>
              </a:pathLst>
            </a:custGeom>
            <a:ln w="25908">
              <a:solidFill>
                <a:srgbClr val="C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0" name="object 40"/>
            <p:cNvSpPr/>
            <p:nvPr/>
          </p:nvSpPr>
          <p:spPr>
            <a:xfrm>
              <a:off x="2760822" y="3755067"/>
              <a:ext cx="71755" cy="86995"/>
            </a:xfrm>
            <a:custGeom>
              <a:avLst/>
              <a:gdLst/>
              <a:ahLst/>
              <a:cxnLst/>
              <a:rect l="l" t="t" r="r" b="b"/>
              <a:pathLst>
                <a:path w="71755" h="86995">
                  <a:moveTo>
                    <a:pt x="68072" y="0"/>
                  </a:moveTo>
                  <a:lnTo>
                    <a:pt x="0" y="37503"/>
                  </a:lnTo>
                  <a:lnTo>
                    <a:pt x="71539" y="86829"/>
                  </a:lnTo>
                  <a:lnTo>
                    <a:pt x="68072" y="0"/>
                  </a:lnTo>
                  <a:close/>
                </a:path>
              </a:pathLst>
            </a:custGeom>
            <a:solidFill>
              <a:srgbClr val="C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41" name="object 41"/>
          <p:cNvSpPr txBox="1"/>
          <p:nvPr/>
        </p:nvSpPr>
        <p:spPr>
          <a:xfrm>
            <a:off x="9027414" y="4560570"/>
            <a:ext cx="2994660" cy="577850"/>
          </a:xfrm>
          <a:prstGeom prst="rect">
            <a:avLst/>
          </a:prstGeom>
          <a:solidFill>
            <a:srgbClr val="FFF5D7"/>
          </a:solidFill>
          <a:ln w="25907">
            <a:solidFill>
              <a:srgbClr val="C00000"/>
            </a:solidFill>
          </a:ln>
        </p:spPr>
        <p:txBody>
          <a:bodyPr vert="horz" wrap="square" lIns="0" tIns="41275" rIns="0" bIns="0" rtlCol="0">
            <a:spAutoFit/>
          </a:bodyPr>
          <a:lstStyle/>
          <a:p>
            <a:pPr marL="90170" marR="173990">
              <a:lnSpc>
                <a:spcPct val="100000"/>
              </a:lnSpc>
              <a:spcBef>
                <a:spcPts val="325"/>
              </a:spcBef>
            </a:pPr>
            <a:r>
              <a:rPr sz="1050" dirty="0">
                <a:solidFill>
                  <a:srgbClr val="C00000"/>
                </a:solidFill>
                <a:latin typeface="Arial"/>
                <a:cs typeface="Arial"/>
              </a:rPr>
              <a:t>All quotation </a:t>
            </a:r>
            <a:r>
              <a:rPr sz="1050" spc="5" dirty="0">
                <a:solidFill>
                  <a:srgbClr val="C00000"/>
                </a:solidFill>
                <a:latin typeface="Arial"/>
                <a:cs typeface="Arial"/>
              </a:rPr>
              <a:t>marks </a:t>
            </a:r>
            <a:r>
              <a:rPr sz="1050" spc="-5" dirty="0">
                <a:solidFill>
                  <a:srgbClr val="C00000"/>
                </a:solidFill>
                <a:latin typeface="Arial"/>
                <a:cs typeface="Arial"/>
              </a:rPr>
              <a:t>have </a:t>
            </a:r>
            <a:r>
              <a:rPr sz="1050" dirty="0">
                <a:solidFill>
                  <a:srgbClr val="C00000"/>
                </a:solidFill>
                <a:latin typeface="Arial"/>
                <a:cs typeface="Arial"/>
              </a:rPr>
              <a:t>been removed.</a:t>
            </a:r>
            <a:r>
              <a:rPr sz="1050" spc="-114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050" spc="5" dirty="0">
                <a:solidFill>
                  <a:srgbClr val="C00000"/>
                </a:solidFill>
                <a:latin typeface="Arial"/>
                <a:cs typeface="Arial"/>
              </a:rPr>
              <a:t>Click  </a:t>
            </a:r>
            <a:r>
              <a:rPr sz="1050" spc="-5" dirty="0">
                <a:solidFill>
                  <a:srgbClr val="C00000"/>
                </a:solidFill>
                <a:latin typeface="Arial"/>
                <a:cs typeface="Arial"/>
              </a:rPr>
              <a:t>the </a:t>
            </a:r>
            <a:r>
              <a:rPr sz="1050" b="1" spc="-5" dirty="0">
                <a:latin typeface="Arial"/>
                <a:cs typeface="Arial"/>
              </a:rPr>
              <a:t>OK </a:t>
            </a:r>
            <a:r>
              <a:rPr sz="1050" dirty="0">
                <a:solidFill>
                  <a:srgbClr val="C00000"/>
                </a:solidFill>
                <a:latin typeface="Arial"/>
                <a:cs typeface="Arial"/>
              </a:rPr>
              <a:t>and </a:t>
            </a:r>
            <a:r>
              <a:rPr sz="1050" b="1" dirty="0">
                <a:latin typeface="Arial"/>
                <a:cs typeface="Arial"/>
              </a:rPr>
              <a:t>Close </a:t>
            </a:r>
            <a:r>
              <a:rPr sz="1050" spc="-5" dirty="0">
                <a:solidFill>
                  <a:srgbClr val="C00000"/>
                </a:solidFill>
                <a:latin typeface="Arial"/>
                <a:cs typeface="Arial"/>
              </a:rPr>
              <a:t>buttons </a:t>
            </a:r>
            <a:r>
              <a:rPr sz="1050" dirty="0">
                <a:solidFill>
                  <a:srgbClr val="C00000"/>
                </a:solidFill>
                <a:latin typeface="Arial"/>
                <a:cs typeface="Arial"/>
              </a:rPr>
              <a:t>on </a:t>
            </a:r>
            <a:r>
              <a:rPr sz="1050" spc="-5" dirty="0">
                <a:solidFill>
                  <a:srgbClr val="C00000"/>
                </a:solidFill>
                <a:latin typeface="Arial"/>
                <a:cs typeface="Arial"/>
              </a:rPr>
              <a:t>the two </a:t>
            </a:r>
            <a:r>
              <a:rPr sz="1050" dirty="0">
                <a:solidFill>
                  <a:srgbClr val="C00000"/>
                </a:solidFill>
                <a:latin typeface="Arial"/>
                <a:cs typeface="Arial"/>
              </a:rPr>
              <a:t>open  boxes.</a:t>
            </a:r>
            <a:endParaRPr sz="1050">
              <a:latin typeface="Arial"/>
              <a:cs typeface="Arial"/>
            </a:endParaRPr>
          </a:p>
        </p:txBody>
      </p:sp>
      <p:grpSp>
        <p:nvGrpSpPr>
          <p:cNvPr id="42" name="object 42"/>
          <p:cNvGrpSpPr/>
          <p:nvPr/>
        </p:nvGrpSpPr>
        <p:grpSpPr>
          <a:xfrm>
            <a:off x="11535156" y="2260849"/>
            <a:ext cx="266700" cy="2313940"/>
            <a:chOff x="11535156" y="2260849"/>
            <a:chExt cx="266700" cy="2313940"/>
          </a:xfrm>
        </p:grpSpPr>
        <p:sp>
          <p:nvSpPr>
            <p:cNvPr id="43" name="object 43"/>
            <p:cNvSpPr/>
            <p:nvPr/>
          </p:nvSpPr>
          <p:spPr>
            <a:xfrm>
              <a:off x="11548110" y="2325322"/>
              <a:ext cx="215900" cy="2236470"/>
            </a:xfrm>
            <a:custGeom>
              <a:avLst/>
              <a:gdLst/>
              <a:ahLst/>
              <a:cxnLst/>
              <a:rect l="l" t="t" r="r" b="b"/>
              <a:pathLst>
                <a:path w="215900" h="2236470">
                  <a:moveTo>
                    <a:pt x="0" y="2236089"/>
                  </a:moveTo>
                  <a:lnTo>
                    <a:pt x="215849" y="0"/>
                  </a:lnTo>
                </a:path>
              </a:pathLst>
            </a:custGeom>
            <a:ln w="25908">
              <a:solidFill>
                <a:srgbClr val="C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4" name="object 44"/>
            <p:cNvSpPr/>
            <p:nvPr/>
          </p:nvSpPr>
          <p:spPr>
            <a:xfrm>
              <a:off x="11724028" y="2260849"/>
              <a:ext cx="77470" cy="81280"/>
            </a:xfrm>
            <a:custGeom>
              <a:avLst/>
              <a:gdLst/>
              <a:ahLst/>
              <a:cxnLst/>
              <a:rect l="l" t="t" r="r" b="b"/>
              <a:pathLst>
                <a:path w="77470" h="81280">
                  <a:moveTo>
                    <a:pt x="46151" y="0"/>
                  </a:moveTo>
                  <a:lnTo>
                    <a:pt x="0" y="73634"/>
                  </a:lnTo>
                  <a:lnTo>
                    <a:pt x="77368" y="81102"/>
                  </a:lnTo>
                  <a:lnTo>
                    <a:pt x="46151" y="0"/>
                  </a:lnTo>
                  <a:close/>
                </a:path>
              </a:pathLst>
            </a:custGeom>
            <a:solidFill>
              <a:srgbClr val="C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45" name="object 45"/>
          <p:cNvGrpSpPr/>
          <p:nvPr/>
        </p:nvGrpSpPr>
        <p:grpSpPr>
          <a:xfrm>
            <a:off x="3235451" y="3725415"/>
            <a:ext cx="8195945" cy="3275965"/>
            <a:chOff x="3235451" y="3725415"/>
            <a:chExt cx="8195945" cy="3275965"/>
          </a:xfrm>
        </p:grpSpPr>
        <p:sp>
          <p:nvSpPr>
            <p:cNvPr id="46" name="object 46"/>
            <p:cNvSpPr/>
            <p:nvPr/>
          </p:nvSpPr>
          <p:spPr>
            <a:xfrm>
              <a:off x="10401363" y="3765202"/>
              <a:ext cx="1017269" cy="791845"/>
            </a:xfrm>
            <a:custGeom>
              <a:avLst/>
              <a:gdLst/>
              <a:ahLst/>
              <a:cxnLst/>
              <a:rect l="l" t="t" r="r" b="b"/>
              <a:pathLst>
                <a:path w="1017270" h="791845">
                  <a:moveTo>
                    <a:pt x="1016914" y="791425"/>
                  </a:moveTo>
                  <a:lnTo>
                    <a:pt x="0" y="0"/>
                  </a:lnTo>
                </a:path>
              </a:pathLst>
            </a:custGeom>
            <a:ln w="25908">
              <a:solidFill>
                <a:srgbClr val="C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7" name="object 47"/>
            <p:cNvSpPr/>
            <p:nvPr/>
          </p:nvSpPr>
          <p:spPr>
            <a:xfrm>
              <a:off x="10350247" y="3725415"/>
              <a:ext cx="85725" cy="78740"/>
            </a:xfrm>
            <a:custGeom>
              <a:avLst/>
              <a:gdLst/>
              <a:ahLst/>
              <a:cxnLst/>
              <a:rect l="l" t="t" r="r" b="b"/>
              <a:pathLst>
                <a:path w="85725" h="78739">
                  <a:moveTo>
                    <a:pt x="0" y="0"/>
                  </a:moveTo>
                  <a:lnTo>
                    <a:pt x="37465" y="78409"/>
                  </a:lnTo>
                  <a:lnTo>
                    <a:pt x="85204" y="1706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8" name="object 48"/>
            <p:cNvSpPr/>
            <p:nvPr/>
          </p:nvSpPr>
          <p:spPr>
            <a:xfrm>
              <a:off x="3235451" y="6050280"/>
              <a:ext cx="6295643" cy="950975"/>
            </a:xfrm>
            <a:prstGeom prst="rect">
              <a:avLst/>
            </a:prstGeom>
            <a:blipFill>
              <a:blip r:embed="rId15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49" name="object 49"/>
          <p:cNvSpPr txBox="1"/>
          <p:nvPr/>
        </p:nvSpPr>
        <p:spPr>
          <a:xfrm>
            <a:off x="3524707" y="6205107"/>
            <a:ext cx="5692140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b="1" i="1" spc="-5" dirty="0">
                <a:solidFill>
                  <a:srgbClr val="416620"/>
                </a:solidFill>
                <a:latin typeface="Book Antiqua"/>
                <a:cs typeface="Book Antiqua"/>
              </a:rPr>
              <a:t>~end of “Convert to Excel”</a:t>
            </a:r>
            <a:r>
              <a:rPr sz="2800" b="1" i="1" spc="40" dirty="0">
                <a:solidFill>
                  <a:srgbClr val="416620"/>
                </a:solidFill>
                <a:latin typeface="Book Antiqua"/>
                <a:cs typeface="Book Antiqua"/>
              </a:rPr>
              <a:t> </a:t>
            </a:r>
            <a:r>
              <a:rPr sz="2800" b="1" i="1" spc="-5" dirty="0">
                <a:solidFill>
                  <a:srgbClr val="416620"/>
                </a:solidFill>
                <a:latin typeface="Book Antiqua"/>
                <a:cs typeface="Book Antiqua"/>
              </a:rPr>
              <a:t>section~</a:t>
            </a:r>
            <a:endParaRPr sz="2800">
              <a:latin typeface="Book Antiqua"/>
              <a:cs typeface="Book Antiqua"/>
            </a:endParaRPr>
          </a:p>
        </p:txBody>
      </p:sp>
      <p:sp>
        <p:nvSpPr>
          <p:cNvPr id="50" name="object 50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1270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0"/>
              </a:spcBef>
            </a:pPr>
            <a:fld id="{81D60167-4931-47E6-BA6A-407CBD079E47}" type="slidenum">
              <a:rPr spc="10" dirty="0"/>
              <a:t>22</a:t>
            </a:fld>
            <a:endParaRPr spc="10" dirty="0"/>
          </a:p>
        </p:txBody>
      </p:sp>
    </p:spTree>
  </p:cSld>
  <p:clrMapOvr>
    <a:masterClrMapping/>
  </p:clrMapOvr>
  <p:transition spd="med">
    <p:fade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ject 5"/>
          <p:cNvSpPr/>
          <p:nvPr/>
        </p:nvSpPr>
        <p:spPr>
          <a:xfrm>
            <a:off x="761" y="762"/>
            <a:ext cx="914400" cy="0"/>
          </a:xfrm>
          <a:custGeom>
            <a:avLst/>
            <a:gdLst/>
            <a:ahLst/>
            <a:cxnLst/>
            <a:rect l="l" t="t" r="r" b="b"/>
            <a:pathLst>
              <a:path w="914400">
                <a:moveTo>
                  <a:pt x="0" y="0"/>
                </a:moveTo>
                <a:lnTo>
                  <a:pt x="914400" y="0"/>
                </a:lnTo>
              </a:path>
            </a:pathLst>
          </a:custGeom>
          <a:ln w="3175">
            <a:solidFill>
              <a:srgbClr val="FB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6" name="object 6"/>
          <p:cNvGrpSpPr/>
          <p:nvPr/>
        </p:nvGrpSpPr>
        <p:grpSpPr>
          <a:xfrm>
            <a:off x="0" y="323088"/>
            <a:ext cx="8621395" cy="696595"/>
            <a:chOff x="0" y="323088"/>
            <a:chExt cx="8621395" cy="696595"/>
          </a:xfrm>
        </p:grpSpPr>
        <p:sp>
          <p:nvSpPr>
            <p:cNvPr id="7" name="object 7"/>
            <p:cNvSpPr/>
            <p:nvPr/>
          </p:nvSpPr>
          <p:spPr>
            <a:xfrm>
              <a:off x="0" y="323088"/>
              <a:ext cx="6117335" cy="691895"/>
            </a:xfrm>
            <a:prstGeom prst="rect">
              <a:avLst/>
            </a:prstGeom>
            <a:blipFill>
              <a:blip r:embed="rId2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89915" y="667512"/>
              <a:ext cx="5875019" cy="176783"/>
            </a:xfrm>
            <a:prstGeom prst="rect">
              <a:avLst/>
            </a:prstGeom>
            <a:blipFill>
              <a:blip r:embed="rId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9"/>
            <p:cNvSpPr/>
            <p:nvPr/>
          </p:nvSpPr>
          <p:spPr>
            <a:xfrm>
              <a:off x="5652515" y="327661"/>
              <a:ext cx="1946147" cy="691894"/>
            </a:xfrm>
            <a:prstGeom prst="rect">
              <a:avLst/>
            </a:prstGeom>
            <a:blipFill>
              <a:blip r:embed="rId4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10"/>
            <p:cNvSpPr/>
            <p:nvPr/>
          </p:nvSpPr>
          <p:spPr>
            <a:xfrm>
              <a:off x="5803391" y="667512"/>
              <a:ext cx="1642871" cy="176783"/>
            </a:xfrm>
            <a:prstGeom prst="rect">
              <a:avLst/>
            </a:prstGeom>
            <a:blipFill>
              <a:blip r:embed="rId5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11"/>
            <p:cNvSpPr/>
            <p:nvPr/>
          </p:nvSpPr>
          <p:spPr>
            <a:xfrm>
              <a:off x="7284719" y="667512"/>
              <a:ext cx="1184147" cy="176783"/>
            </a:xfrm>
            <a:prstGeom prst="rect">
              <a:avLst/>
            </a:prstGeom>
            <a:blipFill>
              <a:blip r:embed="rId6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12"/>
            <p:cNvSpPr/>
            <p:nvPr/>
          </p:nvSpPr>
          <p:spPr>
            <a:xfrm>
              <a:off x="7200900" y="323089"/>
              <a:ext cx="1420367" cy="691894"/>
            </a:xfrm>
            <a:prstGeom prst="rect">
              <a:avLst/>
            </a:prstGeom>
            <a:blipFill>
              <a:blip r:embed="rId7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3" name="object 13"/>
          <p:cNvSpPr txBox="1">
            <a:spLocks noGrp="1"/>
          </p:cNvSpPr>
          <p:nvPr>
            <p:ph type="title"/>
          </p:nvPr>
        </p:nvSpPr>
        <p:spPr>
          <a:xfrm>
            <a:off x="147913" y="439177"/>
            <a:ext cx="8242300" cy="32956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sz="2000" u="heavy" spc="-10" dirty="0">
                <a:solidFill>
                  <a:srgbClr val="2C3973"/>
                </a:solidFill>
                <a:uFill>
                  <a:solidFill>
                    <a:srgbClr val="2C3973"/>
                  </a:solidFill>
                </a:uFill>
              </a:rPr>
              <a:t>Commonly Used NIGP </a:t>
            </a:r>
            <a:r>
              <a:rPr sz="2000" u="heavy" spc="-5" dirty="0">
                <a:solidFill>
                  <a:srgbClr val="2C3973"/>
                </a:solidFill>
                <a:uFill>
                  <a:solidFill>
                    <a:srgbClr val="2C3973"/>
                  </a:solidFill>
                </a:uFill>
              </a:rPr>
              <a:t>Class </a:t>
            </a:r>
            <a:r>
              <a:rPr sz="2000" u="heavy" spc="-10" dirty="0">
                <a:solidFill>
                  <a:srgbClr val="2C3973"/>
                </a:solidFill>
                <a:uFill>
                  <a:solidFill>
                    <a:srgbClr val="2C3973"/>
                  </a:solidFill>
                </a:uFill>
              </a:rPr>
              <a:t>and Item Codes for </a:t>
            </a:r>
            <a:r>
              <a:rPr sz="2000" i="1" u="heavy" spc="-10" dirty="0">
                <a:solidFill>
                  <a:srgbClr val="346C3F"/>
                </a:solidFill>
                <a:uFill>
                  <a:solidFill>
                    <a:srgbClr val="2C3973"/>
                  </a:solidFill>
                </a:uFill>
                <a:latin typeface="Book Antiqua"/>
                <a:cs typeface="Book Antiqua"/>
              </a:rPr>
              <a:t>Construction</a:t>
            </a:r>
            <a:r>
              <a:rPr sz="2000" i="1" u="heavy" spc="215" dirty="0">
                <a:solidFill>
                  <a:srgbClr val="2C3973"/>
                </a:solidFill>
                <a:uFill>
                  <a:solidFill>
                    <a:srgbClr val="2C3973"/>
                  </a:solidFill>
                </a:uFill>
                <a:latin typeface="Book Antiqua"/>
                <a:cs typeface="Book Antiqua"/>
              </a:rPr>
              <a:t> </a:t>
            </a:r>
            <a:r>
              <a:rPr sz="2000" u="heavy" spc="-10" dirty="0">
                <a:solidFill>
                  <a:srgbClr val="2C3973"/>
                </a:solidFill>
                <a:uFill>
                  <a:solidFill>
                    <a:srgbClr val="2C3973"/>
                  </a:solidFill>
                </a:uFill>
              </a:rPr>
              <a:t>Services</a:t>
            </a:r>
            <a:endParaRPr sz="2000">
              <a:latin typeface="Book Antiqua"/>
              <a:cs typeface="Book Antiqua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152323" y="1008017"/>
            <a:ext cx="3656965" cy="495427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150" b="1" dirty="0">
                <a:solidFill>
                  <a:srgbClr val="2E2E2E"/>
                </a:solidFill>
                <a:latin typeface="Book Antiqua"/>
                <a:cs typeface="Book Antiqua"/>
              </a:rPr>
              <a:t>031 -- </a:t>
            </a:r>
            <a:r>
              <a:rPr sz="1150" spc="-5" dirty="0">
                <a:solidFill>
                  <a:srgbClr val="2E2E2E"/>
                </a:solidFill>
                <a:latin typeface="Book Antiqua"/>
                <a:cs typeface="Book Antiqua"/>
              </a:rPr>
              <a:t>AC/H </a:t>
            </a:r>
            <a:r>
              <a:rPr sz="1150" dirty="0">
                <a:solidFill>
                  <a:srgbClr val="2E2E2E"/>
                </a:solidFill>
                <a:latin typeface="Book Antiqua"/>
                <a:cs typeface="Book Antiqua"/>
              </a:rPr>
              <a:t>&amp; </a:t>
            </a:r>
            <a:r>
              <a:rPr sz="1150" spc="-5" dirty="0">
                <a:solidFill>
                  <a:srgbClr val="2E2E2E"/>
                </a:solidFill>
                <a:latin typeface="Book Antiqua"/>
                <a:cs typeface="Book Antiqua"/>
              </a:rPr>
              <a:t>Ventilating </a:t>
            </a:r>
            <a:r>
              <a:rPr sz="1150" dirty="0">
                <a:solidFill>
                  <a:srgbClr val="2E2E2E"/>
                </a:solidFill>
                <a:latin typeface="Book Antiqua"/>
                <a:cs typeface="Book Antiqua"/>
              </a:rPr>
              <a:t>Equipment, Parts, &amp;</a:t>
            </a:r>
            <a:r>
              <a:rPr sz="1150" spc="35" dirty="0">
                <a:solidFill>
                  <a:srgbClr val="2E2E2E"/>
                </a:solidFill>
                <a:latin typeface="Book Antiqua"/>
                <a:cs typeface="Book Antiqua"/>
              </a:rPr>
              <a:t> </a:t>
            </a:r>
            <a:r>
              <a:rPr sz="1150" dirty="0">
                <a:solidFill>
                  <a:srgbClr val="2E2E2E"/>
                </a:solidFill>
                <a:latin typeface="Book Antiqua"/>
                <a:cs typeface="Book Antiqua"/>
              </a:rPr>
              <a:t>Access</a:t>
            </a:r>
            <a:endParaRPr sz="1150">
              <a:latin typeface="Book Antiqua"/>
              <a:cs typeface="Book Antiqua"/>
            </a:endParaRPr>
          </a:p>
          <a:p>
            <a:pPr marL="12700">
              <a:lnSpc>
                <a:spcPts val="1375"/>
              </a:lnSpc>
              <a:spcBef>
                <a:spcPts val="25"/>
              </a:spcBef>
            </a:pPr>
            <a:r>
              <a:rPr sz="1150" b="1" dirty="0">
                <a:solidFill>
                  <a:srgbClr val="2E2E2E"/>
                </a:solidFill>
                <a:latin typeface="Book Antiqua"/>
                <a:cs typeface="Book Antiqua"/>
              </a:rPr>
              <a:t>135-05 -- </a:t>
            </a:r>
            <a:r>
              <a:rPr sz="1150" spc="-5" dirty="0">
                <a:solidFill>
                  <a:srgbClr val="2E2E2E"/>
                </a:solidFill>
                <a:latin typeface="Book Antiqua"/>
                <a:cs typeface="Book Antiqua"/>
              </a:rPr>
              <a:t>Alabaster, Gypsum,</a:t>
            </a:r>
            <a:r>
              <a:rPr sz="1150" spc="15" dirty="0">
                <a:solidFill>
                  <a:srgbClr val="2E2E2E"/>
                </a:solidFill>
                <a:latin typeface="Book Antiqua"/>
                <a:cs typeface="Book Antiqua"/>
              </a:rPr>
              <a:t> </a:t>
            </a:r>
            <a:r>
              <a:rPr sz="1150" spc="-5" dirty="0">
                <a:solidFill>
                  <a:srgbClr val="2E2E2E"/>
                </a:solidFill>
                <a:latin typeface="Book Antiqua"/>
                <a:cs typeface="Book Antiqua"/>
              </a:rPr>
              <a:t>etc.</a:t>
            </a:r>
            <a:endParaRPr sz="1150">
              <a:latin typeface="Book Antiqua"/>
              <a:cs typeface="Book Antiqua"/>
            </a:endParaRPr>
          </a:p>
          <a:p>
            <a:pPr marL="12700">
              <a:lnSpc>
                <a:spcPts val="1375"/>
              </a:lnSpc>
            </a:pPr>
            <a:r>
              <a:rPr sz="1150" b="1" dirty="0">
                <a:solidFill>
                  <a:srgbClr val="2E2E2E"/>
                </a:solidFill>
                <a:latin typeface="Book Antiqua"/>
                <a:cs typeface="Book Antiqua"/>
              </a:rPr>
              <a:t>150 -- </a:t>
            </a:r>
            <a:r>
              <a:rPr sz="1150" dirty="0">
                <a:solidFill>
                  <a:srgbClr val="2E2E2E"/>
                </a:solidFill>
                <a:latin typeface="Book Antiqua"/>
                <a:cs typeface="Book Antiqua"/>
              </a:rPr>
              <a:t>Builder's Supplies (Window</a:t>
            </a:r>
            <a:r>
              <a:rPr sz="1150" spc="-10" dirty="0">
                <a:solidFill>
                  <a:srgbClr val="2E2E2E"/>
                </a:solidFill>
                <a:latin typeface="Book Antiqua"/>
                <a:cs typeface="Book Antiqua"/>
              </a:rPr>
              <a:t> </a:t>
            </a:r>
            <a:r>
              <a:rPr sz="1150" spc="-5" dirty="0">
                <a:solidFill>
                  <a:srgbClr val="2E2E2E"/>
                </a:solidFill>
                <a:latin typeface="Book Antiqua"/>
                <a:cs typeface="Book Antiqua"/>
              </a:rPr>
              <a:t>Coverings)</a:t>
            </a:r>
            <a:endParaRPr sz="1150">
              <a:latin typeface="Book Antiqua"/>
              <a:cs typeface="Book Antiqua"/>
            </a:endParaRPr>
          </a:p>
          <a:p>
            <a:pPr marL="12700">
              <a:lnSpc>
                <a:spcPct val="100000"/>
              </a:lnSpc>
              <a:spcBef>
                <a:spcPts val="10"/>
              </a:spcBef>
            </a:pPr>
            <a:r>
              <a:rPr sz="1150" b="1" dirty="0">
                <a:solidFill>
                  <a:srgbClr val="2E2E2E"/>
                </a:solidFill>
                <a:latin typeface="Book Antiqua"/>
                <a:cs typeface="Book Antiqua"/>
              </a:rPr>
              <a:t>150–25, 26, 27 –- </a:t>
            </a:r>
            <a:r>
              <a:rPr sz="1150" spc="-5" dirty="0">
                <a:solidFill>
                  <a:srgbClr val="2E2E2E"/>
                </a:solidFill>
                <a:latin typeface="Book Antiqua"/>
                <a:cs typeface="Book Antiqua"/>
              </a:rPr>
              <a:t>Doors </a:t>
            </a:r>
            <a:r>
              <a:rPr sz="1150" dirty="0">
                <a:solidFill>
                  <a:srgbClr val="2E2E2E"/>
                </a:solidFill>
                <a:latin typeface="Book Antiqua"/>
                <a:cs typeface="Book Antiqua"/>
              </a:rPr>
              <a:t>Frames &amp;</a:t>
            </a:r>
            <a:r>
              <a:rPr sz="1150" spc="-30" dirty="0">
                <a:solidFill>
                  <a:srgbClr val="2E2E2E"/>
                </a:solidFill>
                <a:latin typeface="Book Antiqua"/>
                <a:cs typeface="Book Antiqua"/>
              </a:rPr>
              <a:t> </a:t>
            </a:r>
            <a:r>
              <a:rPr sz="1150" dirty="0">
                <a:solidFill>
                  <a:srgbClr val="2E2E2E"/>
                </a:solidFill>
                <a:latin typeface="Book Antiqua"/>
                <a:cs typeface="Book Antiqua"/>
              </a:rPr>
              <a:t>Hardware</a:t>
            </a:r>
            <a:endParaRPr sz="1150">
              <a:latin typeface="Book Antiqua"/>
              <a:cs typeface="Book Antiqua"/>
            </a:endParaRPr>
          </a:p>
          <a:p>
            <a:pPr marL="12700">
              <a:lnSpc>
                <a:spcPct val="100000"/>
              </a:lnSpc>
            </a:pPr>
            <a:r>
              <a:rPr sz="1150" b="1" dirty="0">
                <a:solidFill>
                  <a:srgbClr val="2E2E2E"/>
                </a:solidFill>
                <a:latin typeface="Book Antiqua"/>
                <a:cs typeface="Book Antiqua"/>
              </a:rPr>
              <a:t>150-49 --</a:t>
            </a:r>
            <a:r>
              <a:rPr sz="1150" b="1" spc="-5" dirty="0">
                <a:solidFill>
                  <a:srgbClr val="2E2E2E"/>
                </a:solidFill>
                <a:latin typeface="Book Antiqua"/>
                <a:cs typeface="Book Antiqua"/>
              </a:rPr>
              <a:t> </a:t>
            </a:r>
            <a:r>
              <a:rPr sz="1150" spc="-5" dirty="0">
                <a:solidFill>
                  <a:srgbClr val="2E2E2E"/>
                </a:solidFill>
                <a:latin typeface="Book Antiqua"/>
                <a:cs typeface="Book Antiqua"/>
              </a:rPr>
              <a:t>Millwork</a:t>
            </a:r>
            <a:endParaRPr sz="1150">
              <a:latin typeface="Book Antiqua"/>
              <a:cs typeface="Book Antiqua"/>
            </a:endParaRPr>
          </a:p>
          <a:p>
            <a:pPr marL="12700">
              <a:lnSpc>
                <a:spcPct val="100000"/>
              </a:lnSpc>
              <a:spcBef>
                <a:spcPts val="15"/>
              </a:spcBef>
            </a:pPr>
            <a:r>
              <a:rPr sz="1150" b="1" dirty="0">
                <a:solidFill>
                  <a:srgbClr val="2E2E2E"/>
                </a:solidFill>
                <a:latin typeface="Book Antiqua"/>
                <a:cs typeface="Book Antiqua"/>
              </a:rPr>
              <a:t>150-55, 77, 89 </a:t>
            </a:r>
            <a:r>
              <a:rPr sz="1150" spc="-15" dirty="0">
                <a:solidFill>
                  <a:srgbClr val="2E2E2E"/>
                </a:solidFill>
                <a:latin typeface="Book Antiqua"/>
                <a:cs typeface="Book Antiqua"/>
              </a:rPr>
              <a:t>–- </a:t>
            </a:r>
            <a:r>
              <a:rPr sz="1150" spc="-5" dirty="0">
                <a:solidFill>
                  <a:srgbClr val="2E2E2E"/>
                </a:solidFill>
                <a:latin typeface="Book Antiqua"/>
                <a:cs typeface="Book Antiqua"/>
              </a:rPr>
              <a:t>Overhead</a:t>
            </a:r>
            <a:r>
              <a:rPr sz="1150" spc="15" dirty="0">
                <a:solidFill>
                  <a:srgbClr val="2E2E2E"/>
                </a:solidFill>
                <a:latin typeface="Book Antiqua"/>
                <a:cs typeface="Book Antiqua"/>
              </a:rPr>
              <a:t> </a:t>
            </a:r>
            <a:r>
              <a:rPr sz="1150" spc="-5" dirty="0">
                <a:solidFill>
                  <a:srgbClr val="2E2E2E"/>
                </a:solidFill>
                <a:latin typeface="Book Antiqua"/>
                <a:cs typeface="Book Antiqua"/>
              </a:rPr>
              <a:t>Doors</a:t>
            </a:r>
            <a:endParaRPr sz="1150">
              <a:latin typeface="Book Antiqua"/>
              <a:cs typeface="Book Antiqua"/>
            </a:endParaRPr>
          </a:p>
          <a:p>
            <a:pPr marL="12700">
              <a:lnSpc>
                <a:spcPct val="100000"/>
              </a:lnSpc>
            </a:pPr>
            <a:r>
              <a:rPr sz="1150" b="1" dirty="0">
                <a:solidFill>
                  <a:srgbClr val="2E2E2E"/>
                </a:solidFill>
                <a:latin typeface="Book Antiqua"/>
                <a:cs typeface="Book Antiqua"/>
              </a:rPr>
              <a:t>155-20 --</a:t>
            </a:r>
            <a:r>
              <a:rPr sz="1150" b="1" spc="-5" dirty="0">
                <a:solidFill>
                  <a:srgbClr val="2E2E2E"/>
                </a:solidFill>
                <a:latin typeface="Book Antiqua"/>
                <a:cs typeface="Book Antiqua"/>
              </a:rPr>
              <a:t> </a:t>
            </a:r>
            <a:r>
              <a:rPr sz="1150" spc="-5" dirty="0">
                <a:solidFill>
                  <a:srgbClr val="2E2E2E"/>
                </a:solidFill>
                <a:latin typeface="Book Antiqua"/>
                <a:cs typeface="Book Antiqua"/>
              </a:rPr>
              <a:t>Canopies</a:t>
            </a:r>
            <a:endParaRPr sz="1150">
              <a:latin typeface="Book Antiqua"/>
              <a:cs typeface="Book Antiqua"/>
            </a:endParaRPr>
          </a:p>
          <a:p>
            <a:pPr marL="12700">
              <a:lnSpc>
                <a:spcPct val="100000"/>
              </a:lnSpc>
              <a:spcBef>
                <a:spcPts val="10"/>
              </a:spcBef>
            </a:pPr>
            <a:r>
              <a:rPr sz="1150" b="1" dirty="0">
                <a:solidFill>
                  <a:srgbClr val="2E2E2E"/>
                </a:solidFill>
                <a:latin typeface="Book Antiqua"/>
                <a:cs typeface="Book Antiqua"/>
              </a:rPr>
              <a:t>165 -- </a:t>
            </a:r>
            <a:r>
              <a:rPr sz="1150" dirty="0">
                <a:solidFill>
                  <a:srgbClr val="2E2E2E"/>
                </a:solidFill>
                <a:latin typeface="Book Antiqua"/>
                <a:cs typeface="Book Antiqua"/>
              </a:rPr>
              <a:t>Commercial Kitchen Equipment</a:t>
            </a:r>
            <a:endParaRPr sz="1150">
              <a:latin typeface="Book Antiqua"/>
              <a:cs typeface="Book Antiqua"/>
            </a:endParaRPr>
          </a:p>
          <a:p>
            <a:pPr marL="12700">
              <a:lnSpc>
                <a:spcPct val="100000"/>
              </a:lnSpc>
            </a:pPr>
            <a:r>
              <a:rPr sz="1150" b="1" dirty="0">
                <a:solidFill>
                  <a:srgbClr val="2E2E2E"/>
                </a:solidFill>
                <a:latin typeface="Book Antiqua"/>
                <a:cs typeface="Book Antiqua"/>
              </a:rPr>
              <a:t>295-48, 70 –- </a:t>
            </a:r>
            <a:r>
              <a:rPr sz="1150" spc="-5" dirty="0">
                <a:solidFill>
                  <a:srgbClr val="2E2E2E"/>
                </a:solidFill>
                <a:latin typeface="Book Antiqua"/>
                <a:cs typeface="Book Antiqua"/>
              </a:rPr>
              <a:t>Elevator/Equipment </a:t>
            </a:r>
            <a:r>
              <a:rPr sz="1150" dirty="0">
                <a:solidFill>
                  <a:srgbClr val="2E2E2E"/>
                </a:solidFill>
                <a:latin typeface="Book Antiqua"/>
                <a:cs typeface="Book Antiqua"/>
              </a:rPr>
              <a:t>Lift</a:t>
            </a:r>
            <a:endParaRPr sz="1150">
              <a:latin typeface="Book Antiqua"/>
              <a:cs typeface="Book Antiqua"/>
            </a:endParaRPr>
          </a:p>
          <a:p>
            <a:pPr marL="12700">
              <a:lnSpc>
                <a:spcPct val="100000"/>
              </a:lnSpc>
              <a:spcBef>
                <a:spcPts val="10"/>
              </a:spcBef>
            </a:pPr>
            <a:r>
              <a:rPr sz="1150" b="1" dirty="0">
                <a:solidFill>
                  <a:srgbClr val="2E2E2E"/>
                </a:solidFill>
                <a:latin typeface="Book Antiqua"/>
                <a:cs typeface="Book Antiqua"/>
              </a:rPr>
              <a:t>330 –-</a:t>
            </a:r>
            <a:r>
              <a:rPr sz="1150" b="1" spc="-5" dirty="0">
                <a:solidFill>
                  <a:srgbClr val="2E2E2E"/>
                </a:solidFill>
                <a:latin typeface="Book Antiqua"/>
                <a:cs typeface="Book Antiqua"/>
              </a:rPr>
              <a:t> </a:t>
            </a:r>
            <a:r>
              <a:rPr sz="1150" dirty="0">
                <a:solidFill>
                  <a:srgbClr val="2E2E2E"/>
                </a:solidFill>
                <a:latin typeface="Book Antiqua"/>
                <a:cs typeface="Book Antiqua"/>
              </a:rPr>
              <a:t>Fencing</a:t>
            </a:r>
            <a:endParaRPr sz="1150">
              <a:latin typeface="Book Antiqua"/>
              <a:cs typeface="Book Antiqua"/>
            </a:endParaRPr>
          </a:p>
          <a:p>
            <a:pPr marL="596265" marR="285115" indent="-584200">
              <a:lnSpc>
                <a:spcPts val="1390"/>
              </a:lnSpc>
              <a:spcBef>
                <a:spcPts val="40"/>
              </a:spcBef>
            </a:pPr>
            <a:r>
              <a:rPr sz="1150" b="1" dirty="0">
                <a:solidFill>
                  <a:srgbClr val="2E2E2E"/>
                </a:solidFill>
                <a:latin typeface="Book Antiqua"/>
                <a:cs typeface="Book Antiqua"/>
              </a:rPr>
              <a:t>340-08 -- </a:t>
            </a:r>
            <a:r>
              <a:rPr sz="1150" spc="-5" dirty="0">
                <a:solidFill>
                  <a:srgbClr val="2E2E2E"/>
                </a:solidFill>
                <a:latin typeface="Book Antiqua"/>
                <a:cs typeface="Book Antiqua"/>
              </a:rPr>
              <a:t>Cabinets </a:t>
            </a:r>
            <a:r>
              <a:rPr sz="1150" dirty="0">
                <a:solidFill>
                  <a:srgbClr val="2E2E2E"/>
                </a:solidFill>
                <a:latin typeface="Book Antiqua"/>
                <a:cs typeface="Book Antiqua"/>
              </a:rPr>
              <a:t>&amp; </a:t>
            </a:r>
            <a:r>
              <a:rPr sz="1150" spc="-5" dirty="0">
                <a:solidFill>
                  <a:srgbClr val="2E2E2E"/>
                </a:solidFill>
                <a:latin typeface="Book Antiqua"/>
                <a:cs typeface="Book Antiqua"/>
              </a:rPr>
              <a:t>Covers (For Fire </a:t>
            </a:r>
            <a:r>
              <a:rPr sz="1150" dirty="0">
                <a:solidFill>
                  <a:srgbClr val="2E2E2E"/>
                </a:solidFill>
                <a:latin typeface="Book Antiqua"/>
                <a:cs typeface="Book Antiqua"/>
              </a:rPr>
              <a:t>Extinguishers,  </a:t>
            </a:r>
            <a:r>
              <a:rPr sz="1150" spc="-5" dirty="0">
                <a:solidFill>
                  <a:srgbClr val="2E2E2E"/>
                </a:solidFill>
                <a:latin typeface="Book Antiqua"/>
                <a:cs typeface="Book Antiqua"/>
              </a:rPr>
              <a:t>Fire Hose </a:t>
            </a:r>
            <a:r>
              <a:rPr sz="1150" dirty="0">
                <a:solidFill>
                  <a:srgbClr val="2E2E2E"/>
                </a:solidFill>
                <a:latin typeface="Book Antiqua"/>
                <a:cs typeface="Book Antiqua"/>
              </a:rPr>
              <a:t>&amp; </a:t>
            </a:r>
            <a:r>
              <a:rPr sz="1150" spc="-5" dirty="0">
                <a:solidFill>
                  <a:srgbClr val="2E2E2E"/>
                </a:solidFill>
                <a:latin typeface="Book Antiqua"/>
                <a:cs typeface="Book Antiqua"/>
              </a:rPr>
              <a:t>Racks, Valves,</a:t>
            </a:r>
            <a:r>
              <a:rPr sz="1150" spc="10" dirty="0">
                <a:solidFill>
                  <a:srgbClr val="2E2E2E"/>
                </a:solidFill>
                <a:latin typeface="Book Antiqua"/>
                <a:cs typeface="Book Antiqua"/>
              </a:rPr>
              <a:t> </a:t>
            </a:r>
            <a:r>
              <a:rPr sz="1150" spc="-5" dirty="0">
                <a:solidFill>
                  <a:srgbClr val="2E2E2E"/>
                </a:solidFill>
                <a:latin typeface="Book Antiqua"/>
                <a:cs typeface="Book Antiqua"/>
              </a:rPr>
              <a:t>etc.)</a:t>
            </a:r>
            <a:endParaRPr sz="1150">
              <a:latin typeface="Book Antiqua"/>
              <a:cs typeface="Book Antiqua"/>
            </a:endParaRPr>
          </a:p>
          <a:p>
            <a:pPr marL="12700">
              <a:lnSpc>
                <a:spcPts val="1345"/>
              </a:lnSpc>
            </a:pPr>
            <a:r>
              <a:rPr sz="1150" b="1" dirty="0">
                <a:solidFill>
                  <a:srgbClr val="2E2E2E"/>
                </a:solidFill>
                <a:latin typeface="Book Antiqua"/>
                <a:cs typeface="Book Antiqua"/>
              </a:rPr>
              <a:t>340-16 -- </a:t>
            </a:r>
            <a:r>
              <a:rPr sz="1150" spc="-5" dirty="0">
                <a:solidFill>
                  <a:srgbClr val="2E2E2E"/>
                </a:solidFill>
                <a:latin typeface="Book Antiqua"/>
                <a:cs typeface="Book Antiqua"/>
              </a:rPr>
              <a:t>Fire </a:t>
            </a:r>
            <a:r>
              <a:rPr sz="1150" dirty="0">
                <a:solidFill>
                  <a:srgbClr val="2E2E2E"/>
                </a:solidFill>
                <a:latin typeface="Book Antiqua"/>
                <a:cs typeface="Book Antiqua"/>
              </a:rPr>
              <a:t>Alarm </a:t>
            </a:r>
            <a:r>
              <a:rPr sz="1150" spc="-5" dirty="0">
                <a:solidFill>
                  <a:srgbClr val="2E2E2E"/>
                </a:solidFill>
                <a:latin typeface="Book Antiqua"/>
                <a:cs typeface="Book Antiqua"/>
              </a:rPr>
              <a:t>Systems, Power </a:t>
            </a:r>
            <a:r>
              <a:rPr sz="1150" dirty="0">
                <a:solidFill>
                  <a:srgbClr val="2E2E2E"/>
                </a:solidFill>
                <a:latin typeface="Book Antiqua"/>
                <a:cs typeface="Book Antiqua"/>
              </a:rPr>
              <a:t>Sirens, &amp;</a:t>
            </a:r>
            <a:r>
              <a:rPr sz="1150" spc="35" dirty="0">
                <a:solidFill>
                  <a:srgbClr val="2E2E2E"/>
                </a:solidFill>
                <a:latin typeface="Book Antiqua"/>
                <a:cs typeface="Book Antiqua"/>
              </a:rPr>
              <a:t> </a:t>
            </a:r>
            <a:r>
              <a:rPr sz="1150" spc="-5" dirty="0">
                <a:solidFill>
                  <a:srgbClr val="2E2E2E"/>
                </a:solidFill>
                <a:latin typeface="Book Antiqua"/>
                <a:cs typeface="Book Antiqua"/>
              </a:rPr>
              <a:t>Controls</a:t>
            </a:r>
            <a:endParaRPr sz="1150">
              <a:latin typeface="Book Antiqua"/>
              <a:cs typeface="Book Antiqua"/>
            </a:endParaRPr>
          </a:p>
          <a:p>
            <a:pPr marL="12700">
              <a:lnSpc>
                <a:spcPct val="100000"/>
              </a:lnSpc>
            </a:pPr>
            <a:r>
              <a:rPr sz="1150" b="1" dirty="0">
                <a:solidFill>
                  <a:srgbClr val="2E2E2E"/>
                </a:solidFill>
                <a:latin typeface="Book Antiqua"/>
                <a:cs typeface="Book Antiqua"/>
              </a:rPr>
              <a:t>401–6, 18, 30; 420-11, 415-39, 40 –- </a:t>
            </a:r>
            <a:r>
              <a:rPr sz="1150" dirty="0">
                <a:solidFill>
                  <a:srgbClr val="2E2E2E"/>
                </a:solidFill>
                <a:latin typeface="Book Antiqua"/>
                <a:cs typeface="Book Antiqua"/>
              </a:rPr>
              <a:t>Lab</a:t>
            </a:r>
            <a:r>
              <a:rPr sz="1150" spc="-50" dirty="0">
                <a:solidFill>
                  <a:srgbClr val="2E2E2E"/>
                </a:solidFill>
                <a:latin typeface="Book Antiqua"/>
                <a:cs typeface="Book Antiqua"/>
              </a:rPr>
              <a:t> </a:t>
            </a:r>
            <a:r>
              <a:rPr sz="1150" spc="-5" dirty="0">
                <a:solidFill>
                  <a:srgbClr val="2E2E2E"/>
                </a:solidFill>
                <a:latin typeface="Book Antiqua"/>
                <a:cs typeface="Book Antiqua"/>
              </a:rPr>
              <a:t>Casework</a:t>
            </a:r>
            <a:endParaRPr sz="1150">
              <a:latin typeface="Book Antiqua"/>
              <a:cs typeface="Book Antiqua"/>
            </a:endParaRPr>
          </a:p>
          <a:p>
            <a:pPr marL="596265" marR="5080" indent="-584200">
              <a:lnSpc>
                <a:spcPts val="1400"/>
              </a:lnSpc>
              <a:spcBef>
                <a:spcPts val="30"/>
              </a:spcBef>
            </a:pPr>
            <a:r>
              <a:rPr sz="1150" b="1" dirty="0">
                <a:solidFill>
                  <a:srgbClr val="2E2E2E"/>
                </a:solidFill>
                <a:latin typeface="Book Antiqua"/>
                <a:cs typeface="Book Antiqua"/>
              </a:rPr>
              <a:t>420-04 -- </a:t>
            </a:r>
            <a:r>
              <a:rPr sz="1150" dirty="0">
                <a:solidFill>
                  <a:srgbClr val="2E2E2E"/>
                </a:solidFill>
                <a:latin typeface="Book Antiqua"/>
                <a:cs typeface="Book Antiqua"/>
              </a:rPr>
              <a:t>Auditorium, </a:t>
            </a:r>
            <a:r>
              <a:rPr sz="1150" spc="-5" dirty="0">
                <a:solidFill>
                  <a:srgbClr val="2E2E2E"/>
                </a:solidFill>
                <a:latin typeface="Book Antiqua"/>
                <a:cs typeface="Book Antiqua"/>
              </a:rPr>
              <a:t>Stadium, </a:t>
            </a:r>
            <a:r>
              <a:rPr sz="1150" dirty="0">
                <a:solidFill>
                  <a:srgbClr val="2E2E2E"/>
                </a:solidFill>
                <a:latin typeface="Book Antiqua"/>
                <a:cs typeface="Book Antiqua"/>
              </a:rPr>
              <a:t>Team </a:t>
            </a:r>
            <a:r>
              <a:rPr sz="1150" spc="-5" dirty="0">
                <a:solidFill>
                  <a:srgbClr val="2E2E2E"/>
                </a:solidFill>
                <a:latin typeface="Book Antiqua"/>
                <a:cs typeface="Book Antiqua"/>
              </a:rPr>
              <a:t>Seating Furniture,  </a:t>
            </a:r>
            <a:r>
              <a:rPr sz="1150" dirty="0">
                <a:solidFill>
                  <a:srgbClr val="2E2E2E"/>
                </a:solidFill>
                <a:latin typeface="Book Antiqua"/>
                <a:cs typeface="Book Antiqua"/>
              </a:rPr>
              <a:t>&amp; </a:t>
            </a:r>
            <a:r>
              <a:rPr sz="1150" spc="-5" dirty="0">
                <a:solidFill>
                  <a:srgbClr val="2E2E2E"/>
                </a:solidFill>
                <a:latin typeface="Book Antiqua"/>
                <a:cs typeface="Book Antiqua"/>
              </a:rPr>
              <a:t>Portable </a:t>
            </a:r>
            <a:r>
              <a:rPr sz="1150" dirty="0">
                <a:solidFill>
                  <a:srgbClr val="2E2E2E"/>
                </a:solidFill>
                <a:latin typeface="Book Antiqua"/>
                <a:cs typeface="Book Antiqua"/>
              </a:rPr>
              <a:t>Bleachers</a:t>
            </a:r>
            <a:endParaRPr sz="1150">
              <a:latin typeface="Book Antiqua"/>
              <a:cs typeface="Book Antiqua"/>
            </a:endParaRPr>
          </a:p>
          <a:p>
            <a:pPr marL="12700">
              <a:lnSpc>
                <a:spcPts val="1320"/>
              </a:lnSpc>
            </a:pPr>
            <a:r>
              <a:rPr sz="1150" b="1" dirty="0">
                <a:solidFill>
                  <a:srgbClr val="2E2E2E"/>
                </a:solidFill>
                <a:latin typeface="Book Antiqua"/>
                <a:cs typeface="Book Antiqua"/>
              </a:rPr>
              <a:t>440 –- </a:t>
            </a:r>
            <a:r>
              <a:rPr sz="1150" dirty="0">
                <a:solidFill>
                  <a:srgbClr val="2E2E2E"/>
                </a:solidFill>
                <a:latin typeface="Book Antiqua"/>
                <a:cs typeface="Book Antiqua"/>
              </a:rPr>
              <a:t>Glass &amp;</a:t>
            </a:r>
            <a:r>
              <a:rPr sz="1150" spc="-10" dirty="0">
                <a:solidFill>
                  <a:srgbClr val="2E2E2E"/>
                </a:solidFill>
                <a:latin typeface="Book Antiqua"/>
                <a:cs typeface="Book Antiqua"/>
              </a:rPr>
              <a:t> </a:t>
            </a:r>
            <a:r>
              <a:rPr sz="1150" dirty="0">
                <a:solidFill>
                  <a:srgbClr val="2E2E2E"/>
                </a:solidFill>
                <a:latin typeface="Book Antiqua"/>
                <a:cs typeface="Book Antiqua"/>
              </a:rPr>
              <a:t>Glazing</a:t>
            </a:r>
            <a:endParaRPr sz="1150">
              <a:latin typeface="Book Antiqua"/>
              <a:cs typeface="Book Antiqua"/>
            </a:endParaRPr>
          </a:p>
          <a:p>
            <a:pPr marL="12700">
              <a:lnSpc>
                <a:spcPct val="100000"/>
              </a:lnSpc>
              <a:spcBef>
                <a:spcPts val="10"/>
              </a:spcBef>
            </a:pPr>
            <a:r>
              <a:rPr sz="1150" b="1" dirty="0">
                <a:solidFill>
                  <a:srgbClr val="2E2E2E"/>
                </a:solidFill>
                <a:latin typeface="Book Antiqua"/>
                <a:cs typeface="Book Antiqua"/>
              </a:rPr>
              <a:t>450 –-</a:t>
            </a:r>
            <a:r>
              <a:rPr sz="1150" b="1" spc="-5" dirty="0">
                <a:solidFill>
                  <a:srgbClr val="2E2E2E"/>
                </a:solidFill>
                <a:latin typeface="Book Antiqua"/>
                <a:cs typeface="Book Antiqua"/>
              </a:rPr>
              <a:t> </a:t>
            </a:r>
            <a:r>
              <a:rPr sz="1150" dirty="0">
                <a:solidFill>
                  <a:srgbClr val="2E2E2E"/>
                </a:solidFill>
                <a:latin typeface="Book Antiqua"/>
                <a:cs typeface="Book Antiqua"/>
              </a:rPr>
              <a:t>Hardware</a:t>
            </a:r>
            <a:endParaRPr sz="1150">
              <a:latin typeface="Book Antiqua"/>
              <a:cs typeface="Book Antiqua"/>
            </a:endParaRPr>
          </a:p>
          <a:p>
            <a:pPr marL="12700">
              <a:lnSpc>
                <a:spcPct val="100000"/>
              </a:lnSpc>
            </a:pPr>
            <a:r>
              <a:rPr sz="1150" b="1" dirty="0">
                <a:solidFill>
                  <a:srgbClr val="2E2E2E"/>
                </a:solidFill>
                <a:latin typeface="Book Antiqua"/>
                <a:cs typeface="Book Antiqua"/>
              </a:rPr>
              <a:t>450-92 -- </a:t>
            </a:r>
            <a:r>
              <a:rPr sz="1150" dirty="0">
                <a:solidFill>
                  <a:srgbClr val="2E2E2E"/>
                </a:solidFill>
                <a:latin typeface="Book Antiqua"/>
                <a:cs typeface="Book Antiqua"/>
              </a:rPr>
              <a:t>Wire &amp; </a:t>
            </a:r>
            <a:r>
              <a:rPr sz="1150" spc="-5" dirty="0">
                <a:solidFill>
                  <a:srgbClr val="2E2E2E"/>
                </a:solidFill>
                <a:latin typeface="Book Antiqua"/>
                <a:cs typeface="Book Antiqua"/>
              </a:rPr>
              <a:t>Cable</a:t>
            </a:r>
            <a:r>
              <a:rPr sz="1150" spc="-10" dirty="0">
                <a:solidFill>
                  <a:srgbClr val="2E2E2E"/>
                </a:solidFill>
                <a:latin typeface="Book Antiqua"/>
                <a:cs typeface="Book Antiqua"/>
              </a:rPr>
              <a:t> </a:t>
            </a:r>
            <a:r>
              <a:rPr sz="1150" dirty="0">
                <a:solidFill>
                  <a:srgbClr val="2E2E2E"/>
                </a:solidFill>
                <a:latin typeface="Book Antiqua"/>
                <a:cs typeface="Book Antiqua"/>
              </a:rPr>
              <a:t>Mechanical</a:t>
            </a:r>
            <a:endParaRPr sz="1150">
              <a:latin typeface="Book Antiqua"/>
              <a:cs typeface="Book Antiqua"/>
            </a:endParaRPr>
          </a:p>
          <a:p>
            <a:pPr marL="12700">
              <a:lnSpc>
                <a:spcPct val="100000"/>
              </a:lnSpc>
              <a:spcBef>
                <a:spcPts val="15"/>
              </a:spcBef>
            </a:pPr>
            <a:r>
              <a:rPr sz="1150" b="1" dirty="0">
                <a:solidFill>
                  <a:srgbClr val="2E2E2E"/>
                </a:solidFill>
                <a:latin typeface="Book Antiqua"/>
                <a:cs typeface="Book Antiqua"/>
              </a:rPr>
              <a:t>493-96 -- </a:t>
            </a:r>
            <a:r>
              <a:rPr sz="1150" dirty="0">
                <a:solidFill>
                  <a:srgbClr val="2E2E2E"/>
                </a:solidFill>
                <a:latin typeface="Book Antiqua"/>
                <a:cs typeface="Book Antiqua"/>
              </a:rPr>
              <a:t>Water </a:t>
            </a:r>
            <a:r>
              <a:rPr sz="1150" spc="-5" dirty="0">
                <a:solidFill>
                  <a:srgbClr val="2E2E2E"/>
                </a:solidFill>
                <a:latin typeface="Book Antiqua"/>
                <a:cs typeface="Book Antiqua"/>
              </a:rPr>
              <a:t>Quality</a:t>
            </a:r>
            <a:r>
              <a:rPr sz="1150" spc="10" dirty="0">
                <a:solidFill>
                  <a:srgbClr val="2E2E2E"/>
                </a:solidFill>
                <a:latin typeface="Book Antiqua"/>
                <a:cs typeface="Book Antiqua"/>
              </a:rPr>
              <a:t> </a:t>
            </a:r>
            <a:r>
              <a:rPr sz="1150" dirty="0">
                <a:solidFill>
                  <a:srgbClr val="2E2E2E"/>
                </a:solidFill>
                <a:latin typeface="Book Antiqua"/>
                <a:cs typeface="Book Antiqua"/>
              </a:rPr>
              <a:t>Basins</a:t>
            </a:r>
            <a:endParaRPr sz="1150">
              <a:latin typeface="Book Antiqua"/>
              <a:cs typeface="Book Antiqua"/>
            </a:endParaRPr>
          </a:p>
          <a:p>
            <a:pPr marL="596265" marR="189230" indent="-584200">
              <a:lnSpc>
                <a:spcPts val="1390"/>
              </a:lnSpc>
              <a:spcBef>
                <a:spcPts val="35"/>
              </a:spcBef>
            </a:pPr>
            <a:r>
              <a:rPr sz="1150" b="1" dirty="0">
                <a:solidFill>
                  <a:srgbClr val="2E2E2E"/>
                </a:solidFill>
                <a:latin typeface="Book Antiqua"/>
                <a:cs typeface="Book Antiqua"/>
              </a:rPr>
              <a:t>560-39 -- </a:t>
            </a:r>
            <a:r>
              <a:rPr sz="1150" dirty="0">
                <a:solidFill>
                  <a:srgbClr val="2E2E2E"/>
                </a:solidFill>
                <a:latin typeface="Book Antiqua"/>
                <a:cs typeface="Book Antiqua"/>
              </a:rPr>
              <a:t>Cranes (Except </a:t>
            </a:r>
            <a:r>
              <a:rPr sz="1150" spc="-5" dirty="0">
                <a:solidFill>
                  <a:srgbClr val="2E2E2E"/>
                </a:solidFill>
                <a:latin typeface="Book Antiqua"/>
                <a:cs typeface="Book Antiqua"/>
              </a:rPr>
              <a:t>Automotive, Road, </a:t>
            </a:r>
            <a:r>
              <a:rPr sz="1150" dirty="0">
                <a:solidFill>
                  <a:srgbClr val="2E2E2E"/>
                </a:solidFill>
                <a:latin typeface="Book Antiqua"/>
                <a:cs typeface="Book Antiqua"/>
              </a:rPr>
              <a:t>&amp; Bridge  Building)</a:t>
            </a:r>
            <a:endParaRPr sz="1150">
              <a:latin typeface="Book Antiqua"/>
              <a:cs typeface="Book Antiqua"/>
            </a:endParaRPr>
          </a:p>
          <a:p>
            <a:pPr marL="12700">
              <a:lnSpc>
                <a:spcPts val="1335"/>
              </a:lnSpc>
            </a:pPr>
            <a:r>
              <a:rPr sz="1150" b="1" dirty="0">
                <a:solidFill>
                  <a:srgbClr val="2E2E2E"/>
                </a:solidFill>
                <a:latin typeface="Book Antiqua"/>
                <a:cs typeface="Book Antiqua"/>
              </a:rPr>
              <a:t>570 –-</a:t>
            </a:r>
            <a:r>
              <a:rPr sz="1150" b="1" spc="-5" dirty="0">
                <a:solidFill>
                  <a:srgbClr val="2E2E2E"/>
                </a:solidFill>
                <a:latin typeface="Book Antiqua"/>
                <a:cs typeface="Book Antiqua"/>
              </a:rPr>
              <a:t> </a:t>
            </a:r>
            <a:r>
              <a:rPr sz="1150" spc="-5" dirty="0">
                <a:solidFill>
                  <a:srgbClr val="2E2E2E"/>
                </a:solidFill>
                <a:latin typeface="Book Antiqua"/>
                <a:cs typeface="Book Antiqua"/>
              </a:rPr>
              <a:t>Specialties</a:t>
            </a:r>
            <a:endParaRPr sz="1150">
              <a:latin typeface="Book Antiqua"/>
              <a:cs typeface="Book Antiqua"/>
            </a:endParaRPr>
          </a:p>
          <a:p>
            <a:pPr marL="12700">
              <a:lnSpc>
                <a:spcPct val="100000"/>
              </a:lnSpc>
              <a:spcBef>
                <a:spcPts val="15"/>
              </a:spcBef>
            </a:pPr>
            <a:r>
              <a:rPr sz="1150" b="1" dirty="0">
                <a:solidFill>
                  <a:srgbClr val="2E2E2E"/>
                </a:solidFill>
                <a:latin typeface="Book Antiqua"/>
                <a:cs typeface="Book Antiqua"/>
              </a:rPr>
              <a:t>670 -- </a:t>
            </a:r>
            <a:r>
              <a:rPr sz="1150" dirty="0">
                <a:solidFill>
                  <a:srgbClr val="2E2E2E"/>
                </a:solidFill>
                <a:latin typeface="Book Antiqua"/>
                <a:cs typeface="Book Antiqua"/>
              </a:rPr>
              <a:t>Plumbing Equip, Fixtures &amp; Supplies</a:t>
            </a:r>
            <a:endParaRPr sz="1150">
              <a:latin typeface="Book Antiqua"/>
              <a:cs typeface="Book Antiqua"/>
            </a:endParaRPr>
          </a:p>
          <a:p>
            <a:pPr marL="12700">
              <a:lnSpc>
                <a:spcPct val="100000"/>
              </a:lnSpc>
              <a:spcBef>
                <a:spcPts val="10"/>
              </a:spcBef>
            </a:pPr>
            <a:r>
              <a:rPr sz="1150" b="1" dirty="0">
                <a:solidFill>
                  <a:srgbClr val="2E2E2E"/>
                </a:solidFill>
                <a:latin typeface="Book Antiqua"/>
                <a:cs typeface="Book Antiqua"/>
              </a:rPr>
              <a:t>680-02 -- </a:t>
            </a:r>
            <a:r>
              <a:rPr sz="1150" dirty="0">
                <a:solidFill>
                  <a:srgbClr val="2E2E2E"/>
                </a:solidFill>
                <a:latin typeface="Book Antiqua"/>
                <a:cs typeface="Book Antiqua"/>
              </a:rPr>
              <a:t>Access </a:t>
            </a:r>
            <a:r>
              <a:rPr sz="1150" spc="-5" dirty="0">
                <a:solidFill>
                  <a:srgbClr val="2E2E2E"/>
                </a:solidFill>
                <a:latin typeface="Book Antiqua"/>
                <a:cs typeface="Book Antiqua"/>
              </a:rPr>
              <a:t>Control Systems </a:t>
            </a:r>
            <a:r>
              <a:rPr sz="1150" dirty="0">
                <a:solidFill>
                  <a:srgbClr val="2E2E2E"/>
                </a:solidFill>
                <a:latin typeface="Book Antiqua"/>
                <a:cs typeface="Book Antiqua"/>
              </a:rPr>
              <a:t>&amp; </a:t>
            </a:r>
            <a:r>
              <a:rPr sz="1150" spc="-5" dirty="0">
                <a:solidFill>
                  <a:srgbClr val="2E2E2E"/>
                </a:solidFill>
                <a:latin typeface="Book Antiqua"/>
                <a:cs typeface="Book Antiqua"/>
              </a:rPr>
              <a:t>Security</a:t>
            </a:r>
            <a:r>
              <a:rPr sz="1150" spc="40" dirty="0">
                <a:solidFill>
                  <a:srgbClr val="2E2E2E"/>
                </a:solidFill>
                <a:latin typeface="Book Antiqua"/>
                <a:cs typeface="Book Antiqua"/>
              </a:rPr>
              <a:t> </a:t>
            </a:r>
            <a:r>
              <a:rPr sz="1150" spc="-5" dirty="0">
                <a:solidFill>
                  <a:srgbClr val="2E2E2E"/>
                </a:solidFill>
                <a:latin typeface="Book Antiqua"/>
                <a:cs typeface="Book Antiqua"/>
              </a:rPr>
              <a:t>Systems</a:t>
            </a:r>
            <a:endParaRPr sz="1150">
              <a:latin typeface="Book Antiqua"/>
              <a:cs typeface="Book Antiqua"/>
            </a:endParaRPr>
          </a:p>
          <a:p>
            <a:pPr marL="12700">
              <a:lnSpc>
                <a:spcPct val="100000"/>
              </a:lnSpc>
            </a:pPr>
            <a:r>
              <a:rPr sz="1150" b="1" dirty="0">
                <a:solidFill>
                  <a:srgbClr val="2E2E2E"/>
                </a:solidFill>
                <a:latin typeface="Book Antiqua"/>
                <a:cs typeface="Book Antiqua"/>
              </a:rPr>
              <a:t>725-54 -- </a:t>
            </a:r>
            <a:r>
              <a:rPr sz="1150" spc="-5" dirty="0">
                <a:solidFill>
                  <a:srgbClr val="2E2E2E"/>
                </a:solidFill>
                <a:latin typeface="Book Antiqua"/>
                <a:cs typeface="Book Antiqua"/>
              </a:rPr>
              <a:t>Project Site</a:t>
            </a:r>
            <a:r>
              <a:rPr sz="1150" spc="15" dirty="0">
                <a:solidFill>
                  <a:srgbClr val="2E2E2E"/>
                </a:solidFill>
                <a:latin typeface="Book Antiqua"/>
                <a:cs typeface="Book Antiqua"/>
              </a:rPr>
              <a:t> </a:t>
            </a:r>
            <a:r>
              <a:rPr sz="1150" spc="-5" dirty="0">
                <a:solidFill>
                  <a:srgbClr val="2E2E2E"/>
                </a:solidFill>
                <a:latin typeface="Book Antiqua"/>
                <a:cs typeface="Book Antiqua"/>
              </a:rPr>
              <a:t>Security</a:t>
            </a:r>
            <a:endParaRPr sz="1150">
              <a:latin typeface="Book Antiqua"/>
              <a:cs typeface="Book Antiqua"/>
            </a:endParaRPr>
          </a:p>
          <a:p>
            <a:pPr marL="596265" marR="286385" indent="-584200">
              <a:lnSpc>
                <a:spcPts val="1390"/>
              </a:lnSpc>
              <a:spcBef>
                <a:spcPts val="40"/>
              </a:spcBef>
            </a:pPr>
            <a:r>
              <a:rPr sz="1150" b="1" dirty="0">
                <a:solidFill>
                  <a:srgbClr val="2E2E2E"/>
                </a:solidFill>
                <a:latin typeface="Book Antiqua"/>
                <a:cs typeface="Book Antiqua"/>
              </a:rPr>
              <a:t>770-64 -- </a:t>
            </a:r>
            <a:r>
              <a:rPr sz="1150" spc="-5" dirty="0">
                <a:solidFill>
                  <a:srgbClr val="2E2E2E"/>
                </a:solidFill>
                <a:latin typeface="Book Antiqua"/>
                <a:cs typeface="Book Antiqua"/>
              </a:rPr>
              <a:t>Roofing, Concrete </a:t>
            </a:r>
            <a:r>
              <a:rPr sz="1150" dirty="0">
                <a:solidFill>
                  <a:srgbClr val="2E2E2E"/>
                </a:solidFill>
                <a:latin typeface="Book Antiqua"/>
                <a:cs typeface="Book Antiqua"/>
              </a:rPr>
              <a:t>Tile </a:t>
            </a:r>
            <a:r>
              <a:rPr sz="1150" spc="-5" dirty="0">
                <a:solidFill>
                  <a:srgbClr val="2E2E2E"/>
                </a:solidFill>
                <a:latin typeface="Book Antiqua"/>
                <a:cs typeface="Book Antiqua"/>
              </a:rPr>
              <a:t>[See </a:t>
            </a:r>
            <a:r>
              <a:rPr sz="1150" dirty="0">
                <a:solidFill>
                  <a:srgbClr val="2E2E2E"/>
                </a:solidFill>
                <a:latin typeface="Book Antiqua"/>
                <a:cs typeface="Book Antiqua"/>
              </a:rPr>
              <a:t>135-74 </a:t>
            </a:r>
            <a:r>
              <a:rPr sz="1150" spc="-5" dirty="0">
                <a:solidFill>
                  <a:srgbClr val="2E2E2E"/>
                </a:solidFill>
                <a:latin typeface="Book Antiqua"/>
                <a:cs typeface="Book Antiqua"/>
              </a:rPr>
              <a:t>for Clay  Roofing</a:t>
            </a:r>
            <a:r>
              <a:rPr sz="1150" spc="15" dirty="0">
                <a:solidFill>
                  <a:srgbClr val="2E2E2E"/>
                </a:solidFill>
                <a:latin typeface="Book Antiqua"/>
                <a:cs typeface="Book Antiqua"/>
              </a:rPr>
              <a:t> </a:t>
            </a:r>
            <a:r>
              <a:rPr sz="1150" dirty="0">
                <a:solidFill>
                  <a:srgbClr val="2E2E2E"/>
                </a:solidFill>
                <a:latin typeface="Book Antiqua"/>
                <a:cs typeface="Book Antiqua"/>
              </a:rPr>
              <a:t>Tile]</a:t>
            </a:r>
            <a:endParaRPr sz="1150">
              <a:latin typeface="Book Antiqua"/>
              <a:cs typeface="Book Antiqua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4027770" y="1009187"/>
            <a:ext cx="4193540" cy="5481320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414655" marR="692785" indent="-402590">
              <a:lnSpc>
                <a:spcPct val="100800"/>
              </a:lnSpc>
              <a:spcBef>
                <a:spcPts val="90"/>
              </a:spcBef>
            </a:pPr>
            <a:r>
              <a:rPr sz="1150" b="1" dirty="0">
                <a:solidFill>
                  <a:srgbClr val="2E2E2E"/>
                </a:solidFill>
                <a:latin typeface="Book Antiqua"/>
                <a:cs typeface="Book Antiqua"/>
              </a:rPr>
              <a:t>801 -- </a:t>
            </a:r>
            <a:r>
              <a:rPr sz="1150" spc="-5" dirty="0">
                <a:solidFill>
                  <a:srgbClr val="2E2E2E"/>
                </a:solidFill>
                <a:latin typeface="Book Antiqua"/>
                <a:cs typeface="Book Antiqua"/>
              </a:rPr>
              <a:t>Project Signage (Signs, </a:t>
            </a:r>
            <a:r>
              <a:rPr sz="1150" dirty="0">
                <a:solidFill>
                  <a:srgbClr val="2E2E2E"/>
                </a:solidFill>
                <a:latin typeface="Book Antiqua"/>
                <a:cs typeface="Book Antiqua"/>
              </a:rPr>
              <a:t>Materials, Equipment, &amp;  </a:t>
            </a:r>
            <a:r>
              <a:rPr sz="1150" spc="-5" dirty="0">
                <a:solidFill>
                  <a:srgbClr val="2E2E2E"/>
                </a:solidFill>
                <a:latin typeface="Book Antiqua"/>
                <a:cs typeface="Book Antiqua"/>
              </a:rPr>
              <a:t>Related</a:t>
            </a:r>
            <a:r>
              <a:rPr sz="1150" spc="-15" dirty="0">
                <a:solidFill>
                  <a:srgbClr val="2E2E2E"/>
                </a:solidFill>
                <a:latin typeface="Book Antiqua"/>
                <a:cs typeface="Book Antiqua"/>
              </a:rPr>
              <a:t> </a:t>
            </a:r>
            <a:r>
              <a:rPr sz="1150" dirty="0">
                <a:solidFill>
                  <a:srgbClr val="2E2E2E"/>
                </a:solidFill>
                <a:latin typeface="Book Antiqua"/>
                <a:cs typeface="Book Antiqua"/>
              </a:rPr>
              <a:t>Supplies)</a:t>
            </a:r>
            <a:endParaRPr sz="1150">
              <a:latin typeface="Book Antiqua"/>
              <a:cs typeface="Book Antiqua"/>
            </a:endParaRPr>
          </a:p>
          <a:p>
            <a:pPr marL="12700">
              <a:lnSpc>
                <a:spcPct val="100000"/>
              </a:lnSpc>
            </a:pPr>
            <a:r>
              <a:rPr sz="1150" b="1" dirty="0">
                <a:solidFill>
                  <a:srgbClr val="2E2E2E"/>
                </a:solidFill>
                <a:latin typeface="Book Antiqua"/>
                <a:cs typeface="Book Antiqua"/>
              </a:rPr>
              <a:t>803 –- </a:t>
            </a:r>
            <a:r>
              <a:rPr sz="1150" spc="-5" dirty="0">
                <a:solidFill>
                  <a:srgbClr val="2E2E2E"/>
                </a:solidFill>
                <a:latin typeface="Book Antiqua"/>
                <a:cs typeface="Book Antiqua"/>
              </a:rPr>
              <a:t>Sound </a:t>
            </a:r>
            <a:r>
              <a:rPr sz="1150" dirty="0">
                <a:solidFill>
                  <a:srgbClr val="2E2E2E"/>
                </a:solidFill>
                <a:latin typeface="Book Antiqua"/>
                <a:cs typeface="Book Antiqua"/>
              </a:rPr>
              <a:t>Reinforcement</a:t>
            </a:r>
            <a:r>
              <a:rPr sz="1150" spc="20" dirty="0">
                <a:solidFill>
                  <a:srgbClr val="2E2E2E"/>
                </a:solidFill>
                <a:latin typeface="Book Antiqua"/>
                <a:cs typeface="Book Antiqua"/>
              </a:rPr>
              <a:t> </a:t>
            </a:r>
            <a:r>
              <a:rPr sz="1150" spc="-5" dirty="0">
                <a:solidFill>
                  <a:srgbClr val="2E2E2E"/>
                </a:solidFill>
                <a:latin typeface="Book Antiqua"/>
                <a:cs typeface="Book Antiqua"/>
              </a:rPr>
              <a:t>Systems</a:t>
            </a:r>
            <a:endParaRPr sz="1150">
              <a:latin typeface="Book Antiqua"/>
              <a:cs typeface="Book Antiqua"/>
            </a:endParaRPr>
          </a:p>
          <a:p>
            <a:pPr marL="596265" marR="609600" indent="-584200">
              <a:lnSpc>
                <a:spcPct val="100000"/>
              </a:lnSpc>
              <a:spcBef>
                <a:spcPts val="10"/>
              </a:spcBef>
            </a:pPr>
            <a:r>
              <a:rPr sz="1150" b="1" dirty="0">
                <a:solidFill>
                  <a:srgbClr val="2E2E2E"/>
                </a:solidFill>
                <a:latin typeface="Book Antiqua"/>
                <a:cs typeface="Book Antiqua"/>
              </a:rPr>
              <a:t>805-17 -- </a:t>
            </a:r>
            <a:r>
              <a:rPr sz="1150" spc="-5" dirty="0">
                <a:solidFill>
                  <a:srgbClr val="2E2E2E"/>
                </a:solidFill>
                <a:latin typeface="Book Antiqua"/>
                <a:cs typeface="Book Antiqua"/>
              </a:rPr>
              <a:t>Athletic Field </a:t>
            </a:r>
            <a:r>
              <a:rPr sz="1150" dirty="0">
                <a:solidFill>
                  <a:srgbClr val="2E2E2E"/>
                </a:solidFill>
                <a:latin typeface="Book Antiqua"/>
                <a:cs typeface="Book Antiqua"/>
              </a:rPr>
              <a:t>Markers, </a:t>
            </a:r>
            <a:r>
              <a:rPr sz="1150" spc="-5" dirty="0">
                <a:solidFill>
                  <a:srgbClr val="2E2E2E"/>
                </a:solidFill>
                <a:latin typeface="Book Antiqua"/>
                <a:cs typeface="Book Antiqua"/>
              </a:rPr>
              <a:t>Goal Posts, </a:t>
            </a:r>
            <a:r>
              <a:rPr sz="1150" dirty="0">
                <a:solidFill>
                  <a:srgbClr val="2E2E2E"/>
                </a:solidFill>
                <a:latin typeface="Book Antiqua"/>
                <a:cs typeface="Book Antiqua"/>
              </a:rPr>
              <a:t>Bases,  </a:t>
            </a:r>
            <a:r>
              <a:rPr sz="1150" spc="-5" dirty="0">
                <a:solidFill>
                  <a:srgbClr val="2E2E2E"/>
                </a:solidFill>
                <a:latin typeface="Book Antiqua"/>
                <a:cs typeface="Book Antiqua"/>
              </a:rPr>
              <a:t>Goals, etc. (Incl. Ath. Field Striping</a:t>
            </a:r>
            <a:r>
              <a:rPr sz="1150" spc="114" dirty="0">
                <a:solidFill>
                  <a:srgbClr val="2E2E2E"/>
                </a:solidFill>
                <a:latin typeface="Book Antiqua"/>
                <a:cs typeface="Book Antiqua"/>
              </a:rPr>
              <a:t> </a:t>
            </a:r>
            <a:r>
              <a:rPr sz="1150" dirty="0">
                <a:solidFill>
                  <a:srgbClr val="2E2E2E"/>
                </a:solidFill>
                <a:latin typeface="Book Antiqua"/>
                <a:cs typeface="Book Antiqua"/>
              </a:rPr>
              <a:t>Machines)</a:t>
            </a:r>
            <a:endParaRPr sz="1150">
              <a:latin typeface="Book Antiqua"/>
              <a:cs typeface="Book Antiqua"/>
            </a:endParaRPr>
          </a:p>
          <a:p>
            <a:pPr marL="12700">
              <a:lnSpc>
                <a:spcPct val="100000"/>
              </a:lnSpc>
              <a:spcBef>
                <a:spcPts val="15"/>
              </a:spcBef>
            </a:pPr>
            <a:r>
              <a:rPr sz="1150" b="1" dirty="0">
                <a:solidFill>
                  <a:srgbClr val="2E2E2E"/>
                </a:solidFill>
                <a:latin typeface="Book Antiqua"/>
                <a:cs typeface="Book Antiqua"/>
              </a:rPr>
              <a:t>805-63 –</a:t>
            </a:r>
            <a:r>
              <a:rPr sz="1150" b="1" spc="-5" dirty="0">
                <a:solidFill>
                  <a:srgbClr val="2E2E2E"/>
                </a:solidFill>
                <a:latin typeface="Book Antiqua"/>
                <a:cs typeface="Book Antiqua"/>
              </a:rPr>
              <a:t> </a:t>
            </a:r>
            <a:r>
              <a:rPr sz="1150" spc="-5" dirty="0">
                <a:solidFill>
                  <a:srgbClr val="2E2E2E"/>
                </a:solidFill>
                <a:latin typeface="Book Antiqua"/>
                <a:cs typeface="Book Antiqua"/>
              </a:rPr>
              <a:t>Scoreboards</a:t>
            </a:r>
            <a:endParaRPr sz="1150">
              <a:latin typeface="Book Antiqua"/>
              <a:cs typeface="Book Antiqua"/>
            </a:endParaRPr>
          </a:p>
          <a:p>
            <a:pPr marL="559435" marR="637540" indent="-547370">
              <a:lnSpc>
                <a:spcPts val="1390"/>
              </a:lnSpc>
              <a:spcBef>
                <a:spcPts val="35"/>
              </a:spcBef>
            </a:pPr>
            <a:r>
              <a:rPr sz="1150" b="1" dirty="0">
                <a:solidFill>
                  <a:srgbClr val="2E2E2E"/>
                </a:solidFill>
                <a:latin typeface="Book Antiqua"/>
                <a:cs typeface="Book Antiqua"/>
              </a:rPr>
              <a:t>805-73 -- </a:t>
            </a:r>
            <a:r>
              <a:rPr sz="1150" spc="-5" dirty="0">
                <a:solidFill>
                  <a:srgbClr val="2E2E2E"/>
                </a:solidFill>
                <a:latin typeface="Book Antiqua"/>
                <a:cs typeface="Book Antiqua"/>
              </a:rPr>
              <a:t>Stadium Lighting </a:t>
            </a:r>
            <a:r>
              <a:rPr sz="1150" dirty="0">
                <a:solidFill>
                  <a:srgbClr val="2E2E2E"/>
                </a:solidFill>
                <a:latin typeface="Book Antiqua"/>
                <a:cs typeface="Book Antiqua"/>
              </a:rPr>
              <a:t>Equipment </a:t>
            </a:r>
            <a:r>
              <a:rPr sz="1150" spc="-5" dirty="0">
                <a:solidFill>
                  <a:srgbClr val="2E2E2E"/>
                </a:solidFill>
                <a:latin typeface="Book Antiqua"/>
                <a:cs typeface="Book Antiqua"/>
              </a:rPr>
              <a:t>and Light Poles  [See Class </a:t>
            </a:r>
            <a:r>
              <a:rPr sz="1150" dirty="0">
                <a:solidFill>
                  <a:srgbClr val="2E2E2E"/>
                </a:solidFill>
                <a:latin typeface="Book Antiqua"/>
                <a:cs typeface="Book Antiqua"/>
              </a:rPr>
              <a:t>285 </a:t>
            </a:r>
            <a:r>
              <a:rPr sz="1150" spc="-5" dirty="0">
                <a:solidFill>
                  <a:srgbClr val="2E2E2E"/>
                </a:solidFill>
                <a:latin typeface="Book Antiqua"/>
                <a:cs typeface="Book Antiqua"/>
              </a:rPr>
              <a:t>for</a:t>
            </a:r>
            <a:r>
              <a:rPr sz="1150" spc="15" dirty="0">
                <a:solidFill>
                  <a:srgbClr val="2E2E2E"/>
                </a:solidFill>
                <a:latin typeface="Book Antiqua"/>
                <a:cs typeface="Book Antiqua"/>
              </a:rPr>
              <a:t> </a:t>
            </a:r>
            <a:r>
              <a:rPr sz="1150" dirty="0">
                <a:solidFill>
                  <a:srgbClr val="2E2E2E"/>
                </a:solidFill>
                <a:latin typeface="Book Antiqua"/>
                <a:cs typeface="Book Antiqua"/>
              </a:rPr>
              <a:t>Lamps]</a:t>
            </a:r>
            <a:endParaRPr sz="1150">
              <a:latin typeface="Book Antiqua"/>
              <a:cs typeface="Book Antiqua"/>
            </a:endParaRPr>
          </a:p>
          <a:p>
            <a:pPr marL="12700">
              <a:lnSpc>
                <a:spcPts val="1335"/>
              </a:lnSpc>
            </a:pPr>
            <a:r>
              <a:rPr sz="1150" b="1" dirty="0">
                <a:solidFill>
                  <a:srgbClr val="2E2E2E"/>
                </a:solidFill>
                <a:latin typeface="Book Antiqua"/>
                <a:cs typeface="Book Antiqua"/>
              </a:rPr>
              <a:t>805-81 -- </a:t>
            </a:r>
            <a:r>
              <a:rPr sz="1150" dirty="0">
                <a:solidFill>
                  <a:srgbClr val="2E2E2E"/>
                </a:solidFill>
                <a:latin typeface="Book Antiqua"/>
                <a:cs typeface="Book Antiqua"/>
              </a:rPr>
              <a:t>Track Equipment (Including Pedometers,</a:t>
            </a:r>
            <a:r>
              <a:rPr sz="1150" spc="-25" dirty="0">
                <a:solidFill>
                  <a:srgbClr val="2E2E2E"/>
                </a:solidFill>
                <a:latin typeface="Book Antiqua"/>
                <a:cs typeface="Book Antiqua"/>
              </a:rPr>
              <a:t> </a:t>
            </a:r>
            <a:r>
              <a:rPr sz="1150" spc="-5" dirty="0">
                <a:solidFill>
                  <a:srgbClr val="2E2E2E"/>
                </a:solidFill>
                <a:latin typeface="Book Antiqua"/>
                <a:cs typeface="Book Antiqua"/>
              </a:rPr>
              <a:t>Pole</a:t>
            </a:r>
            <a:endParaRPr sz="1150">
              <a:latin typeface="Book Antiqua"/>
              <a:cs typeface="Book Antiqua"/>
            </a:endParaRPr>
          </a:p>
          <a:p>
            <a:pPr marL="596265">
              <a:lnSpc>
                <a:spcPts val="1375"/>
              </a:lnSpc>
              <a:spcBef>
                <a:spcPts val="25"/>
              </a:spcBef>
            </a:pPr>
            <a:r>
              <a:rPr sz="1150" spc="-5" dirty="0">
                <a:solidFill>
                  <a:srgbClr val="2E2E2E"/>
                </a:solidFill>
                <a:latin typeface="Book Antiqua"/>
                <a:cs typeface="Book Antiqua"/>
              </a:rPr>
              <a:t>Vault, High </a:t>
            </a:r>
            <a:r>
              <a:rPr sz="1150" dirty="0">
                <a:solidFill>
                  <a:srgbClr val="2E2E2E"/>
                </a:solidFill>
                <a:latin typeface="Book Antiqua"/>
                <a:cs typeface="Book Antiqua"/>
              </a:rPr>
              <a:t>Jump Equipment,</a:t>
            </a:r>
            <a:r>
              <a:rPr sz="1150" spc="60" dirty="0">
                <a:solidFill>
                  <a:srgbClr val="2E2E2E"/>
                </a:solidFill>
                <a:latin typeface="Book Antiqua"/>
                <a:cs typeface="Book Antiqua"/>
              </a:rPr>
              <a:t> </a:t>
            </a:r>
            <a:r>
              <a:rPr sz="1150" spc="-5" dirty="0">
                <a:solidFill>
                  <a:srgbClr val="2E2E2E"/>
                </a:solidFill>
                <a:latin typeface="Book Antiqua"/>
                <a:cs typeface="Book Antiqua"/>
              </a:rPr>
              <a:t>etc.)</a:t>
            </a:r>
            <a:endParaRPr sz="1150">
              <a:latin typeface="Book Antiqua"/>
              <a:cs typeface="Book Antiqua"/>
            </a:endParaRPr>
          </a:p>
          <a:p>
            <a:pPr marL="12700">
              <a:lnSpc>
                <a:spcPts val="1375"/>
              </a:lnSpc>
            </a:pPr>
            <a:r>
              <a:rPr sz="1150" b="1" dirty="0">
                <a:solidFill>
                  <a:srgbClr val="2E2E2E"/>
                </a:solidFill>
                <a:latin typeface="Book Antiqua"/>
                <a:cs typeface="Book Antiqua"/>
              </a:rPr>
              <a:t>838-34 -- </a:t>
            </a:r>
            <a:r>
              <a:rPr sz="1150" spc="-5" dirty="0">
                <a:solidFill>
                  <a:srgbClr val="2E2E2E"/>
                </a:solidFill>
                <a:latin typeface="Book Antiqua"/>
                <a:cs typeface="Book Antiqua"/>
              </a:rPr>
              <a:t>Project Site Security (Communication Security</a:t>
            </a:r>
            <a:r>
              <a:rPr sz="1150" spc="170" dirty="0">
                <a:solidFill>
                  <a:srgbClr val="2E2E2E"/>
                </a:solidFill>
                <a:latin typeface="Book Antiqua"/>
                <a:cs typeface="Book Antiqua"/>
              </a:rPr>
              <a:t> </a:t>
            </a:r>
            <a:r>
              <a:rPr sz="1150" spc="-5" dirty="0">
                <a:solidFill>
                  <a:srgbClr val="2E2E2E"/>
                </a:solidFill>
                <a:latin typeface="Book Antiqua"/>
                <a:cs typeface="Book Antiqua"/>
              </a:rPr>
              <a:t>System)</a:t>
            </a:r>
            <a:endParaRPr sz="1150">
              <a:latin typeface="Book Antiqua"/>
              <a:cs typeface="Book Antiqua"/>
            </a:endParaRPr>
          </a:p>
          <a:p>
            <a:pPr marL="12700">
              <a:lnSpc>
                <a:spcPct val="100000"/>
              </a:lnSpc>
              <a:spcBef>
                <a:spcPts val="10"/>
              </a:spcBef>
            </a:pPr>
            <a:r>
              <a:rPr sz="1150" b="1" dirty="0">
                <a:solidFill>
                  <a:srgbClr val="2E2E2E"/>
                </a:solidFill>
                <a:latin typeface="Book Antiqua"/>
                <a:cs typeface="Book Antiqua"/>
              </a:rPr>
              <a:t>870 -- </a:t>
            </a:r>
            <a:r>
              <a:rPr sz="1150" dirty="0">
                <a:solidFill>
                  <a:srgbClr val="2E2E2E"/>
                </a:solidFill>
                <a:latin typeface="Book Antiqua"/>
                <a:cs typeface="Book Antiqua"/>
              </a:rPr>
              <a:t>Window </a:t>
            </a:r>
            <a:r>
              <a:rPr sz="1150" spc="-5" dirty="0">
                <a:solidFill>
                  <a:srgbClr val="2E2E2E"/>
                </a:solidFill>
                <a:latin typeface="Book Antiqua"/>
                <a:cs typeface="Book Antiqua"/>
              </a:rPr>
              <a:t>Coverings (Venetian </a:t>
            </a:r>
            <a:r>
              <a:rPr sz="1150" dirty="0">
                <a:solidFill>
                  <a:srgbClr val="2E2E2E"/>
                </a:solidFill>
                <a:latin typeface="Book Antiqua"/>
                <a:cs typeface="Book Antiqua"/>
              </a:rPr>
              <a:t>Blinds, </a:t>
            </a:r>
            <a:r>
              <a:rPr sz="1150" spc="-5" dirty="0">
                <a:solidFill>
                  <a:srgbClr val="2E2E2E"/>
                </a:solidFill>
                <a:latin typeface="Book Antiqua"/>
                <a:cs typeface="Book Antiqua"/>
              </a:rPr>
              <a:t>Awnings, </a:t>
            </a:r>
            <a:r>
              <a:rPr sz="1150" dirty="0">
                <a:solidFill>
                  <a:srgbClr val="2E2E2E"/>
                </a:solidFill>
                <a:latin typeface="Book Antiqua"/>
                <a:cs typeface="Book Antiqua"/>
              </a:rPr>
              <a:t>&amp;</a:t>
            </a:r>
            <a:r>
              <a:rPr sz="1150" spc="50" dirty="0">
                <a:solidFill>
                  <a:srgbClr val="2E2E2E"/>
                </a:solidFill>
                <a:latin typeface="Book Antiqua"/>
                <a:cs typeface="Book Antiqua"/>
              </a:rPr>
              <a:t> </a:t>
            </a:r>
            <a:r>
              <a:rPr sz="1150" dirty="0">
                <a:solidFill>
                  <a:srgbClr val="2E2E2E"/>
                </a:solidFill>
                <a:latin typeface="Book Antiqua"/>
                <a:cs typeface="Book Antiqua"/>
              </a:rPr>
              <a:t>Shades)</a:t>
            </a:r>
            <a:endParaRPr sz="1150">
              <a:latin typeface="Book Antiqua"/>
              <a:cs typeface="Book Antiqua"/>
            </a:endParaRPr>
          </a:p>
          <a:p>
            <a:pPr marL="12700">
              <a:lnSpc>
                <a:spcPct val="100000"/>
              </a:lnSpc>
            </a:pPr>
            <a:r>
              <a:rPr sz="1150" b="1" dirty="0">
                <a:solidFill>
                  <a:srgbClr val="2E2E2E"/>
                </a:solidFill>
                <a:latin typeface="Book Antiqua"/>
                <a:cs typeface="Book Antiqua"/>
              </a:rPr>
              <a:t>909-37 -- </a:t>
            </a:r>
            <a:r>
              <a:rPr sz="1150" spc="-5" dirty="0">
                <a:solidFill>
                  <a:srgbClr val="2E2E2E"/>
                </a:solidFill>
                <a:latin typeface="Book Antiqua"/>
                <a:cs typeface="Book Antiqua"/>
              </a:rPr>
              <a:t>Windows/Storefront/Curtain-wall</a:t>
            </a:r>
            <a:endParaRPr sz="1150">
              <a:latin typeface="Book Antiqua"/>
              <a:cs typeface="Book Antiqua"/>
            </a:endParaRPr>
          </a:p>
          <a:p>
            <a:pPr marL="12700">
              <a:lnSpc>
                <a:spcPct val="100000"/>
              </a:lnSpc>
              <a:spcBef>
                <a:spcPts val="15"/>
              </a:spcBef>
            </a:pPr>
            <a:r>
              <a:rPr sz="1150" b="1" dirty="0">
                <a:solidFill>
                  <a:srgbClr val="2E2E2E"/>
                </a:solidFill>
                <a:latin typeface="Book Antiqua"/>
                <a:cs typeface="Book Antiqua"/>
              </a:rPr>
              <a:t>909-34 -- </a:t>
            </a:r>
            <a:r>
              <a:rPr sz="1150" spc="-5" dirty="0">
                <a:solidFill>
                  <a:srgbClr val="2E2E2E"/>
                </a:solidFill>
                <a:latin typeface="Book Antiqua"/>
                <a:cs typeface="Book Antiqua"/>
              </a:rPr>
              <a:t>Conveying Systems (Elevators, Lifts</a:t>
            </a:r>
            <a:r>
              <a:rPr sz="1150" spc="40" dirty="0">
                <a:solidFill>
                  <a:srgbClr val="2E2E2E"/>
                </a:solidFill>
                <a:latin typeface="Book Antiqua"/>
                <a:cs typeface="Book Antiqua"/>
              </a:rPr>
              <a:t> </a:t>
            </a:r>
            <a:r>
              <a:rPr sz="1150" spc="-5" dirty="0">
                <a:solidFill>
                  <a:srgbClr val="2E2E2E"/>
                </a:solidFill>
                <a:latin typeface="Book Antiqua"/>
                <a:cs typeface="Book Antiqua"/>
              </a:rPr>
              <a:t>etc.)</a:t>
            </a:r>
            <a:endParaRPr sz="1150">
              <a:latin typeface="Book Antiqua"/>
              <a:cs typeface="Book Antiqua"/>
            </a:endParaRPr>
          </a:p>
          <a:p>
            <a:pPr marL="12700">
              <a:lnSpc>
                <a:spcPct val="100000"/>
              </a:lnSpc>
            </a:pPr>
            <a:r>
              <a:rPr sz="1150" b="1" dirty="0">
                <a:solidFill>
                  <a:srgbClr val="2E2E2E"/>
                </a:solidFill>
                <a:latin typeface="Book Antiqua"/>
                <a:cs typeface="Book Antiqua"/>
              </a:rPr>
              <a:t>910-03, 09, 25, 39 –- </a:t>
            </a:r>
            <a:r>
              <a:rPr sz="1150" spc="-5" dirty="0">
                <a:solidFill>
                  <a:srgbClr val="2E2E2E"/>
                </a:solidFill>
                <a:latin typeface="Book Antiqua"/>
                <a:cs typeface="Book Antiqua"/>
              </a:rPr>
              <a:t>Final</a:t>
            </a:r>
            <a:r>
              <a:rPr sz="1150" spc="-15" dirty="0">
                <a:solidFill>
                  <a:srgbClr val="2E2E2E"/>
                </a:solidFill>
                <a:latin typeface="Book Antiqua"/>
                <a:cs typeface="Book Antiqua"/>
              </a:rPr>
              <a:t> </a:t>
            </a:r>
            <a:r>
              <a:rPr sz="1150" dirty="0">
                <a:solidFill>
                  <a:srgbClr val="2E2E2E"/>
                </a:solidFill>
                <a:latin typeface="Book Antiqua"/>
                <a:cs typeface="Book Antiqua"/>
              </a:rPr>
              <a:t>Clean</a:t>
            </a:r>
            <a:endParaRPr sz="1150">
              <a:latin typeface="Book Antiqua"/>
              <a:cs typeface="Book Antiqua"/>
            </a:endParaRPr>
          </a:p>
          <a:p>
            <a:pPr marL="12700">
              <a:lnSpc>
                <a:spcPct val="100000"/>
              </a:lnSpc>
              <a:spcBef>
                <a:spcPts val="10"/>
              </a:spcBef>
            </a:pPr>
            <a:r>
              <a:rPr sz="1150" b="1" dirty="0">
                <a:solidFill>
                  <a:srgbClr val="2E2E2E"/>
                </a:solidFill>
                <a:latin typeface="Book Antiqua"/>
                <a:cs typeface="Book Antiqua"/>
              </a:rPr>
              <a:t>910-17 – </a:t>
            </a:r>
            <a:r>
              <a:rPr sz="1150" spc="-5" dirty="0">
                <a:solidFill>
                  <a:srgbClr val="2E2E2E"/>
                </a:solidFill>
                <a:latin typeface="Book Antiqua"/>
                <a:cs typeface="Book Antiqua"/>
              </a:rPr>
              <a:t>HVAC,Lighting,Utilities,Install/Maintain/Repair</a:t>
            </a:r>
            <a:r>
              <a:rPr sz="1150" spc="165" dirty="0">
                <a:solidFill>
                  <a:srgbClr val="2E2E2E"/>
                </a:solidFill>
                <a:latin typeface="Book Antiqua"/>
                <a:cs typeface="Book Antiqua"/>
              </a:rPr>
              <a:t> </a:t>
            </a:r>
            <a:r>
              <a:rPr sz="1150" spc="-5" dirty="0">
                <a:solidFill>
                  <a:srgbClr val="2E2E2E"/>
                </a:solidFill>
                <a:latin typeface="Book Antiqua"/>
                <a:cs typeface="Book Antiqua"/>
              </a:rPr>
              <a:t>Srvcs</a:t>
            </a:r>
            <a:endParaRPr sz="1150">
              <a:latin typeface="Book Antiqua"/>
              <a:cs typeface="Book Antiqua"/>
            </a:endParaRPr>
          </a:p>
          <a:p>
            <a:pPr marL="12700">
              <a:lnSpc>
                <a:spcPct val="100000"/>
              </a:lnSpc>
            </a:pPr>
            <a:r>
              <a:rPr sz="1150" b="1" dirty="0">
                <a:solidFill>
                  <a:srgbClr val="2E2E2E"/>
                </a:solidFill>
                <a:latin typeface="Book Antiqua"/>
                <a:cs typeface="Book Antiqua"/>
              </a:rPr>
              <a:t>910-22 -- </a:t>
            </a:r>
            <a:r>
              <a:rPr sz="1150" spc="-5" dirty="0">
                <a:solidFill>
                  <a:srgbClr val="2E2E2E"/>
                </a:solidFill>
                <a:latin typeface="Book Antiqua"/>
                <a:cs typeface="Book Antiqua"/>
              </a:rPr>
              <a:t>Sprayed Fireproofing</a:t>
            </a:r>
            <a:endParaRPr sz="1150">
              <a:latin typeface="Book Antiqua"/>
              <a:cs typeface="Book Antiqua"/>
            </a:endParaRPr>
          </a:p>
          <a:p>
            <a:pPr marL="12700">
              <a:lnSpc>
                <a:spcPct val="100000"/>
              </a:lnSpc>
              <a:spcBef>
                <a:spcPts val="10"/>
              </a:spcBef>
            </a:pPr>
            <a:r>
              <a:rPr sz="1150" b="1" dirty="0">
                <a:solidFill>
                  <a:srgbClr val="2E2E2E"/>
                </a:solidFill>
                <a:latin typeface="Book Antiqua"/>
                <a:cs typeface="Book Antiqua"/>
              </a:rPr>
              <a:t>910-36 -- </a:t>
            </a:r>
            <a:r>
              <a:rPr sz="1150" dirty="0">
                <a:solidFill>
                  <a:srgbClr val="2E2E2E"/>
                </a:solidFill>
                <a:latin typeface="Book Antiqua"/>
                <a:cs typeface="Book Antiqua"/>
              </a:rPr>
              <a:t>AC-HV Maintenance &amp; Repair</a:t>
            </a:r>
            <a:r>
              <a:rPr sz="1150" spc="20" dirty="0">
                <a:solidFill>
                  <a:srgbClr val="2E2E2E"/>
                </a:solidFill>
                <a:latin typeface="Book Antiqua"/>
                <a:cs typeface="Book Antiqua"/>
              </a:rPr>
              <a:t> </a:t>
            </a:r>
            <a:r>
              <a:rPr sz="1150" spc="-5" dirty="0">
                <a:solidFill>
                  <a:srgbClr val="2E2E2E"/>
                </a:solidFill>
                <a:latin typeface="Book Antiqua"/>
                <a:cs typeface="Book Antiqua"/>
              </a:rPr>
              <a:t>Services</a:t>
            </a:r>
            <a:endParaRPr sz="1150">
              <a:latin typeface="Book Antiqua"/>
              <a:cs typeface="Book Antiqua"/>
            </a:endParaRPr>
          </a:p>
          <a:p>
            <a:pPr marL="12700">
              <a:lnSpc>
                <a:spcPct val="100000"/>
              </a:lnSpc>
            </a:pPr>
            <a:r>
              <a:rPr sz="1150" b="1" dirty="0">
                <a:solidFill>
                  <a:srgbClr val="2E2E2E"/>
                </a:solidFill>
                <a:latin typeface="Book Antiqua"/>
                <a:cs typeface="Book Antiqua"/>
              </a:rPr>
              <a:t>910-51 –- </a:t>
            </a:r>
            <a:r>
              <a:rPr sz="1150" dirty="0">
                <a:solidFill>
                  <a:srgbClr val="2E2E2E"/>
                </a:solidFill>
                <a:latin typeface="Book Antiqua"/>
                <a:cs typeface="Book Antiqua"/>
              </a:rPr>
              <a:t>Turnkey</a:t>
            </a:r>
            <a:r>
              <a:rPr sz="1150" spc="-10" dirty="0">
                <a:solidFill>
                  <a:srgbClr val="2E2E2E"/>
                </a:solidFill>
                <a:latin typeface="Book Antiqua"/>
                <a:cs typeface="Book Antiqua"/>
              </a:rPr>
              <a:t> </a:t>
            </a:r>
            <a:r>
              <a:rPr sz="1150" spc="-5" dirty="0">
                <a:solidFill>
                  <a:srgbClr val="2E2E2E"/>
                </a:solidFill>
                <a:latin typeface="Book Antiqua"/>
                <a:cs typeface="Book Antiqua"/>
              </a:rPr>
              <a:t>Concrete</a:t>
            </a:r>
            <a:endParaRPr sz="1150">
              <a:latin typeface="Book Antiqua"/>
              <a:cs typeface="Book Antiqua"/>
            </a:endParaRPr>
          </a:p>
          <a:p>
            <a:pPr marL="596265" marR="232410" indent="-584200">
              <a:lnSpc>
                <a:spcPct val="100000"/>
              </a:lnSpc>
              <a:spcBef>
                <a:spcPts val="15"/>
              </a:spcBef>
            </a:pPr>
            <a:r>
              <a:rPr sz="1150" b="1" dirty="0">
                <a:solidFill>
                  <a:srgbClr val="2E2E2E"/>
                </a:solidFill>
                <a:latin typeface="Book Antiqua"/>
                <a:cs typeface="Book Antiqua"/>
              </a:rPr>
              <a:t>910-54 -- </a:t>
            </a:r>
            <a:r>
              <a:rPr sz="1150" spc="-5" dirty="0">
                <a:solidFill>
                  <a:srgbClr val="2E2E2E"/>
                </a:solidFill>
                <a:latin typeface="Book Antiqua"/>
                <a:cs typeface="Book Antiqua"/>
              </a:rPr>
              <a:t>Painting, </a:t>
            </a:r>
            <a:r>
              <a:rPr sz="1150" dirty="0">
                <a:solidFill>
                  <a:srgbClr val="2E2E2E"/>
                </a:solidFill>
                <a:latin typeface="Book Antiqua"/>
                <a:cs typeface="Book Antiqua"/>
              </a:rPr>
              <a:t>Maintenance &amp; Repair </a:t>
            </a:r>
            <a:r>
              <a:rPr sz="1150" spc="-5" dirty="0">
                <a:solidFill>
                  <a:srgbClr val="2E2E2E"/>
                </a:solidFill>
                <a:latin typeface="Book Antiqua"/>
                <a:cs typeface="Book Antiqua"/>
              </a:rPr>
              <a:t>Services </a:t>
            </a:r>
            <a:r>
              <a:rPr sz="1150" dirty="0">
                <a:solidFill>
                  <a:srgbClr val="2E2E2E"/>
                </a:solidFill>
                <a:latin typeface="Book Antiqua"/>
                <a:cs typeface="Book Antiqua"/>
              </a:rPr>
              <a:t>(Including  </a:t>
            </a:r>
            <a:r>
              <a:rPr sz="1150" spc="-5" dirty="0">
                <a:solidFill>
                  <a:srgbClr val="2E2E2E"/>
                </a:solidFill>
                <a:latin typeface="Book Antiqua"/>
                <a:cs typeface="Book Antiqua"/>
              </a:rPr>
              <a:t>Caulking)</a:t>
            </a:r>
            <a:endParaRPr sz="1150">
              <a:latin typeface="Book Antiqua"/>
              <a:cs typeface="Book Antiqua"/>
            </a:endParaRPr>
          </a:p>
          <a:p>
            <a:pPr marL="12700">
              <a:lnSpc>
                <a:spcPct val="100000"/>
              </a:lnSpc>
              <a:spcBef>
                <a:spcPts val="10"/>
              </a:spcBef>
            </a:pPr>
            <a:r>
              <a:rPr sz="1150" b="1" dirty="0">
                <a:solidFill>
                  <a:srgbClr val="2E2E2E"/>
                </a:solidFill>
                <a:latin typeface="Book Antiqua"/>
                <a:cs typeface="Book Antiqua"/>
              </a:rPr>
              <a:t>910-60 –-</a:t>
            </a:r>
            <a:r>
              <a:rPr sz="1150" b="1" spc="-5" dirty="0">
                <a:solidFill>
                  <a:srgbClr val="2E2E2E"/>
                </a:solidFill>
                <a:latin typeface="Book Antiqua"/>
                <a:cs typeface="Book Antiqua"/>
              </a:rPr>
              <a:t> </a:t>
            </a:r>
            <a:r>
              <a:rPr sz="1150" dirty="0">
                <a:solidFill>
                  <a:srgbClr val="2E2E2E"/>
                </a:solidFill>
                <a:latin typeface="Book Antiqua"/>
                <a:cs typeface="Book Antiqua"/>
              </a:rPr>
              <a:t>Mechanical</a:t>
            </a:r>
            <a:endParaRPr sz="1150">
              <a:latin typeface="Book Antiqua"/>
              <a:cs typeface="Book Antiqua"/>
            </a:endParaRPr>
          </a:p>
          <a:p>
            <a:pPr marL="12700">
              <a:lnSpc>
                <a:spcPct val="100000"/>
              </a:lnSpc>
            </a:pPr>
            <a:r>
              <a:rPr sz="1150" b="1" dirty="0">
                <a:solidFill>
                  <a:srgbClr val="2E2E2E"/>
                </a:solidFill>
                <a:latin typeface="Book Antiqua"/>
                <a:cs typeface="Book Antiqua"/>
              </a:rPr>
              <a:t>910-78 –- </a:t>
            </a:r>
            <a:r>
              <a:rPr sz="1150" spc="-5" dirty="0">
                <a:solidFill>
                  <a:srgbClr val="2E2E2E"/>
                </a:solidFill>
                <a:latin typeface="Book Antiqua"/>
                <a:cs typeface="Book Antiqua"/>
              </a:rPr>
              <a:t>Waterproofing </a:t>
            </a:r>
            <a:r>
              <a:rPr sz="1150" dirty="0">
                <a:solidFill>
                  <a:srgbClr val="2E2E2E"/>
                </a:solidFill>
                <a:latin typeface="Book Antiqua"/>
                <a:cs typeface="Book Antiqua"/>
              </a:rPr>
              <a:t>&amp; </a:t>
            </a:r>
            <a:r>
              <a:rPr sz="1150" spc="-5" dirty="0">
                <a:solidFill>
                  <a:srgbClr val="2E2E2E"/>
                </a:solidFill>
                <a:latin typeface="Book Antiqua"/>
                <a:cs typeface="Book Antiqua"/>
              </a:rPr>
              <a:t>Sealants</a:t>
            </a:r>
            <a:endParaRPr sz="1150">
              <a:latin typeface="Book Antiqua"/>
              <a:cs typeface="Book Antiqua"/>
            </a:endParaRPr>
          </a:p>
          <a:p>
            <a:pPr marL="12700">
              <a:lnSpc>
                <a:spcPct val="100000"/>
              </a:lnSpc>
              <a:spcBef>
                <a:spcPts val="10"/>
              </a:spcBef>
            </a:pPr>
            <a:r>
              <a:rPr sz="1150" b="1" dirty="0">
                <a:solidFill>
                  <a:srgbClr val="2E2E2E"/>
                </a:solidFill>
                <a:latin typeface="Book Antiqua"/>
                <a:cs typeface="Book Antiqua"/>
              </a:rPr>
              <a:t>912-20 -- </a:t>
            </a:r>
            <a:r>
              <a:rPr sz="1150" spc="-5" dirty="0">
                <a:solidFill>
                  <a:srgbClr val="2E2E2E"/>
                </a:solidFill>
                <a:latin typeface="Book Antiqua"/>
                <a:cs typeface="Book Antiqua"/>
              </a:rPr>
              <a:t>Construction Fire Protection (Fire</a:t>
            </a:r>
            <a:r>
              <a:rPr sz="1150" spc="30" dirty="0">
                <a:solidFill>
                  <a:srgbClr val="2E2E2E"/>
                </a:solidFill>
                <a:latin typeface="Book Antiqua"/>
                <a:cs typeface="Book Antiqua"/>
              </a:rPr>
              <a:t> </a:t>
            </a:r>
            <a:r>
              <a:rPr sz="1150" dirty="0">
                <a:solidFill>
                  <a:srgbClr val="2E2E2E"/>
                </a:solidFill>
                <a:latin typeface="Book Antiqua"/>
                <a:cs typeface="Book Antiqua"/>
              </a:rPr>
              <a:t>Escapes)</a:t>
            </a:r>
            <a:endParaRPr sz="1150">
              <a:latin typeface="Book Antiqua"/>
              <a:cs typeface="Book Antiqua"/>
            </a:endParaRPr>
          </a:p>
          <a:p>
            <a:pPr marL="12700">
              <a:lnSpc>
                <a:spcPct val="100000"/>
              </a:lnSpc>
            </a:pPr>
            <a:r>
              <a:rPr sz="1150" b="1" dirty="0">
                <a:solidFill>
                  <a:srgbClr val="2E2E2E"/>
                </a:solidFill>
                <a:latin typeface="Book Antiqua"/>
                <a:cs typeface="Book Antiqua"/>
              </a:rPr>
              <a:t>912-40 -- </a:t>
            </a:r>
            <a:r>
              <a:rPr sz="1150" spc="-5" dirty="0">
                <a:solidFill>
                  <a:srgbClr val="2E2E2E"/>
                </a:solidFill>
                <a:latin typeface="Book Antiqua"/>
                <a:cs typeface="Book Antiqua"/>
              </a:rPr>
              <a:t>Abatement </a:t>
            </a:r>
            <a:r>
              <a:rPr sz="1150" dirty="0">
                <a:solidFill>
                  <a:srgbClr val="2E2E2E"/>
                </a:solidFill>
                <a:latin typeface="Book Antiqua"/>
                <a:cs typeface="Book Antiqua"/>
              </a:rPr>
              <a:t>&amp;</a:t>
            </a:r>
            <a:r>
              <a:rPr sz="1150" spc="5" dirty="0">
                <a:solidFill>
                  <a:srgbClr val="2E2E2E"/>
                </a:solidFill>
                <a:latin typeface="Book Antiqua"/>
                <a:cs typeface="Book Antiqua"/>
              </a:rPr>
              <a:t> </a:t>
            </a:r>
            <a:r>
              <a:rPr sz="1150" spc="-5" dirty="0">
                <a:solidFill>
                  <a:srgbClr val="2E2E2E"/>
                </a:solidFill>
                <a:latin typeface="Book Antiqua"/>
                <a:cs typeface="Book Antiqua"/>
              </a:rPr>
              <a:t>Demolition</a:t>
            </a:r>
            <a:endParaRPr sz="1150">
              <a:latin typeface="Book Antiqua"/>
              <a:cs typeface="Book Antiqua"/>
            </a:endParaRPr>
          </a:p>
          <a:p>
            <a:pPr marL="12700">
              <a:lnSpc>
                <a:spcPct val="100000"/>
              </a:lnSpc>
              <a:spcBef>
                <a:spcPts val="15"/>
              </a:spcBef>
            </a:pPr>
            <a:r>
              <a:rPr sz="1150" b="1" dirty="0">
                <a:solidFill>
                  <a:srgbClr val="2E2E2E"/>
                </a:solidFill>
                <a:latin typeface="Book Antiqua"/>
                <a:cs typeface="Book Antiqua"/>
              </a:rPr>
              <a:t>912-44 -- </a:t>
            </a:r>
            <a:r>
              <a:rPr sz="1150" spc="-5" dirty="0">
                <a:solidFill>
                  <a:srgbClr val="2E2E2E"/>
                </a:solidFill>
                <a:latin typeface="Book Antiqua"/>
                <a:cs typeface="Book Antiqua"/>
              </a:rPr>
              <a:t>Excavation/Grading/Erosion Control/Tree</a:t>
            </a:r>
            <a:r>
              <a:rPr sz="1150" spc="75" dirty="0">
                <a:solidFill>
                  <a:srgbClr val="2E2E2E"/>
                </a:solidFill>
                <a:latin typeface="Book Antiqua"/>
                <a:cs typeface="Book Antiqua"/>
              </a:rPr>
              <a:t> </a:t>
            </a:r>
            <a:r>
              <a:rPr sz="1150" spc="-5" dirty="0">
                <a:solidFill>
                  <a:srgbClr val="2E2E2E"/>
                </a:solidFill>
                <a:latin typeface="Book Antiqua"/>
                <a:cs typeface="Book Antiqua"/>
              </a:rPr>
              <a:t>Protection</a:t>
            </a:r>
            <a:endParaRPr sz="1150">
              <a:latin typeface="Book Antiqua"/>
              <a:cs typeface="Book Antiqua"/>
            </a:endParaRPr>
          </a:p>
          <a:p>
            <a:pPr marL="12700">
              <a:lnSpc>
                <a:spcPct val="100000"/>
              </a:lnSpc>
            </a:pPr>
            <a:r>
              <a:rPr sz="1150" b="1" dirty="0">
                <a:solidFill>
                  <a:srgbClr val="2E2E2E"/>
                </a:solidFill>
                <a:latin typeface="Book Antiqua"/>
                <a:cs typeface="Book Antiqua"/>
              </a:rPr>
              <a:t>913-94,95,96 --</a:t>
            </a:r>
            <a:r>
              <a:rPr sz="1150" b="1" spc="-10" dirty="0">
                <a:solidFill>
                  <a:srgbClr val="2E2E2E"/>
                </a:solidFill>
                <a:latin typeface="Book Antiqua"/>
                <a:cs typeface="Book Antiqua"/>
              </a:rPr>
              <a:t> </a:t>
            </a:r>
            <a:r>
              <a:rPr sz="1150" dirty="0">
                <a:solidFill>
                  <a:srgbClr val="2E2E2E"/>
                </a:solidFill>
                <a:latin typeface="Book Antiqua"/>
                <a:cs typeface="Book Antiqua"/>
              </a:rPr>
              <a:t>Paving</a:t>
            </a:r>
            <a:endParaRPr sz="1150">
              <a:latin typeface="Book Antiqua"/>
              <a:cs typeface="Book Antiqua"/>
            </a:endParaRPr>
          </a:p>
          <a:p>
            <a:pPr marL="12700">
              <a:lnSpc>
                <a:spcPct val="100000"/>
              </a:lnSpc>
              <a:spcBef>
                <a:spcPts val="10"/>
              </a:spcBef>
            </a:pPr>
            <a:r>
              <a:rPr sz="1150" b="1" dirty="0">
                <a:solidFill>
                  <a:srgbClr val="2E2E2E"/>
                </a:solidFill>
                <a:latin typeface="Book Antiqua"/>
                <a:cs typeface="Book Antiqua"/>
              </a:rPr>
              <a:t>914-27 –-</a:t>
            </a:r>
            <a:r>
              <a:rPr sz="1150" b="1" spc="-5" dirty="0">
                <a:solidFill>
                  <a:srgbClr val="2E2E2E"/>
                </a:solidFill>
                <a:latin typeface="Book Antiqua"/>
                <a:cs typeface="Book Antiqua"/>
              </a:rPr>
              <a:t> </a:t>
            </a:r>
            <a:r>
              <a:rPr sz="1150" spc="-5" dirty="0">
                <a:solidFill>
                  <a:srgbClr val="2E2E2E"/>
                </a:solidFill>
                <a:latin typeface="Book Antiqua"/>
                <a:cs typeface="Book Antiqua"/>
              </a:rPr>
              <a:t>Carpentry</a:t>
            </a:r>
            <a:endParaRPr sz="1150">
              <a:latin typeface="Book Antiqua"/>
              <a:cs typeface="Book Antiqua"/>
            </a:endParaRPr>
          </a:p>
          <a:p>
            <a:pPr marL="12700">
              <a:lnSpc>
                <a:spcPct val="100000"/>
              </a:lnSpc>
            </a:pPr>
            <a:r>
              <a:rPr sz="1150" b="1" dirty="0">
                <a:solidFill>
                  <a:srgbClr val="2E2E2E"/>
                </a:solidFill>
                <a:latin typeface="Book Antiqua"/>
                <a:cs typeface="Book Antiqua"/>
              </a:rPr>
              <a:t>914-38 --</a:t>
            </a:r>
            <a:r>
              <a:rPr sz="1150" b="1" spc="-5" dirty="0">
                <a:solidFill>
                  <a:srgbClr val="2E2E2E"/>
                </a:solidFill>
                <a:latin typeface="Book Antiqua"/>
                <a:cs typeface="Book Antiqua"/>
              </a:rPr>
              <a:t> </a:t>
            </a:r>
            <a:r>
              <a:rPr sz="1150" dirty="0">
                <a:solidFill>
                  <a:srgbClr val="2E2E2E"/>
                </a:solidFill>
                <a:latin typeface="Book Antiqua"/>
                <a:cs typeface="Book Antiqua"/>
              </a:rPr>
              <a:t>Electrical</a:t>
            </a:r>
            <a:endParaRPr sz="1150">
              <a:latin typeface="Book Antiqua"/>
              <a:cs typeface="Book Antiqua"/>
            </a:endParaRPr>
          </a:p>
          <a:p>
            <a:pPr marL="12700">
              <a:lnSpc>
                <a:spcPct val="100000"/>
              </a:lnSpc>
              <a:spcBef>
                <a:spcPts val="10"/>
              </a:spcBef>
            </a:pPr>
            <a:r>
              <a:rPr sz="1150" b="1" dirty="0">
                <a:solidFill>
                  <a:srgbClr val="2E2E2E"/>
                </a:solidFill>
                <a:latin typeface="Book Antiqua"/>
                <a:cs typeface="Book Antiqua"/>
              </a:rPr>
              <a:t>914-44 -- </a:t>
            </a:r>
            <a:r>
              <a:rPr sz="1150" spc="-5" dirty="0">
                <a:solidFill>
                  <a:srgbClr val="2E2E2E"/>
                </a:solidFill>
                <a:latin typeface="Book Antiqua"/>
                <a:cs typeface="Book Antiqua"/>
              </a:rPr>
              <a:t>Flooring </a:t>
            </a:r>
            <a:r>
              <a:rPr sz="1150" dirty="0">
                <a:solidFill>
                  <a:srgbClr val="2E2E2E"/>
                </a:solidFill>
                <a:latin typeface="Book Antiqua"/>
                <a:cs typeface="Book Antiqua"/>
              </a:rPr>
              <a:t>&amp; </a:t>
            </a:r>
            <a:r>
              <a:rPr sz="1150" spc="-5" dirty="0">
                <a:solidFill>
                  <a:srgbClr val="2E2E2E"/>
                </a:solidFill>
                <a:latin typeface="Book Antiqua"/>
                <a:cs typeface="Book Antiqua"/>
              </a:rPr>
              <a:t>Flooring</a:t>
            </a:r>
            <a:r>
              <a:rPr sz="1150" spc="5" dirty="0">
                <a:solidFill>
                  <a:srgbClr val="2E2E2E"/>
                </a:solidFill>
                <a:latin typeface="Book Antiqua"/>
                <a:cs typeface="Book Antiqua"/>
              </a:rPr>
              <a:t> </a:t>
            </a:r>
            <a:r>
              <a:rPr sz="1150" spc="-5" dirty="0">
                <a:solidFill>
                  <a:srgbClr val="2E2E2E"/>
                </a:solidFill>
                <a:latin typeface="Book Antiqua"/>
                <a:cs typeface="Book Antiqua"/>
              </a:rPr>
              <a:t>Specialties</a:t>
            </a:r>
            <a:endParaRPr sz="1150">
              <a:latin typeface="Book Antiqua"/>
              <a:cs typeface="Book Antiqua"/>
            </a:endParaRPr>
          </a:p>
          <a:p>
            <a:pPr marL="12700">
              <a:lnSpc>
                <a:spcPct val="100000"/>
              </a:lnSpc>
            </a:pPr>
            <a:r>
              <a:rPr sz="1150" b="1" dirty="0">
                <a:solidFill>
                  <a:srgbClr val="2E2E2E"/>
                </a:solidFill>
                <a:latin typeface="Book Antiqua"/>
                <a:cs typeface="Book Antiqua"/>
              </a:rPr>
              <a:t>914-50 -- </a:t>
            </a:r>
            <a:r>
              <a:rPr sz="1150" spc="-5" dirty="0">
                <a:solidFill>
                  <a:srgbClr val="2E2E2E"/>
                </a:solidFill>
                <a:latin typeface="Book Antiqua"/>
                <a:cs typeface="Book Antiqua"/>
              </a:rPr>
              <a:t>HVAC- Heating, Ventilating, </a:t>
            </a:r>
            <a:r>
              <a:rPr sz="1150" dirty="0">
                <a:solidFill>
                  <a:srgbClr val="2E2E2E"/>
                </a:solidFill>
                <a:latin typeface="Book Antiqua"/>
                <a:cs typeface="Book Antiqua"/>
              </a:rPr>
              <a:t>&amp; Air</a:t>
            </a:r>
            <a:r>
              <a:rPr sz="1150" spc="90" dirty="0">
                <a:solidFill>
                  <a:srgbClr val="2E2E2E"/>
                </a:solidFill>
                <a:latin typeface="Book Antiqua"/>
                <a:cs typeface="Book Antiqua"/>
              </a:rPr>
              <a:t> </a:t>
            </a:r>
            <a:r>
              <a:rPr sz="1150" spc="-5" dirty="0">
                <a:solidFill>
                  <a:srgbClr val="2E2E2E"/>
                </a:solidFill>
                <a:latin typeface="Book Antiqua"/>
                <a:cs typeface="Book Antiqua"/>
              </a:rPr>
              <a:t>Conditioning</a:t>
            </a:r>
            <a:endParaRPr sz="1150">
              <a:latin typeface="Book Antiqua"/>
              <a:cs typeface="Book Antiqua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8410892" y="1020453"/>
            <a:ext cx="4249420" cy="548259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3335">
              <a:lnSpc>
                <a:spcPct val="100000"/>
              </a:lnSpc>
              <a:spcBef>
                <a:spcPts val="100"/>
              </a:spcBef>
            </a:pPr>
            <a:r>
              <a:rPr sz="1150" b="1" dirty="0">
                <a:solidFill>
                  <a:srgbClr val="2E2E2E"/>
                </a:solidFill>
                <a:latin typeface="Book Antiqua"/>
                <a:cs typeface="Book Antiqua"/>
              </a:rPr>
              <a:t>914-55</a:t>
            </a:r>
            <a:r>
              <a:rPr sz="1150" dirty="0">
                <a:solidFill>
                  <a:srgbClr val="2E2E2E"/>
                </a:solidFill>
                <a:latin typeface="Book Antiqua"/>
                <a:cs typeface="Book Antiqua"/>
              </a:rPr>
              <a:t>- Masonry </a:t>
            </a:r>
            <a:r>
              <a:rPr sz="1150" spc="-5" dirty="0">
                <a:solidFill>
                  <a:srgbClr val="2E2E2E"/>
                </a:solidFill>
                <a:latin typeface="Book Antiqua"/>
                <a:cs typeface="Book Antiqua"/>
              </a:rPr>
              <a:t>(Concrete </a:t>
            </a:r>
            <a:r>
              <a:rPr sz="1150" dirty="0">
                <a:solidFill>
                  <a:srgbClr val="2E2E2E"/>
                </a:solidFill>
                <a:latin typeface="Book Antiqua"/>
                <a:cs typeface="Book Antiqua"/>
              </a:rPr>
              <a:t>&amp; </a:t>
            </a:r>
            <a:r>
              <a:rPr sz="1150" spc="-5" dirty="0">
                <a:solidFill>
                  <a:srgbClr val="2E2E2E"/>
                </a:solidFill>
                <a:latin typeface="Book Antiqua"/>
                <a:cs typeface="Book Antiqua"/>
              </a:rPr>
              <a:t>Structural</a:t>
            </a:r>
            <a:r>
              <a:rPr sz="1150" spc="5" dirty="0">
                <a:solidFill>
                  <a:srgbClr val="2E2E2E"/>
                </a:solidFill>
                <a:latin typeface="Book Antiqua"/>
                <a:cs typeface="Book Antiqua"/>
              </a:rPr>
              <a:t> </a:t>
            </a:r>
            <a:r>
              <a:rPr sz="1150" spc="-5" dirty="0">
                <a:solidFill>
                  <a:srgbClr val="2E2E2E"/>
                </a:solidFill>
                <a:latin typeface="Book Antiqua"/>
                <a:cs typeface="Book Antiqua"/>
              </a:rPr>
              <a:t>Masonry)</a:t>
            </a:r>
            <a:endParaRPr sz="1150">
              <a:latin typeface="Book Antiqua"/>
              <a:cs typeface="Book Antiqua"/>
            </a:endParaRPr>
          </a:p>
          <a:p>
            <a:pPr marL="13335">
              <a:lnSpc>
                <a:spcPct val="100000"/>
              </a:lnSpc>
              <a:spcBef>
                <a:spcPts val="10"/>
              </a:spcBef>
            </a:pPr>
            <a:r>
              <a:rPr sz="1150" b="1" dirty="0">
                <a:solidFill>
                  <a:srgbClr val="2E2E2E"/>
                </a:solidFill>
                <a:latin typeface="Book Antiqua"/>
                <a:cs typeface="Book Antiqua"/>
              </a:rPr>
              <a:t>914-61</a:t>
            </a:r>
            <a:r>
              <a:rPr sz="1150" dirty="0">
                <a:solidFill>
                  <a:srgbClr val="2E2E2E"/>
                </a:solidFill>
                <a:latin typeface="Book Antiqua"/>
                <a:cs typeface="Book Antiqua"/>
              </a:rPr>
              <a:t>- Painting &amp; Wallpapering</a:t>
            </a:r>
            <a:endParaRPr sz="1150">
              <a:latin typeface="Book Antiqua"/>
              <a:cs typeface="Book Antiqua"/>
            </a:endParaRPr>
          </a:p>
          <a:p>
            <a:pPr marL="13335">
              <a:lnSpc>
                <a:spcPct val="100000"/>
              </a:lnSpc>
            </a:pPr>
            <a:r>
              <a:rPr sz="1150" b="1" dirty="0">
                <a:solidFill>
                  <a:srgbClr val="2E2E2E"/>
                </a:solidFill>
                <a:latin typeface="Book Antiqua"/>
                <a:cs typeface="Book Antiqua"/>
              </a:rPr>
              <a:t>914-64</a:t>
            </a:r>
            <a:r>
              <a:rPr sz="1150" dirty="0">
                <a:solidFill>
                  <a:srgbClr val="2E2E2E"/>
                </a:solidFill>
                <a:latin typeface="Book Antiqua"/>
                <a:cs typeface="Book Antiqua"/>
              </a:rPr>
              <a:t>- </a:t>
            </a:r>
            <a:r>
              <a:rPr sz="1150" spc="-5" dirty="0">
                <a:solidFill>
                  <a:srgbClr val="2E2E2E"/>
                </a:solidFill>
                <a:latin typeface="Book Antiqua"/>
                <a:cs typeface="Book Antiqua"/>
              </a:rPr>
              <a:t>Drywall-Acoustical</a:t>
            </a:r>
            <a:r>
              <a:rPr sz="1150" spc="10" dirty="0">
                <a:solidFill>
                  <a:srgbClr val="2E2E2E"/>
                </a:solidFill>
                <a:latin typeface="Book Antiqua"/>
                <a:cs typeface="Book Antiqua"/>
              </a:rPr>
              <a:t> </a:t>
            </a:r>
            <a:r>
              <a:rPr sz="1150" spc="-5" dirty="0">
                <a:solidFill>
                  <a:srgbClr val="2E2E2E"/>
                </a:solidFill>
                <a:latin typeface="Book Antiqua"/>
                <a:cs typeface="Book Antiqua"/>
              </a:rPr>
              <a:t>Ceilings</a:t>
            </a:r>
            <a:endParaRPr sz="1150">
              <a:latin typeface="Book Antiqua"/>
              <a:cs typeface="Book Antiqua"/>
            </a:endParaRPr>
          </a:p>
          <a:p>
            <a:pPr marL="13335">
              <a:lnSpc>
                <a:spcPct val="100000"/>
              </a:lnSpc>
              <a:spcBef>
                <a:spcPts val="15"/>
              </a:spcBef>
            </a:pPr>
            <a:r>
              <a:rPr sz="1150" b="1" dirty="0">
                <a:solidFill>
                  <a:srgbClr val="2E2E2E"/>
                </a:solidFill>
                <a:latin typeface="Book Antiqua"/>
                <a:cs typeface="Book Antiqua"/>
              </a:rPr>
              <a:t>914-68 </a:t>
            </a:r>
            <a:r>
              <a:rPr sz="1150" dirty="0">
                <a:solidFill>
                  <a:srgbClr val="2E2E2E"/>
                </a:solidFill>
                <a:latin typeface="Book Antiqua"/>
                <a:cs typeface="Book Antiqua"/>
              </a:rPr>
              <a:t>–</a:t>
            </a:r>
            <a:r>
              <a:rPr sz="1150" spc="-5" dirty="0">
                <a:solidFill>
                  <a:srgbClr val="2E2E2E"/>
                </a:solidFill>
                <a:latin typeface="Book Antiqua"/>
                <a:cs typeface="Book Antiqua"/>
              </a:rPr>
              <a:t> </a:t>
            </a:r>
            <a:r>
              <a:rPr sz="1150" dirty="0">
                <a:solidFill>
                  <a:srgbClr val="2E2E2E"/>
                </a:solidFill>
                <a:latin typeface="Book Antiqua"/>
                <a:cs typeface="Book Antiqua"/>
              </a:rPr>
              <a:t>Plumbing</a:t>
            </a:r>
            <a:endParaRPr sz="1150">
              <a:latin typeface="Book Antiqua"/>
              <a:cs typeface="Book Antiqua"/>
            </a:endParaRPr>
          </a:p>
          <a:p>
            <a:pPr marL="13335">
              <a:lnSpc>
                <a:spcPct val="100000"/>
              </a:lnSpc>
            </a:pPr>
            <a:r>
              <a:rPr sz="1150" b="1" dirty="0">
                <a:solidFill>
                  <a:srgbClr val="2E2E2E"/>
                </a:solidFill>
                <a:latin typeface="Book Antiqua"/>
                <a:cs typeface="Book Antiqua"/>
              </a:rPr>
              <a:t>914-73 </a:t>
            </a:r>
            <a:r>
              <a:rPr sz="1150" dirty="0">
                <a:solidFill>
                  <a:srgbClr val="2E2E2E"/>
                </a:solidFill>
                <a:latin typeface="Book Antiqua"/>
                <a:cs typeface="Book Antiqua"/>
              </a:rPr>
              <a:t>- </a:t>
            </a:r>
            <a:r>
              <a:rPr sz="1150" spc="-5" dirty="0">
                <a:solidFill>
                  <a:srgbClr val="2E2E2E"/>
                </a:solidFill>
                <a:latin typeface="Book Antiqua"/>
                <a:cs typeface="Book Antiqua"/>
              </a:rPr>
              <a:t>Roofing </a:t>
            </a:r>
            <a:r>
              <a:rPr sz="1150" dirty="0">
                <a:solidFill>
                  <a:srgbClr val="2E2E2E"/>
                </a:solidFill>
                <a:latin typeface="Book Antiqua"/>
                <a:cs typeface="Book Antiqua"/>
              </a:rPr>
              <a:t>&amp; Siding (required </a:t>
            </a:r>
            <a:r>
              <a:rPr sz="1150" spc="-5" dirty="0">
                <a:solidFill>
                  <a:srgbClr val="2E2E2E"/>
                </a:solidFill>
                <a:latin typeface="Book Antiqua"/>
                <a:cs typeface="Book Antiqua"/>
              </a:rPr>
              <a:t>window </a:t>
            </a:r>
            <a:r>
              <a:rPr sz="1150" dirty="0">
                <a:solidFill>
                  <a:srgbClr val="2E2E2E"/>
                </a:solidFill>
                <a:latin typeface="Book Antiqua"/>
                <a:cs typeface="Book Antiqua"/>
              </a:rPr>
              <a:t>washing</a:t>
            </a:r>
            <a:r>
              <a:rPr sz="1150" spc="5" dirty="0">
                <a:solidFill>
                  <a:srgbClr val="2E2E2E"/>
                </a:solidFill>
                <a:latin typeface="Book Antiqua"/>
                <a:cs typeface="Book Antiqua"/>
              </a:rPr>
              <a:t> </a:t>
            </a:r>
            <a:r>
              <a:rPr sz="1150" dirty="0">
                <a:solidFill>
                  <a:srgbClr val="2E2E2E"/>
                </a:solidFill>
                <a:latin typeface="Book Antiqua"/>
                <a:cs typeface="Book Antiqua"/>
              </a:rPr>
              <a:t>access.)</a:t>
            </a:r>
            <a:endParaRPr sz="1150">
              <a:latin typeface="Book Antiqua"/>
              <a:cs typeface="Book Antiqua"/>
            </a:endParaRPr>
          </a:p>
          <a:p>
            <a:pPr marL="13335">
              <a:lnSpc>
                <a:spcPct val="100000"/>
              </a:lnSpc>
              <a:spcBef>
                <a:spcPts val="10"/>
              </a:spcBef>
            </a:pPr>
            <a:r>
              <a:rPr sz="1150" b="1" dirty="0">
                <a:solidFill>
                  <a:srgbClr val="2E2E2E"/>
                </a:solidFill>
                <a:latin typeface="Book Antiqua"/>
                <a:cs typeface="Book Antiqua"/>
              </a:rPr>
              <a:t>914-79</a:t>
            </a:r>
            <a:r>
              <a:rPr sz="1150" dirty="0">
                <a:solidFill>
                  <a:srgbClr val="2E2E2E"/>
                </a:solidFill>
                <a:latin typeface="Book Antiqua"/>
                <a:cs typeface="Book Antiqua"/>
              </a:rPr>
              <a:t>- </a:t>
            </a:r>
            <a:r>
              <a:rPr sz="1150" spc="-5" dirty="0">
                <a:solidFill>
                  <a:srgbClr val="2E2E2E"/>
                </a:solidFill>
                <a:latin typeface="Book Antiqua"/>
                <a:cs typeface="Book Antiqua"/>
              </a:rPr>
              <a:t>Structural Steel/Secondary Steel/Misc.</a:t>
            </a:r>
            <a:r>
              <a:rPr sz="1150" spc="45" dirty="0">
                <a:solidFill>
                  <a:srgbClr val="2E2E2E"/>
                </a:solidFill>
                <a:latin typeface="Book Antiqua"/>
                <a:cs typeface="Book Antiqua"/>
              </a:rPr>
              <a:t> </a:t>
            </a:r>
            <a:r>
              <a:rPr sz="1150" dirty="0">
                <a:solidFill>
                  <a:srgbClr val="2E2E2E"/>
                </a:solidFill>
                <a:latin typeface="Book Antiqua"/>
                <a:cs typeface="Book Antiqua"/>
              </a:rPr>
              <a:t>Metals</a:t>
            </a:r>
            <a:endParaRPr sz="1150">
              <a:latin typeface="Book Antiqua"/>
              <a:cs typeface="Book Antiqua"/>
            </a:endParaRPr>
          </a:p>
          <a:p>
            <a:pPr marL="13335">
              <a:lnSpc>
                <a:spcPct val="100000"/>
              </a:lnSpc>
            </a:pPr>
            <a:r>
              <a:rPr sz="1150" b="1" dirty="0">
                <a:solidFill>
                  <a:srgbClr val="2E2E2E"/>
                </a:solidFill>
                <a:latin typeface="Book Antiqua"/>
                <a:cs typeface="Book Antiqua"/>
              </a:rPr>
              <a:t>914-80 </a:t>
            </a:r>
            <a:r>
              <a:rPr sz="1150" spc="-5" dirty="0">
                <a:solidFill>
                  <a:srgbClr val="2E2E2E"/>
                </a:solidFill>
                <a:latin typeface="Book Antiqua"/>
                <a:cs typeface="Book Antiqua"/>
              </a:rPr>
              <a:t>Stucco</a:t>
            </a:r>
            <a:r>
              <a:rPr sz="1150" spc="5" dirty="0">
                <a:solidFill>
                  <a:srgbClr val="2E2E2E"/>
                </a:solidFill>
                <a:latin typeface="Book Antiqua"/>
                <a:cs typeface="Book Antiqua"/>
              </a:rPr>
              <a:t> </a:t>
            </a:r>
            <a:r>
              <a:rPr sz="1150" spc="-5" dirty="0">
                <a:solidFill>
                  <a:srgbClr val="2E2E2E"/>
                </a:solidFill>
                <a:latin typeface="Book Antiqua"/>
                <a:cs typeface="Book Antiqua"/>
              </a:rPr>
              <a:t>(Masonry/Stone/Stucco/Plaster)</a:t>
            </a:r>
            <a:endParaRPr sz="1150">
              <a:latin typeface="Book Antiqua"/>
              <a:cs typeface="Book Antiqua"/>
            </a:endParaRPr>
          </a:p>
          <a:p>
            <a:pPr marL="13335">
              <a:lnSpc>
                <a:spcPct val="100000"/>
              </a:lnSpc>
              <a:spcBef>
                <a:spcPts val="10"/>
              </a:spcBef>
            </a:pPr>
            <a:r>
              <a:rPr sz="1150" b="1" dirty="0">
                <a:solidFill>
                  <a:srgbClr val="2E2E2E"/>
                </a:solidFill>
                <a:latin typeface="Book Antiqua"/>
                <a:cs typeface="Book Antiqua"/>
              </a:rPr>
              <a:t>914-83</a:t>
            </a:r>
            <a:r>
              <a:rPr sz="1150" dirty="0">
                <a:solidFill>
                  <a:srgbClr val="2E2E2E"/>
                </a:solidFill>
                <a:latin typeface="Book Antiqua"/>
                <a:cs typeface="Book Antiqua"/>
              </a:rPr>
              <a:t>- Tile &amp; Marble </a:t>
            </a:r>
            <a:r>
              <a:rPr sz="1150" spc="-5" dirty="0">
                <a:solidFill>
                  <a:srgbClr val="2E2E2E"/>
                </a:solidFill>
                <a:latin typeface="Book Antiqua"/>
                <a:cs typeface="Book Antiqua"/>
              </a:rPr>
              <a:t>Work, </a:t>
            </a:r>
            <a:r>
              <a:rPr sz="1150" dirty="0">
                <a:solidFill>
                  <a:srgbClr val="2E2E2E"/>
                </a:solidFill>
                <a:latin typeface="Book Antiqua"/>
                <a:cs typeface="Book Antiqua"/>
              </a:rPr>
              <a:t>All</a:t>
            </a:r>
            <a:r>
              <a:rPr sz="1150" spc="-20" dirty="0">
                <a:solidFill>
                  <a:srgbClr val="2E2E2E"/>
                </a:solidFill>
                <a:latin typeface="Book Antiqua"/>
                <a:cs typeface="Book Antiqua"/>
              </a:rPr>
              <a:t> </a:t>
            </a:r>
            <a:r>
              <a:rPr sz="1150" dirty="0">
                <a:solidFill>
                  <a:srgbClr val="2E2E2E"/>
                </a:solidFill>
                <a:latin typeface="Book Antiqua"/>
                <a:cs typeface="Book Antiqua"/>
              </a:rPr>
              <a:t>Types</a:t>
            </a:r>
            <a:endParaRPr sz="1150">
              <a:latin typeface="Book Antiqua"/>
              <a:cs typeface="Book Antiqua"/>
            </a:endParaRPr>
          </a:p>
          <a:p>
            <a:pPr marL="13335">
              <a:lnSpc>
                <a:spcPct val="100000"/>
              </a:lnSpc>
            </a:pPr>
            <a:r>
              <a:rPr sz="1150" b="1" dirty="0">
                <a:solidFill>
                  <a:srgbClr val="2E2E2E"/>
                </a:solidFill>
                <a:latin typeface="Book Antiqua"/>
                <a:cs typeface="Book Antiqua"/>
              </a:rPr>
              <a:t>914-88 </a:t>
            </a:r>
            <a:r>
              <a:rPr sz="1150" dirty="0">
                <a:solidFill>
                  <a:srgbClr val="2E2E2E"/>
                </a:solidFill>
                <a:latin typeface="Book Antiqua"/>
                <a:cs typeface="Book Antiqua"/>
              </a:rPr>
              <a:t>- </a:t>
            </a:r>
            <a:r>
              <a:rPr sz="1150" spc="-5" dirty="0">
                <a:solidFill>
                  <a:srgbClr val="2E2E2E"/>
                </a:solidFill>
                <a:latin typeface="Book Antiqua"/>
                <a:cs typeface="Book Antiqua"/>
              </a:rPr>
              <a:t>Wood (Millwork/Casework/ </a:t>
            </a:r>
            <a:r>
              <a:rPr sz="1150" dirty="0">
                <a:solidFill>
                  <a:srgbClr val="2E2E2E"/>
                </a:solidFill>
                <a:latin typeface="Book Antiqua"/>
                <a:cs typeface="Book Antiqua"/>
              </a:rPr>
              <a:t>Architectural </a:t>
            </a:r>
            <a:r>
              <a:rPr sz="1150" spc="-5" dirty="0">
                <a:solidFill>
                  <a:srgbClr val="2E2E2E"/>
                </a:solidFill>
                <a:latin typeface="Book Antiqua"/>
                <a:cs typeface="Book Antiqua"/>
              </a:rPr>
              <a:t>Wood</a:t>
            </a:r>
            <a:r>
              <a:rPr sz="1150" spc="20" dirty="0">
                <a:solidFill>
                  <a:srgbClr val="2E2E2E"/>
                </a:solidFill>
                <a:latin typeface="Book Antiqua"/>
                <a:cs typeface="Book Antiqua"/>
              </a:rPr>
              <a:t> </a:t>
            </a:r>
            <a:r>
              <a:rPr sz="1150" spc="-5" dirty="0">
                <a:solidFill>
                  <a:srgbClr val="2E2E2E"/>
                </a:solidFill>
                <a:latin typeface="Book Antiqua"/>
                <a:cs typeface="Book Antiqua"/>
              </a:rPr>
              <a:t>Work)</a:t>
            </a:r>
            <a:endParaRPr sz="1150">
              <a:latin typeface="Book Antiqua"/>
              <a:cs typeface="Book Antiqua"/>
            </a:endParaRPr>
          </a:p>
          <a:p>
            <a:pPr marL="560070" marR="387985" indent="-547370">
              <a:lnSpc>
                <a:spcPct val="100000"/>
              </a:lnSpc>
              <a:spcBef>
                <a:spcPts val="15"/>
              </a:spcBef>
            </a:pPr>
            <a:r>
              <a:rPr sz="1150" b="1" dirty="0">
                <a:solidFill>
                  <a:srgbClr val="2E2E2E"/>
                </a:solidFill>
                <a:latin typeface="Book Antiqua"/>
                <a:cs typeface="Book Antiqua"/>
              </a:rPr>
              <a:t>915-97 </a:t>
            </a:r>
            <a:r>
              <a:rPr sz="1150" dirty="0">
                <a:solidFill>
                  <a:srgbClr val="2E2E2E"/>
                </a:solidFill>
                <a:latin typeface="Book Antiqua"/>
                <a:cs typeface="Book Antiqua"/>
              </a:rPr>
              <a:t>- </a:t>
            </a:r>
            <a:r>
              <a:rPr sz="1150" spc="-5" dirty="0">
                <a:solidFill>
                  <a:srgbClr val="2E2E2E"/>
                </a:solidFill>
                <a:latin typeface="Book Antiqua"/>
                <a:cs typeface="Book Antiqua"/>
              </a:rPr>
              <a:t>Telecomm/Data and AV/Security(Wiring Services  Data/Voice)</a:t>
            </a:r>
            <a:endParaRPr sz="1150">
              <a:latin typeface="Book Antiqua"/>
              <a:cs typeface="Book Antiqua"/>
            </a:endParaRPr>
          </a:p>
          <a:p>
            <a:pPr marL="12700">
              <a:lnSpc>
                <a:spcPct val="100000"/>
              </a:lnSpc>
              <a:spcBef>
                <a:spcPts val="10"/>
              </a:spcBef>
            </a:pPr>
            <a:r>
              <a:rPr sz="1150" b="1" dirty="0">
                <a:solidFill>
                  <a:srgbClr val="2E2E2E"/>
                </a:solidFill>
                <a:latin typeface="Book Antiqua"/>
                <a:cs typeface="Book Antiqua"/>
              </a:rPr>
              <a:t>918-73 </a:t>
            </a:r>
            <a:r>
              <a:rPr sz="1150" dirty="0">
                <a:solidFill>
                  <a:srgbClr val="2E2E2E"/>
                </a:solidFill>
                <a:latin typeface="Book Antiqua"/>
                <a:cs typeface="Book Antiqua"/>
              </a:rPr>
              <a:t>- </a:t>
            </a:r>
            <a:r>
              <a:rPr sz="1150" spc="-5" dirty="0">
                <a:solidFill>
                  <a:srgbClr val="2E2E2E"/>
                </a:solidFill>
                <a:latin typeface="Book Antiqua"/>
                <a:cs typeface="Book Antiqua"/>
              </a:rPr>
              <a:t>Landscaping/Irrigation</a:t>
            </a:r>
            <a:r>
              <a:rPr sz="1150" spc="-10" dirty="0">
                <a:solidFill>
                  <a:srgbClr val="2E2E2E"/>
                </a:solidFill>
                <a:latin typeface="Book Antiqua"/>
                <a:cs typeface="Book Antiqua"/>
              </a:rPr>
              <a:t> </a:t>
            </a:r>
            <a:r>
              <a:rPr sz="1150" spc="-5" dirty="0">
                <a:solidFill>
                  <a:srgbClr val="2E2E2E"/>
                </a:solidFill>
                <a:latin typeface="Book Antiqua"/>
                <a:cs typeface="Book Antiqua"/>
              </a:rPr>
              <a:t>(Consulting)</a:t>
            </a:r>
            <a:endParaRPr sz="1150">
              <a:latin typeface="Book Antiqua"/>
              <a:cs typeface="Book Antiqua"/>
            </a:endParaRPr>
          </a:p>
          <a:p>
            <a:pPr marL="12700">
              <a:lnSpc>
                <a:spcPct val="100000"/>
              </a:lnSpc>
            </a:pPr>
            <a:r>
              <a:rPr sz="1150" b="1" dirty="0">
                <a:solidFill>
                  <a:srgbClr val="2E2E2E"/>
                </a:solidFill>
                <a:latin typeface="Book Antiqua"/>
                <a:cs typeface="Book Antiqua"/>
              </a:rPr>
              <a:t>918-93 </a:t>
            </a:r>
            <a:r>
              <a:rPr sz="1150" dirty="0">
                <a:solidFill>
                  <a:srgbClr val="2E2E2E"/>
                </a:solidFill>
                <a:latin typeface="Book Antiqua"/>
                <a:cs typeface="Book Antiqua"/>
              </a:rPr>
              <a:t>- </a:t>
            </a:r>
            <a:r>
              <a:rPr sz="1150" spc="-5" dirty="0">
                <a:solidFill>
                  <a:srgbClr val="2E2E2E"/>
                </a:solidFill>
                <a:latin typeface="Book Antiqua"/>
                <a:cs typeface="Book Antiqua"/>
              </a:rPr>
              <a:t>Project Site Security (Security/Safety</a:t>
            </a:r>
            <a:r>
              <a:rPr sz="1150" spc="90" dirty="0">
                <a:solidFill>
                  <a:srgbClr val="2E2E2E"/>
                </a:solidFill>
                <a:latin typeface="Book Antiqua"/>
                <a:cs typeface="Book Antiqua"/>
              </a:rPr>
              <a:t> </a:t>
            </a:r>
            <a:r>
              <a:rPr sz="1150" spc="-5" dirty="0">
                <a:solidFill>
                  <a:srgbClr val="2E2E2E"/>
                </a:solidFill>
                <a:latin typeface="Book Antiqua"/>
                <a:cs typeface="Book Antiqua"/>
              </a:rPr>
              <a:t>Consulting)</a:t>
            </a:r>
            <a:endParaRPr sz="1150">
              <a:latin typeface="Book Antiqua"/>
              <a:cs typeface="Book Antiqua"/>
            </a:endParaRPr>
          </a:p>
          <a:p>
            <a:pPr marL="523240" marR="115570" indent="-510540">
              <a:lnSpc>
                <a:spcPct val="100000"/>
              </a:lnSpc>
              <a:spcBef>
                <a:spcPts val="10"/>
              </a:spcBef>
            </a:pPr>
            <a:r>
              <a:rPr sz="1150" b="1" dirty="0">
                <a:solidFill>
                  <a:srgbClr val="2E2E2E"/>
                </a:solidFill>
                <a:latin typeface="Book Antiqua"/>
                <a:cs typeface="Book Antiqua"/>
              </a:rPr>
              <a:t>929-33 </a:t>
            </a:r>
            <a:r>
              <a:rPr sz="1150" dirty="0">
                <a:solidFill>
                  <a:srgbClr val="2E2E2E"/>
                </a:solidFill>
                <a:latin typeface="Book Antiqua"/>
                <a:cs typeface="Book Antiqua"/>
              </a:rPr>
              <a:t>- Cranes- </a:t>
            </a:r>
            <a:r>
              <a:rPr sz="1150" spc="-5" dirty="0">
                <a:solidFill>
                  <a:srgbClr val="2E2E2E"/>
                </a:solidFill>
                <a:latin typeface="Book Antiqua"/>
                <a:cs typeface="Book Antiqua"/>
              </a:rPr>
              <a:t>Backhoe, Dragline, </a:t>
            </a:r>
            <a:r>
              <a:rPr sz="1150" dirty="0">
                <a:solidFill>
                  <a:srgbClr val="2E2E2E"/>
                </a:solidFill>
                <a:latin typeface="Book Antiqua"/>
                <a:cs typeface="Book Antiqua"/>
              </a:rPr>
              <a:t>Clamshell </a:t>
            </a:r>
            <a:r>
              <a:rPr sz="1150" spc="-5" dirty="0">
                <a:solidFill>
                  <a:srgbClr val="2E2E2E"/>
                </a:solidFill>
                <a:latin typeface="Book Antiqua"/>
                <a:cs typeface="Book Antiqua"/>
              </a:rPr>
              <a:t>etc. </a:t>
            </a:r>
            <a:r>
              <a:rPr sz="1150" dirty="0">
                <a:solidFill>
                  <a:srgbClr val="2E2E2E"/>
                </a:solidFill>
                <a:latin typeface="Book Antiqua"/>
                <a:cs typeface="Book Antiqua"/>
              </a:rPr>
              <a:t>Maintenance  &amp;</a:t>
            </a:r>
            <a:r>
              <a:rPr sz="1150" spc="-5" dirty="0">
                <a:solidFill>
                  <a:srgbClr val="2E2E2E"/>
                </a:solidFill>
                <a:latin typeface="Book Antiqua"/>
                <a:cs typeface="Book Antiqua"/>
              </a:rPr>
              <a:t> </a:t>
            </a:r>
            <a:r>
              <a:rPr sz="1150" dirty="0">
                <a:solidFill>
                  <a:srgbClr val="2E2E2E"/>
                </a:solidFill>
                <a:latin typeface="Book Antiqua"/>
                <a:cs typeface="Book Antiqua"/>
              </a:rPr>
              <a:t>Repair</a:t>
            </a:r>
            <a:endParaRPr sz="1150">
              <a:latin typeface="Book Antiqua"/>
              <a:cs typeface="Book Antiqua"/>
            </a:endParaRPr>
          </a:p>
          <a:p>
            <a:pPr marL="449580" marR="703580" indent="-437515">
              <a:lnSpc>
                <a:spcPct val="100000"/>
              </a:lnSpc>
              <a:spcBef>
                <a:spcPts val="15"/>
              </a:spcBef>
            </a:pPr>
            <a:r>
              <a:rPr sz="1150" b="1" dirty="0">
                <a:solidFill>
                  <a:srgbClr val="2E2E2E"/>
                </a:solidFill>
                <a:latin typeface="Book Antiqua"/>
                <a:cs typeface="Book Antiqua"/>
              </a:rPr>
              <a:t>931-30 </a:t>
            </a:r>
            <a:r>
              <a:rPr sz="1150" spc="-5" dirty="0">
                <a:solidFill>
                  <a:srgbClr val="2E2E2E"/>
                </a:solidFill>
                <a:latin typeface="Book Antiqua"/>
                <a:cs typeface="Book Antiqua"/>
              </a:rPr>
              <a:t>Cafeteria </a:t>
            </a:r>
            <a:r>
              <a:rPr sz="1150" dirty="0">
                <a:solidFill>
                  <a:srgbClr val="2E2E2E"/>
                </a:solidFill>
                <a:latin typeface="Book Antiqua"/>
                <a:cs typeface="Book Antiqua"/>
              </a:rPr>
              <a:t>and Kitchen Equipment, Commercial,  Maintenance and</a:t>
            </a:r>
            <a:r>
              <a:rPr sz="1150" spc="-5" dirty="0">
                <a:solidFill>
                  <a:srgbClr val="2E2E2E"/>
                </a:solidFill>
                <a:latin typeface="Book Antiqua"/>
                <a:cs typeface="Book Antiqua"/>
              </a:rPr>
              <a:t> </a:t>
            </a:r>
            <a:r>
              <a:rPr sz="1150" dirty="0">
                <a:solidFill>
                  <a:srgbClr val="2E2E2E"/>
                </a:solidFill>
                <a:latin typeface="Book Antiqua"/>
                <a:cs typeface="Book Antiqua"/>
              </a:rPr>
              <a:t>Repair</a:t>
            </a:r>
            <a:endParaRPr sz="1150">
              <a:latin typeface="Book Antiqua"/>
              <a:cs typeface="Book Antiqua"/>
            </a:endParaRPr>
          </a:p>
          <a:p>
            <a:pPr marL="12700">
              <a:lnSpc>
                <a:spcPct val="100000"/>
              </a:lnSpc>
              <a:spcBef>
                <a:spcPts val="10"/>
              </a:spcBef>
            </a:pPr>
            <a:r>
              <a:rPr sz="1150" b="1" dirty="0">
                <a:solidFill>
                  <a:srgbClr val="2E2E2E"/>
                </a:solidFill>
                <a:latin typeface="Book Antiqua"/>
                <a:cs typeface="Book Antiqua"/>
              </a:rPr>
              <a:t>934-64 </a:t>
            </a:r>
            <a:r>
              <a:rPr sz="1150" dirty="0">
                <a:solidFill>
                  <a:srgbClr val="2E2E2E"/>
                </a:solidFill>
                <a:latin typeface="Book Antiqua"/>
                <a:cs typeface="Book Antiqua"/>
              </a:rPr>
              <a:t>-Plumbing Equip. &amp; Fixtures, Maintenance &amp;</a:t>
            </a:r>
            <a:r>
              <a:rPr sz="1150" spc="-15" dirty="0">
                <a:solidFill>
                  <a:srgbClr val="2E2E2E"/>
                </a:solidFill>
                <a:latin typeface="Book Antiqua"/>
                <a:cs typeface="Book Antiqua"/>
              </a:rPr>
              <a:t> </a:t>
            </a:r>
            <a:r>
              <a:rPr sz="1150" dirty="0">
                <a:solidFill>
                  <a:srgbClr val="2E2E2E"/>
                </a:solidFill>
                <a:latin typeface="Book Antiqua"/>
                <a:cs typeface="Book Antiqua"/>
              </a:rPr>
              <a:t>Repairs</a:t>
            </a:r>
            <a:endParaRPr sz="1150">
              <a:latin typeface="Book Antiqua"/>
              <a:cs typeface="Book Antiqua"/>
            </a:endParaRPr>
          </a:p>
          <a:p>
            <a:pPr marL="487045" marR="66675" indent="-474980">
              <a:lnSpc>
                <a:spcPct val="100400"/>
              </a:lnSpc>
              <a:spcBef>
                <a:spcPts val="5"/>
              </a:spcBef>
            </a:pPr>
            <a:r>
              <a:rPr sz="1150" b="1" dirty="0">
                <a:solidFill>
                  <a:srgbClr val="2E2E2E"/>
                </a:solidFill>
                <a:latin typeface="Book Antiqua"/>
                <a:cs typeface="Book Antiqua"/>
              </a:rPr>
              <a:t>936-33</a:t>
            </a:r>
            <a:r>
              <a:rPr sz="1050" dirty="0">
                <a:solidFill>
                  <a:srgbClr val="2E2E2E"/>
                </a:solidFill>
                <a:latin typeface="Book Antiqua"/>
                <a:cs typeface="Book Antiqua"/>
              </a:rPr>
              <a:t>- </a:t>
            </a:r>
            <a:r>
              <a:rPr sz="1150" spc="-5" dirty="0">
                <a:solidFill>
                  <a:srgbClr val="2E2E2E"/>
                </a:solidFill>
                <a:latin typeface="Book Antiqua"/>
                <a:cs typeface="Book Antiqua"/>
              </a:rPr>
              <a:t>Fire Protection </a:t>
            </a:r>
            <a:r>
              <a:rPr sz="1150" dirty="0">
                <a:solidFill>
                  <a:srgbClr val="2E2E2E"/>
                </a:solidFill>
                <a:latin typeface="Book Antiqua"/>
                <a:cs typeface="Book Antiqua"/>
              </a:rPr>
              <a:t>Equipment &amp; </a:t>
            </a:r>
            <a:r>
              <a:rPr sz="1150" spc="-5" dirty="0">
                <a:solidFill>
                  <a:srgbClr val="2E2E2E"/>
                </a:solidFill>
                <a:latin typeface="Book Antiqua"/>
                <a:cs typeface="Book Antiqua"/>
              </a:rPr>
              <a:t>Systems </a:t>
            </a:r>
            <a:r>
              <a:rPr sz="1150" dirty="0">
                <a:solidFill>
                  <a:srgbClr val="2E2E2E"/>
                </a:solidFill>
                <a:latin typeface="Book Antiqua"/>
                <a:cs typeface="Book Antiqua"/>
              </a:rPr>
              <a:t>Including </a:t>
            </a:r>
            <a:r>
              <a:rPr sz="1150" spc="-5" dirty="0">
                <a:solidFill>
                  <a:srgbClr val="2E2E2E"/>
                </a:solidFill>
                <a:latin typeface="Book Antiqua"/>
                <a:cs typeface="Book Antiqua"/>
              </a:rPr>
              <a:t>Fire  Hydrants, Fire Sprinkler Systems, Smoke Detectors, Jaws  of </a:t>
            </a:r>
            <a:r>
              <a:rPr sz="1150" dirty="0">
                <a:solidFill>
                  <a:srgbClr val="2E2E2E"/>
                </a:solidFill>
                <a:latin typeface="Book Antiqua"/>
                <a:cs typeface="Book Antiqua"/>
              </a:rPr>
              <a:t>Life, </a:t>
            </a:r>
            <a:r>
              <a:rPr sz="1150" spc="-5" dirty="0">
                <a:solidFill>
                  <a:srgbClr val="2E2E2E"/>
                </a:solidFill>
                <a:latin typeface="Book Antiqua"/>
                <a:cs typeface="Book Antiqua"/>
              </a:rPr>
              <a:t>Fire Protection </a:t>
            </a:r>
            <a:r>
              <a:rPr sz="1150" dirty="0">
                <a:solidFill>
                  <a:srgbClr val="2E2E2E"/>
                </a:solidFill>
                <a:latin typeface="Book Antiqua"/>
                <a:cs typeface="Book Antiqua"/>
              </a:rPr>
              <a:t>Material Treatment, </a:t>
            </a:r>
            <a:r>
              <a:rPr sz="1150" spc="-5" dirty="0">
                <a:solidFill>
                  <a:srgbClr val="2E2E2E"/>
                </a:solidFill>
                <a:latin typeface="Book Antiqua"/>
                <a:cs typeface="Book Antiqua"/>
              </a:rPr>
              <a:t>etc.</a:t>
            </a:r>
            <a:endParaRPr sz="1150">
              <a:latin typeface="Book Antiqua"/>
              <a:cs typeface="Book Antiqua"/>
            </a:endParaRPr>
          </a:p>
          <a:p>
            <a:pPr marL="487045">
              <a:lnSpc>
                <a:spcPct val="100000"/>
              </a:lnSpc>
              <a:spcBef>
                <a:spcPts val="15"/>
              </a:spcBef>
            </a:pPr>
            <a:r>
              <a:rPr sz="1150" dirty="0">
                <a:solidFill>
                  <a:srgbClr val="2E2E2E"/>
                </a:solidFill>
                <a:latin typeface="Book Antiqua"/>
                <a:cs typeface="Book Antiqua"/>
              </a:rPr>
              <a:t>Maintenance and</a:t>
            </a:r>
            <a:r>
              <a:rPr sz="1150" spc="-5" dirty="0">
                <a:solidFill>
                  <a:srgbClr val="2E2E2E"/>
                </a:solidFill>
                <a:latin typeface="Book Antiqua"/>
                <a:cs typeface="Book Antiqua"/>
              </a:rPr>
              <a:t> </a:t>
            </a:r>
            <a:r>
              <a:rPr sz="1150" dirty="0">
                <a:solidFill>
                  <a:srgbClr val="2E2E2E"/>
                </a:solidFill>
                <a:latin typeface="Book Antiqua"/>
                <a:cs typeface="Book Antiqua"/>
              </a:rPr>
              <a:t>Repair</a:t>
            </a:r>
            <a:endParaRPr sz="1150">
              <a:latin typeface="Book Antiqua"/>
              <a:cs typeface="Book Antiqua"/>
            </a:endParaRPr>
          </a:p>
          <a:p>
            <a:pPr marL="13335">
              <a:lnSpc>
                <a:spcPct val="100000"/>
              </a:lnSpc>
            </a:pPr>
            <a:r>
              <a:rPr sz="1150" b="1" dirty="0">
                <a:solidFill>
                  <a:srgbClr val="2E2E2E"/>
                </a:solidFill>
                <a:latin typeface="Book Antiqua"/>
                <a:cs typeface="Book Antiqua"/>
              </a:rPr>
              <a:t>958-95</a:t>
            </a:r>
            <a:r>
              <a:rPr sz="1150" dirty="0">
                <a:solidFill>
                  <a:srgbClr val="2E2E2E"/>
                </a:solidFill>
                <a:latin typeface="Book Antiqua"/>
                <a:cs typeface="Book Antiqua"/>
              </a:rPr>
              <a:t>- </a:t>
            </a:r>
            <a:r>
              <a:rPr sz="1150" spc="-5" dirty="0">
                <a:solidFill>
                  <a:srgbClr val="2E2E2E"/>
                </a:solidFill>
                <a:latin typeface="Book Antiqua"/>
                <a:cs typeface="Book Antiqua"/>
              </a:rPr>
              <a:t>Site</a:t>
            </a:r>
            <a:r>
              <a:rPr sz="1150" spc="5" dirty="0">
                <a:solidFill>
                  <a:srgbClr val="2E2E2E"/>
                </a:solidFill>
                <a:latin typeface="Book Antiqua"/>
                <a:cs typeface="Book Antiqua"/>
              </a:rPr>
              <a:t> </a:t>
            </a:r>
            <a:r>
              <a:rPr sz="1150" spc="-5" dirty="0">
                <a:solidFill>
                  <a:srgbClr val="2E2E2E"/>
                </a:solidFill>
                <a:latin typeface="Book Antiqua"/>
                <a:cs typeface="Book Antiqua"/>
              </a:rPr>
              <a:t>Utilities</a:t>
            </a:r>
            <a:endParaRPr sz="1150">
              <a:latin typeface="Book Antiqua"/>
              <a:cs typeface="Book Antiqua"/>
            </a:endParaRPr>
          </a:p>
          <a:p>
            <a:pPr marL="13335">
              <a:lnSpc>
                <a:spcPct val="100000"/>
              </a:lnSpc>
              <a:spcBef>
                <a:spcPts val="10"/>
              </a:spcBef>
            </a:pPr>
            <a:r>
              <a:rPr sz="1150" b="1" dirty="0">
                <a:solidFill>
                  <a:srgbClr val="2E2E2E"/>
                </a:solidFill>
                <a:latin typeface="Book Antiqua"/>
                <a:cs typeface="Book Antiqua"/>
              </a:rPr>
              <a:t>958-96 </a:t>
            </a:r>
            <a:r>
              <a:rPr sz="1150" dirty="0">
                <a:solidFill>
                  <a:srgbClr val="2E2E2E"/>
                </a:solidFill>
                <a:latin typeface="Book Antiqua"/>
                <a:cs typeface="Book Antiqua"/>
              </a:rPr>
              <a:t>- Waste Management</a:t>
            </a:r>
            <a:r>
              <a:rPr sz="1150" spc="-15" dirty="0">
                <a:solidFill>
                  <a:srgbClr val="2E2E2E"/>
                </a:solidFill>
                <a:latin typeface="Book Antiqua"/>
                <a:cs typeface="Book Antiqua"/>
              </a:rPr>
              <a:t> </a:t>
            </a:r>
            <a:r>
              <a:rPr sz="1150" spc="-5" dirty="0">
                <a:solidFill>
                  <a:srgbClr val="2E2E2E"/>
                </a:solidFill>
                <a:latin typeface="Book Antiqua"/>
                <a:cs typeface="Book Antiqua"/>
              </a:rPr>
              <a:t>Services</a:t>
            </a:r>
            <a:endParaRPr sz="1150">
              <a:latin typeface="Book Antiqua"/>
              <a:cs typeface="Book Antiqua"/>
            </a:endParaRPr>
          </a:p>
          <a:p>
            <a:pPr marL="13335">
              <a:lnSpc>
                <a:spcPct val="100000"/>
              </a:lnSpc>
            </a:pPr>
            <a:r>
              <a:rPr sz="1150" b="1" dirty="0">
                <a:solidFill>
                  <a:srgbClr val="2E2E2E"/>
                </a:solidFill>
                <a:latin typeface="Book Antiqua"/>
                <a:cs typeface="Book Antiqua"/>
              </a:rPr>
              <a:t>962-37</a:t>
            </a:r>
            <a:r>
              <a:rPr sz="1150" b="1" spc="285" dirty="0">
                <a:solidFill>
                  <a:srgbClr val="2E2E2E"/>
                </a:solidFill>
                <a:latin typeface="Book Antiqua"/>
                <a:cs typeface="Book Antiqua"/>
              </a:rPr>
              <a:t> </a:t>
            </a:r>
            <a:r>
              <a:rPr sz="1150" spc="-5" dirty="0">
                <a:solidFill>
                  <a:srgbClr val="2E2E2E"/>
                </a:solidFill>
                <a:latin typeface="Book Antiqua"/>
                <a:cs typeface="Book Antiqua"/>
              </a:rPr>
              <a:t>Flagpole</a:t>
            </a:r>
            <a:endParaRPr sz="1150">
              <a:latin typeface="Book Antiqua"/>
              <a:cs typeface="Book Antiqua"/>
            </a:endParaRPr>
          </a:p>
          <a:p>
            <a:pPr marL="13335">
              <a:lnSpc>
                <a:spcPct val="100000"/>
              </a:lnSpc>
              <a:spcBef>
                <a:spcPts val="10"/>
              </a:spcBef>
            </a:pPr>
            <a:r>
              <a:rPr sz="1150" b="1" dirty="0">
                <a:solidFill>
                  <a:srgbClr val="2E2E2E"/>
                </a:solidFill>
                <a:latin typeface="Book Antiqua"/>
                <a:cs typeface="Book Antiqua"/>
              </a:rPr>
              <a:t>967-02 </a:t>
            </a:r>
            <a:r>
              <a:rPr sz="1150" dirty="0">
                <a:solidFill>
                  <a:srgbClr val="2E2E2E"/>
                </a:solidFill>
                <a:latin typeface="Book Antiqua"/>
                <a:cs typeface="Book Antiqua"/>
              </a:rPr>
              <a:t>- HVAC Equipment &amp; Manufacturing</a:t>
            </a:r>
            <a:r>
              <a:rPr sz="1150" spc="10" dirty="0">
                <a:solidFill>
                  <a:srgbClr val="2E2E2E"/>
                </a:solidFill>
                <a:latin typeface="Book Antiqua"/>
                <a:cs typeface="Book Antiqua"/>
              </a:rPr>
              <a:t> </a:t>
            </a:r>
            <a:r>
              <a:rPr sz="1150" spc="-5" dirty="0">
                <a:solidFill>
                  <a:srgbClr val="2E2E2E"/>
                </a:solidFill>
                <a:latin typeface="Book Antiqua"/>
                <a:cs typeface="Book Antiqua"/>
              </a:rPr>
              <a:t>Services</a:t>
            </a:r>
            <a:endParaRPr sz="1150">
              <a:latin typeface="Book Antiqua"/>
              <a:cs typeface="Book Antiqua"/>
            </a:endParaRPr>
          </a:p>
          <a:p>
            <a:pPr marL="12700">
              <a:lnSpc>
                <a:spcPct val="100000"/>
              </a:lnSpc>
            </a:pPr>
            <a:r>
              <a:rPr sz="1150" b="1" dirty="0">
                <a:solidFill>
                  <a:srgbClr val="2E2E2E"/>
                </a:solidFill>
                <a:latin typeface="Book Antiqua"/>
                <a:cs typeface="Book Antiqua"/>
              </a:rPr>
              <a:t>967-30</a:t>
            </a:r>
            <a:r>
              <a:rPr sz="1150" b="1" spc="220" dirty="0">
                <a:solidFill>
                  <a:srgbClr val="2E2E2E"/>
                </a:solidFill>
                <a:latin typeface="Book Antiqua"/>
                <a:cs typeface="Book Antiqua"/>
              </a:rPr>
              <a:t> </a:t>
            </a:r>
            <a:r>
              <a:rPr sz="1150" dirty="0">
                <a:solidFill>
                  <a:srgbClr val="2E2E2E"/>
                </a:solidFill>
                <a:latin typeface="Book Antiqua"/>
                <a:cs typeface="Book Antiqua"/>
              </a:rPr>
              <a:t>Plastering</a:t>
            </a:r>
            <a:endParaRPr sz="1150">
              <a:latin typeface="Book Antiqua"/>
              <a:cs typeface="Book Antiqua"/>
            </a:endParaRPr>
          </a:p>
          <a:p>
            <a:pPr marL="12700">
              <a:lnSpc>
                <a:spcPct val="100000"/>
              </a:lnSpc>
              <a:spcBef>
                <a:spcPts val="15"/>
              </a:spcBef>
            </a:pPr>
            <a:r>
              <a:rPr sz="1150" b="1" dirty="0">
                <a:solidFill>
                  <a:srgbClr val="2E2E2E"/>
                </a:solidFill>
                <a:latin typeface="Book Antiqua"/>
                <a:cs typeface="Book Antiqua"/>
              </a:rPr>
              <a:t>975-26 </a:t>
            </a:r>
            <a:r>
              <a:rPr sz="1150" dirty="0">
                <a:solidFill>
                  <a:srgbClr val="2E2E2E"/>
                </a:solidFill>
                <a:latin typeface="Book Antiqua"/>
                <a:cs typeface="Book Antiqua"/>
              </a:rPr>
              <a:t>- Cranes &amp; </a:t>
            </a:r>
            <a:r>
              <a:rPr sz="1150" spc="-5" dirty="0">
                <a:solidFill>
                  <a:srgbClr val="2E2E2E"/>
                </a:solidFill>
                <a:latin typeface="Book Antiqua"/>
                <a:cs typeface="Book Antiqua"/>
              </a:rPr>
              <a:t>Buckets Rental or</a:t>
            </a:r>
            <a:r>
              <a:rPr sz="1150" spc="5" dirty="0">
                <a:solidFill>
                  <a:srgbClr val="2E2E2E"/>
                </a:solidFill>
                <a:latin typeface="Book Antiqua"/>
                <a:cs typeface="Book Antiqua"/>
              </a:rPr>
              <a:t> </a:t>
            </a:r>
            <a:r>
              <a:rPr sz="1150" dirty="0">
                <a:solidFill>
                  <a:srgbClr val="2E2E2E"/>
                </a:solidFill>
                <a:latin typeface="Book Antiqua"/>
                <a:cs typeface="Book Antiqua"/>
              </a:rPr>
              <a:t>Lease</a:t>
            </a:r>
            <a:endParaRPr sz="1150">
              <a:latin typeface="Book Antiqua"/>
              <a:cs typeface="Book Antiqua"/>
            </a:endParaRPr>
          </a:p>
          <a:p>
            <a:pPr marL="487045" marR="37465" indent="-474345">
              <a:lnSpc>
                <a:spcPts val="1390"/>
              </a:lnSpc>
              <a:spcBef>
                <a:spcPts val="35"/>
              </a:spcBef>
            </a:pPr>
            <a:r>
              <a:rPr sz="1150" b="1" dirty="0">
                <a:solidFill>
                  <a:srgbClr val="2E2E2E"/>
                </a:solidFill>
                <a:latin typeface="Book Antiqua"/>
                <a:cs typeface="Book Antiqua"/>
              </a:rPr>
              <a:t>988-52</a:t>
            </a:r>
            <a:r>
              <a:rPr sz="1150" dirty="0">
                <a:solidFill>
                  <a:srgbClr val="2E2E2E"/>
                </a:solidFill>
                <a:latin typeface="Book Antiqua"/>
                <a:cs typeface="Book Antiqua"/>
              </a:rPr>
              <a:t>-Landscaping (Including </a:t>
            </a:r>
            <a:r>
              <a:rPr sz="1150" spc="-5" dirty="0">
                <a:solidFill>
                  <a:srgbClr val="2E2E2E"/>
                </a:solidFill>
                <a:latin typeface="Book Antiqua"/>
                <a:cs typeface="Book Antiqua"/>
              </a:rPr>
              <a:t>Design, Fertilizing, </a:t>
            </a:r>
            <a:r>
              <a:rPr sz="1150" dirty="0">
                <a:solidFill>
                  <a:srgbClr val="2E2E2E"/>
                </a:solidFill>
                <a:latin typeface="Book Antiqua"/>
                <a:cs typeface="Book Antiqua"/>
              </a:rPr>
              <a:t>Planting </a:t>
            </a:r>
            <a:r>
              <a:rPr sz="1150" spc="-5" dirty="0">
                <a:solidFill>
                  <a:srgbClr val="2E2E2E"/>
                </a:solidFill>
                <a:latin typeface="Book Antiqua"/>
                <a:cs typeface="Book Antiqua"/>
              </a:rPr>
              <a:t>etc.)  </a:t>
            </a:r>
            <a:r>
              <a:rPr sz="1150" dirty="0">
                <a:solidFill>
                  <a:srgbClr val="2E2E2E"/>
                </a:solidFill>
                <a:latin typeface="Book Antiqua"/>
                <a:cs typeface="Book Antiqua"/>
              </a:rPr>
              <a:t>But </a:t>
            </a:r>
            <a:r>
              <a:rPr sz="1150" spc="-5" dirty="0">
                <a:solidFill>
                  <a:srgbClr val="2E2E2E"/>
                </a:solidFill>
                <a:latin typeface="Book Antiqua"/>
                <a:cs typeface="Book Antiqua"/>
              </a:rPr>
              <a:t>not Grounds </a:t>
            </a:r>
            <a:r>
              <a:rPr sz="1150" dirty="0">
                <a:solidFill>
                  <a:srgbClr val="2E2E2E"/>
                </a:solidFill>
                <a:latin typeface="Book Antiqua"/>
                <a:cs typeface="Book Antiqua"/>
              </a:rPr>
              <a:t>Maintenance </a:t>
            </a:r>
            <a:r>
              <a:rPr sz="1150" spc="-5" dirty="0">
                <a:solidFill>
                  <a:srgbClr val="2E2E2E"/>
                </a:solidFill>
                <a:latin typeface="Book Antiqua"/>
                <a:cs typeface="Book Antiqua"/>
              </a:rPr>
              <a:t>or </a:t>
            </a:r>
            <a:r>
              <a:rPr sz="1150" dirty="0">
                <a:solidFill>
                  <a:srgbClr val="2E2E2E"/>
                </a:solidFill>
                <a:latin typeface="Book Antiqua"/>
                <a:cs typeface="Book Antiqua"/>
              </a:rPr>
              <a:t>Tree Trimming</a:t>
            </a:r>
            <a:r>
              <a:rPr sz="1150" spc="10" dirty="0">
                <a:solidFill>
                  <a:srgbClr val="2E2E2E"/>
                </a:solidFill>
                <a:latin typeface="Book Antiqua"/>
                <a:cs typeface="Book Antiqua"/>
              </a:rPr>
              <a:t> </a:t>
            </a:r>
            <a:r>
              <a:rPr sz="1150" spc="-5" dirty="0">
                <a:solidFill>
                  <a:srgbClr val="2E2E2E"/>
                </a:solidFill>
                <a:latin typeface="Book Antiqua"/>
                <a:cs typeface="Book Antiqua"/>
              </a:rPr>
              <a:t>Services</a:t>
            </a:r>
            <a:endParaRPr sz="1150">
              <a:latin typeface="Book Antiqua"/>
              <a:cs typeface="Book Antiqua"/>
            </a:endParaRPr>
          </a:p>
          <a:p>
            <a:pPr marL="12700">
              <a:lnSpc>
                <a:spcPts val="1335"/>
              </a:lnSpc>
            </a:pPr>
            <a:r>
              <a:rPr sz="1150" b="1" dirty="0">
                <a:solidFill>
                  <a:srgbClr val="2E2E2E"/>
                </a:solidFill>
                <a:latin typeface="Book Antiqua"/>
                <a:cs typeface="Book Antiqua"/>
              </a:rPr>
              <a:t>990-11 </a:t>
            </a:r>
            <a:r>
              <a:rPr sz="1150" dirty="0">
                <a:solidFill>
                  <a:srgbClr val="2E2E2E"/>
                </a:solidFill>
                <a:latin typeface="Book Antiqua"/>
                <a:cs typeface="Book Antiqua"/>
              </a:rPr>
              <a:t>- </a:t>
            </a:r>
            <a:r>
              <a:rPr sz="1150" spc="-5" dirty="0">
                <a:solidFill>
                  <a:srgbClr val="2E2E2E"/>
                </a:solidFill>
                <a:latin typeface="Book Antiqua"/>
                <a:cs typeface="Book Antiqua"/>
              </a:rPr>
              <a:t>Safety </a:t>
            </a:r>
            <a:r>
              <a:rPr sz="1150" dirty="0">
                <a:solidFill>
                  <a:srgbClr val="2E2E2E"/>
                </a:solidFill>
                <a:latin typeface="Book Antiqua"/>
                <a:cs typeface="Book Antiqua"/>
              </a:rPr>
              <a:t>Training &amp; Awareness </a:t>
            </a:r>
            <a:r>
              <a:rPr sz="1150" spc="-5" dirty="0">
                <a:solidFill>
                  <a:srgbClr val="2E2E2E"/>
                </a:solidFill>
                <a:latin typeface="Book Antiqua"/>
                <a:cs typeface="Book Antiqua"/>
              </a:rPr>
              <a:t>Services</a:t>
            </a:r>
            <a:endParaRPr sz="1150">
              <a:latin typeface="Book Antiqua"/>
              <a:cs typeface="Book Antiqua"/>
            </a:endParaRPr>
          </a:p>
        </p:txBody>
      </p:sp>
      <p:grpSp>
        <p:nvGrpSpPr>
          <p:cNvPr id="20" name="object 20"/>
          <p:cNvGrpSpPr/>
          <p:nvPr/>
        </p:nvGrpSpPr>
        <p:grpSpPr>
          <a:xfrm>
            <a:off x="3889247" y="1005840"/>
            <a:ext cx="4413885" cy="5520690"/>
            <a:chOff x="3889247" y="1005840"/>
            <a:chExt cx="4413885" cy="5520690"/>
          </a:xfrm>
        </p:grpSpPr>
        <p:sp>
          <p:nvSpPr>
            <p:cNvPr id="21" name="object 21"/>
            <p:cNvSpPr/>
            <p:nvPr/>
          </p:nvSpPr>
          <p:spPr>
            <a:xfrm>
              <a:off x="3893819" y="1005840"/>
              <a:ext cx="0" cy="5520690"/>
            </a:xfrm>
            <a:custGeom>
              <a:avLst/>
              <a:gdLst/>
              <a:ahLst/>
              <a:cxnLst/>
              <a:rect l="l" t="t" r="r" b="b"/>
              <a:pathLst>
                <a:path h="5520690">
                  <a:moveTo>
                    <a:pt x="0" y="0"/>
                  </a:moveTo>
                  <a:lnTo>
                    <a:pt x="0" y="5520690"/>
                  </a:lnTo>
                </a:path>
              </a:pathLst>
            </a:custGeom>
            <a:ln w="9144">
              <a:solidFill>
                <a:srgbClr val="82203B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2" name="object 22"/>
            <p:cNvSpPr/>
            <p:nvPr/>
          </p:nvSpPr>
          <p:spPr>
            <a:xfrm>
              <a:off x="8298179" y="1005840"/>
              <a:ext cx="0" cy="5520690"/>
            </a:xfrm>
            <a:custGeom>
              <a:avLst/>
              <a:gdLst/>
              <a:ahLst/>
              <a:cxnLst/>
              <a:rect l="l" t="t" r="r" b="b"/>
              <a:pathLst>
                <a:path h="5520690">
                  <a:moveTo>
                    <a:pt x="0" y="0"/>
                  </a:moveTo>
                  <a:lnTo>
                    <a:pt x="0" y="5520690"/>
                  </a:lnTo>
                </a:path>
              </a:pathLst>
            </a:custGeom>
            <a:ln w="9144">
              <a:solidFill>
                <a:srgbClr val="82203B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3" name="object 23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1270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0"/>
              </a:spcBef>
            </a:pPr>
            <a:fld id="{81D60167-4931-47E6-BA6A-407CBD079E47}" type="slidenum">
              <a:rPr spc="10" dirty="0"/>
              <a:t>23</a:t>
            </a:fld>
            <a:endParaRPr spc="10" dirty="0"/>
          </a:p>
        </p:txBody>
      </p:sp>
    </p:spTree>
  </p:cSld>
  <p:clrMapOvr>
    <a:masterClrMapping/>
  </p:clrMapOvr>
  <p:transition spd="med">
    <p:fade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ject 5"/>
          <p:cNvSpPr/>
          <p:nvPr/>
        </p:nvSpPr>
        <p:spPr>
          <a:xfrm>
            <a:off x="761" y="762"/>
            <a:ext cx="914400" cy="0"/>
          </a:xfrm>
          <a:custGeom>
            <a:avLst/>
            <a:gdLst/>
            <a:ahLst/>
            <a:cxnLst/>
            <a:rect l="l" t="t" r="r" b="b"/>
            <a:pathLst>
              <a:path w="914400">
                <a:moveTo>
                  <a:pt x="0" y="0"/>
                </a:moveTo>
                <a:lnTo>
                  <a:pt x="914400" y="0"/>
                </a:lnTo>
              </a:path>
            </a:pathLst>
          </a:custGeom>
          <a:ln w="3175">
            <a:solidFill>
              <a:srgbClr val="FB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6" name="object 6"/>
          <p:cNvGrpSpPr/>
          <p:nvPr/>
        </p:nvGrpSpPr>
        <p:grpSpPr>
          <a:xfrm>
            <a:off x="0" y="323088"/>
            <a:ext cx="9636760" cy="696595"/>
            <a:chOff x="0" y="323088"/>
            <a:chExt cx="9636760" cy="696595"/>
          </a:xfrm>
        </p:grpSpPr>
        <p:sp>
          <p:nvSpPr>
            <p:cNvPr id="7" name="object 7"/>
            <p:cNvSpPr/>
            <p:nvPr/>
          </p:nvSpPr>
          <p:spPr>
            <a:xfrm>
              <a:off x="0" y="323088"/>
              <a:ext cx="6117335" cy="691895"/>
            </a:xfrm>
            <a:prstGeom prst="rect">
              <a:avLst/>
            </a:prstGeom>
            <a:blipFill>
              <a:blip r:embed="rId2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89915" y="667512"/>
              <a:ext cx="5875019" cy="176783"/>
            </a:xfrm>
            <a:prstGeom prst="rect">
              <a:avLst/>
            </a:prstGeom>
            <a:blipFill>
              <a:blip r:embed="rId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9"/>
            <p:cNvSpPr/>
            <p:nvPr/>
          </p:nvSpPr>
          <p:spPr>
            <a:xfrm>
              <a:off x="5652516" y="327660"/>
              <a:ext cx="3983735" cy="691895"/>
            </a:xfrm>
            <a:prstGeom prst="rect">
              <a:avLst/>
            </a:prstGeom>
            <a:blipFill>
              <a:blip r:embed="rId4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0" name="object 10"/>
          <p:cNvSpPr txBox="1">
            <a:spLocks noGrp="1"/>
          </p:cNvSpPr>
          <p:nvPr>
            <p:ph type="title"/>
          </p:nvPr>
        </p:nvSpPr>
        <p:spPr>
          <a:xfrm>
            <a:off x="147914" y="439177"/>
            <a:ext cx="9256395" cy="32956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sz="2000" u="heavy" spc="-10" dirty="0">
                <a:solidFill>
                  <a:srgbClr val="82203B"/>
                </a:solidFill>
                <a:uFill>
                  <a:solidFill>
                    <a:srgbClr val="82203B"/>
                  </a:solidFill>
                </a:uFill>
              </a:rPr>
              <a:t>Commonly Used NIGP </a:t>
            </a:r>
            <a:r>
              <a:rPr sz="2000" u="heavy" spc="-5" dirty="0">
                <a:solidFill>
                  <a:srgbClr val="82203B"/>
                </a:solidFill>
                <a:uFill>
                  <a:solidFill>
                    <a:srgbClr val="82203B"/>
                  </a:solidFill>
                </a:uFill>
              </a:rPr>
              <a:t>Class </a:t>
            </a:r>
            <a:r>
              <a:rPr sz="2000" u="heavy" spc="-10" dirty="0">
                <a:solidFill>
                  <a:srgbClr val="82203B"/>
                </a:solidFill>
                <a:uFill>
                  <a:solidFill>
                    <a:srgbClr val="82203B"/>
                  </a:solidFill>
                </a:uFill>
              </a:rPr>
              <a:t>and Item Codes for </a:t>
            </a:r>
            <a:r>
              <a:rPr sz="2000" i="1" u="heavy" spc="-10" dirty="0">
                <a:solidFill>
                  <a:srgbClr val="346C3F"/>
                </a:solidFill>
                <a:uFill>
                  <a:solidFill>
                    <a:srgbClr val="82203B"/>
                  </a:solidFill>
                </a:uFill>
                <a:latin typeface="Book Antiqua"/>
                <a:cs typeface="Book Antiqua"/>
              </a:rPr>
              <a:t>General Commodities/</a:t>
            </a:r>
            <a:r>
              <a:rPr sz="2000" i="1" u="heavy" spc="240" dirty="0">
                <a:solidFill>
                  <a:srgbClr val="346C3F"/>
                </a:solidFill>
                <a:uFill>
                  <a:solidFill>
                    <a:srgbClr val="82203B"/>
                  </a:solidFill>
                </a:uFill>
                <a:latin typeface="Book Antiqua"/>
                <a:cs typeface="Book Antiqua"/>
              </a:rPr>
              <a:t> </a:t>
            </a:r>
            <a:r>
              <a:rPr sz="2000" i="1" u="heavy" spc="-10" dirty="0">
                <a:solidFill>
                  <a:srgbClr val="346C3F"/>
                </a:solidFill>
                <a:uFill>
                  <a:solidFill>
                    <a:srgbClr val="82203B"/>
                  </a:solidFill>
                </a:uFill>
                <a:latin typeface="Book Antiqua"/>
                <a:cs typeface="Book Antiqua"/>
              </a:rPr>
              <a:t>Services</a:t>
            </a:r>
            <a:endParaRPr sz="2000">
              <a:latin typeface="Book Antiqua"/>
              <a:cs typeface="Book Antiqua"/>
            </a:endParaRPr>
          </a:p>
        </p:txBody>
      </p:sp>
      <p:grpSp>
        <p:nvGrpSpPr>
          <p:cNvPr id="11" name="object 11"/>
          <p:cNvGrpSpPr/>
          <p:nvPr/>
        </p:nvGrpSpPr>
        <p:grpSpPr>
          <a:xfrm>
            <a:off x="4061459" y="667512"/>
            <a:ext cx="5422392" cy="5938774"/>
            <a:chOff x="4061459" y="667512"/>
            <a:chExt cx="5422392" cy="5938774"/>
          </a:xfrm>
        </p:grpSpPr>
        <p:sp>
          <p:nvSpPr>
            <p:cNvPr id="12" name="object 12"/>
            <p:cNvSpPr/>
            <p:nvPr/>
          </p:nvSpPr>
          <p:spPr>
            <a:xfrm>
              <a:off x="5803392" y="667512"/>
              <a:ext cx="3680459" cy="176783"/>
            </a:xfrm>
            <a:prstGeom prst="rect">
              <a:avLst/>
            </a:prstGeom>
            <a:blipFill>
              <a:blip r:embed="rId5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" name="object 14"/>
            <p:cNvSpPr/>
            <p:nvPr/>
          </p:nvSpPr>
          <p:spPr>
            <a:xfrm>
              <a:off x="4061459" y="996696"/>
              <a:ext cx="0" cy="5609590"/>
            </a:xfrm>
            <a:custGeom>
              <a:avLst/>
              <a:gdLst/>
              <a:ahLst/>
              <a:cxnLst/>
              <a:rect l="l" t="t" r="r" b="b"/>
              <a:pathLst>
                <a:path h="5609590">
                  <a:moveTo>
                    <a:pt x="0" y="0"/>
                  </a:moveTo>
                  <a:lnTo>
                    <a:pt x="0" y="5609336"/>
                  </a:lnTo>
                </a:path>
              </a:pathLst>
            </a:custGeom>
            <a:ln w="9144">
              <a:solidFill>
                <a:srgbClr val="82203B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" name="object 15"/>
            <p:cNvSpPr/>
            <p:nvPr/>
          </p:nvSpPr>
          <p:spPr>
            <a:xfrm>
              <a:off x="7677911" y="996696"/>
              <a:ext cx="0" cy="5609590"/>
            </a:xfrm>
            <a:custGeom>
              <a:avLst/>
              <a:gdLst/>
              <a:ahLst/>
              <a:cxnLst/>
              <a:rect l="l" t="t" r="r" b="b"/>
              <a:pathLst>
                <a:path h="5609590">
                  <a:moveTo>
                    <a:pt x="0" y="0"/>
                  </a:moveTo>
                  <a:lnTo>
                    <a:pt x="0" y="5609336"/>
                  </a:lnTo>
                </a:path>
              </a:pathLst>
            </a:custGeom>
            <a:ln w="9144">
              <a:solidFill>
                <a:srgbClr val="82203B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9" name="object 19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1270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0"/>
              </a:spcBef>
            </a:pPr>
            <a:fld id="{81D60167-4931-47E6-BA6A-407CBD079E47}" type="slidenum">
              <a:rPr spc="10" dirty="0"/>
              <a:t>24</a:t>
            </a:fld>
            <a:endParaRPr spc="10" dirty="0"/>
          </a:p>
        </p:txBody>
      </p:sp>
      <p:sp>
        <p:nvSpPr>
          <p:cNvPr id="17" name="object 17"/>
          <p:cNvSpPr txBox="1"/>
          <p:nvPr/>
        </p:nvSpPr>
        <p:spPr>
          <a:xfrm>
            <a:off x="154151" y="1020513"/>
            <a:ext cx="12302490" cy="5402580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  <a:tabLst>
                <a:tab pos="4005579" algn="l"/>
                <a:tab pos="7624445" algn="l"/>
              </a:tabLst>
            </a:pPr>
            <a:r>
              <a:rPr sz="1650" b="1" spc="15" dirty="0">
                <a:solidFill>
                  <a:srgbClr val="2E2E2E"/>
                </a:solidFill>
                <a:latin typeface="Book Antiqua"/>
                <a:cs typeface="Book Antiqua"/>
              </a:rPr>
              <a:t>946 </a:t>
            </a:r>
            <a:r>
              <a:rPr sz="1650" spc="10" dirty="0">
                <a:solidFill>
                  <a:srgbClr val="2E2E2E"/>
                </a:solidFill>
                <a:latin typeface="Book Antiqua"/>
                <a:cs typeface="Book Antiqua"/>
              </a:rPr>
              <a:t>-</a:t>
            </a:r>
            <a:r>
              <a:rPr sz="1650" spc="15" dirty="0">
                <a:solidFill>
                  <a:srgbClr val="2E2E2E"/>
                </a:solidFill>
                <a:latin typeface="Book Antiqua"/>
                <a:cs typeface="Book Antiqua"/>
              </a:rPr>
              <a:t> </a:t>
            </a:r>
            <a:r>
              <a:rPr sz="1650" spc="10" dirty="0">
                <a:solidFill>
                  <a:srgbClr val="2E2E2E"/>
                </a:solidFill>
                <a:latin typeface="Book Antiqua"/>
                <a:cs typeface="Book Antiqua"/>
              </a:rPr>
              <a:t>Accounting</a:t>
            </a:r>
            <a:r>
              <a:rPr sz="1650" spc="40" dirty="0">
                <a:solidFill>
                  <a:srgbClr val="2E2E2E"/>
                </a:solidFill>
                <a:latin typeface="Book Antiqua"/>
                <a:cs typeface="Book Antiqua"/>
              </a:rPr>
              <a:t> </a:t>
            </a:r>
            <a:r>
              <a:rPr sz="1650" spc="5" dirty="0">
                <a:solidFill>
                  <a:srgbClr val="2E2E2E"/>
                </a:solidFill>
                <a:latin typeface="Book Antiqua"/>
                <a:cs typeface="Book Antiqua"/>
              </a:rPr>
              <a:t>Services	</a:t>
            </a:r>
            <a:r>
              <a:rPr sz="1650" b="1" spc="15" dirty="0">
                <a:latin typeface="Book Antiqua"/>
                <a:cs typeface="Book Antiqua"/>
              </a:rPr>
              <a:t>910-39 </a:t>
            </a:r>
            <a:r>
              <a:rPr sz="1650" spc="10" dirty="0">
                <a:latin typeface="Book Antiqua"/>
                <a:cs typeface="Book Antiqua"/>
              </a:rPr>
              <a:t>-</a:t>
            </a:r>
            <a:r>
              <a:rPr sz="1650" spc="20" dirty="0">
                <a:latin typeface="Book Antiqua"/>
                <a:cs typeface="Book Antiqua"/>
              </a:rPr>
              <a:t> </a:t>
            </a:r>
            <a:r>
              <a:rPr sz="1650" spc="10" dirty="0">
                <a:latin typeface="Book Antiqua"/>
                <a:cs typeface="Book Antiqua"/>
              </a:rPr>
              <a:t>Custodial</a:t>
            </a:r>
            <a:r>
              <a:rPr sz="1650" dirty="0">
                <a:latin typeface="Book Antiqua"/>
                <a:cs typeface="Book Antiqua"/>
              </a:rPr>
              <a:t> </a:t>
            </a:r>
            <a:r>
              <a:rPr sz="1650" spc="5" dirty="0">
                <a:latin typeface="Book Antiqua"/>
                <a:cs typeface="Book Antiqua"/>
              </a:rPr>
              <a:t>Services	</a:t>
            </a:r>
            <a:r>
              <a:rPr sz="1650" b="1" spc="15" dirty="0">
                <a:latin typeface="Book Antiqua"/>
                <a:cs typeface="Book Antiqua"/>
              </a:rPr>
              <a:t>924 </a:t>
            </a:r>
            <a:r>
              <a:rPr sz="1650" b="1" spc="10" dirty="0">
                <a:latin typeface="Book Antiqua"/>
                <a:cs typeface="Book Antiqua"/>
              </a:rPr>
              <a:t>- </a:t>
            </a:r>
            <a:r>
              <a:rPr sz="1650" spc="10" dirty="0">
                <a:latin typeface="Book Antiqua"/>
                <a:cs typeface="Book Antiqua"/>
              </a:rPr>
              <a:t>Learning/ Educational</a:t>
            </a:r>
            <a:r>
              <a:rPr sz="1650" spc="-30" dirty="0">
                <a:latin typeface="Book Antiqua"/>
                <a:cs typeface="Book Antiqua"/>
              </a:rPr>
              <a:t> </a:t>
            </a:r>
            <a:r>
              <a:rPr sz="1650" spc="5" dirty="0">
                <a:latin typeface="Book Antiqua"/>
                <a:cs typeface="Book Antiqua"/>
              </a:rPr>
              <a:t>Training</a:t>
            </a:r>
            <a:endParaRPr sz="1650" dirty="0">
              <a:latin typeface="Book Antiqua"/>
              <a:cs typeface="Book Antiqua"/>
            </a:endParaRPr>
          </a:p>
          <a:p>
            <a:pPr>
              <a:lnSpc>
                <a:spcPct val="100000"/>
              </a:lnSpc>
            </a:pPr>
            <a:endParaRPr sz="1650" dirty="0">
              <a:latin typeface="Book Antiqua"/>
              <a:cs typeface="Book Antiqua"/>
            </a:endParaRPr>
          </a:p>
          <a:p>
            <a:pPr marL="12700">
              <a:lnSpc>
                <a:spcPct val="100000"/>
              </a:lnSpc>
              <a:tabLst>
                <a:tab pos="4005579" algn="l"/>
                <a:tab pos="7624445" algn="l"/>
              </a:tabLst>
            </a:pPr>
            <a:r>
              <a:rPr sz="1650" b="1" spc="15" dirty="0">
                <a:solidFill>
                  <a:srgbClr val="2E2E2E"/>
                </a:solidFill>
                <a:latin typeface="Book Antiqua"/>
                <a:cs typeface="Book Antiqua"/>
              </a:rPr>
              <a:t>918-04 </a:t>
            </a:r>
            <a:r>
              <a:rPr sz="1650" spc="10" dirty="0">
                <a:solidFill>
                  <a:srgbClr val="2E2E2E"/>
                </a:solidFill>
                <a:latin typeface="Book Antiqua"/>
                <a:cs typeface="Book Antiqua"/>
              </a:rPr>
              <a:t>- Accting</a:t>
            </a:r>
            <a:r>
              <a:rPr sz="1650" spc="30" dirty="0">
                <a:solidFill>
                  <a:srgbClr val="2E2E2E"/>
                </a:solidFill>
                <a:latin typeface="Book Antiqua"/>
                <a:cs typeface="Book Antiqua"/>
              </a:rPr>
              <a:t> </a:t>
            </a:r>
            <a:r>
              <a:rPr sz="1650" spc="5" dirty="0">
                <a:solidFill>
                  <a:srgbClr val="2E2E2E"/>
                </a:solidFill>
                <a:latin typeface="Book Antiqua"/>
                <a:cs typeface="Book Antiqua"/>
              </a:rPr>
              <a:t>Services</a:t>
            </a:r>
            <a:r>
              <a:rPr sz="1650" spc="35" dirty="0">
                <a:solidFill>
                  <a:srgbClr val="2E2E2E"/>
                </a:solidFill>
                <a:latin typeface="Book Antiqua"/>
                <a:cs typeface="Book Antiqua"/>
              </a:rPr>
              <a:t> </a:t>
            </a:r>
            <a:r>
              <a:rPr sz="1650" spc="10" dirty="0">
                <a:solidFill>
                  <a:srgbClr val="2E2E2E"/>
                </a:solidFill>
                <a:latin typeface="Book Antiqua"/>
                <a:cs typeface="Book Antiqua"/>
              </a:rPr>
              <a:t>(Consulting)	</a:t>
            </a:r>
            <a:r>
              <a:rPr sz="1650" b="1" spc="15" dirty="0">
                <a:latin typeface="Book Antiqua"/>
                <a:cs typeface="Book Antiqua"/>
              </a:rPr>
              <a:t>545-29 </a:t>
            </a:r>
            <a:r>
              <a:rPr sz="1650" spc="10" dirty="0">
                <a:latin typeface="Book Antiqua"/>
                <a:cs typeface="Book Antiqua"/>
              </a:rPr>
              <a:t>-</a:t>
            </a:r>
            <a:r>
              <a:rPr sz="1650" spc="20" dirty="0">
                <a:latin typeface="Book Antiqua"/>
                <a:cs typeface="Book Antiqua"/>
              </a:rPr>
              <a:t> </a:t>
            </a:r>
            <a:r>
              <a:rPr sz="1650" spc="10" dirty="0">
                <a:latin typeface="Book Antiqua"/>
                <a:cs typeface="Book Antiqua"/>
              </a:rPr>
              <a:t>Custodial</a:t>
            </a:r>
            <a:r>
              <a:rPr sz="1650" dirty="0">
                <a:latin typeface="Book Antiqua"/>
                <a:cs typeface="Book Antiqua"/>
              </a:rPr>
              <a:t> </a:t>
            </a:r>
            <a:r>
              <a:rPr sz="1650" spc="5" dirty="0">
                <a:latin typeface="Book Antiqua"/>
                <a:cs typeface="Book Antiqua"/>
              </a:rPr>
              <a:t>Supplies	</a:t>
            </a:r>
            <a:r>
              <a:rPr sz="1650" b="1" spc="10" dirty="0">
                <a:latin typeface="Book Antiqua"/>
                <a:cs typeface="Book Antiqua"/>
              </a:rPr>
              <a:t>961-50, </a:t>
            </a:r>
            <a:r>
              <a:rPr sz="1650" b="1" spc="15" dirty="0">
                <a:latin typeface="Book Antiqua"/>
                <a:cs typeface="Book Antiqua"/>
              </a:rPr>
              <a:t>918-24 </a:t>
            </a:r>
            <a:r>
              <a:rPr sz="1650" b="1" spc="10" dirty="0">
                <a:latin typeface="Book Antiqua"/>
                <a:cs typeface="Book Antiqua"/>
              </a:rPr>
              <a:t>- </a:t>
            </a:r>
            <a:r>
              <a:rPr sz="1650" spc="15" dirty="0">
                <a:latin typeface="Book Antiqua"/>
                <a:cs typeface="Book Antiqua"/>
              </a:rPr>
              <a:t>Legal</a:t>
            </a:r>
            <a:r>
              <a:rPr sz="1650" spc="-35" dirty="0">
                <a:latin typeface="Book Antiqua"/>
                <a:cs typeface="Book Antiqua"/>
              </a:rPr>
              <a:t> </a:t>
            </a:r>
            <a:r>
              <a:rPr sz="1650" spc="10" dirty="0">
                <a:latin typeface="Book Antiqua"/>
                <a:cs typeface="Book Antiqua"/>
              </a:rPr>
              <a:t>Services</a:t>
            </a:r>
            <a:endParaRPr sz="1650" dirty="0">
              <a:latin typeface="Book Antiqua"/>
              <a:cs typeface="Book Antiqua"/>
            </a:endParaRPr>
          </a:p>
          <a:p>
            <a:pPr>
              <a:lnSpc>
                <a:spcPct val="100000"/>
              </a:lnSpc>
            </a:pPr>
            <a:endParaRPr sz="1650" dirty="0">
              <a:latin typeface="Book Antiqua"/>
              <a:cs typeface="Book Antiqua"/>
            </a:endParaRPr>
          </a:p>
          <a:p>
            <a:pPr marL="12700">
              <a:lnSpc>
                <a:spcPct val="100000"/>
              </a:lnSpc>
              <a:tabLst>
                <a:tab pos="4006215" algn="l"/>
                <a:tab pos="7624445" algn="l"/>
              </a:tabLst>
            </a:pPr>
            <a:r>
              <a:rPr sz="1650" b="1" spc="15" dirty="0">
                <a:solidFill>
                  <a:srgbClr val="2E2E2E"/>
                </a:solidFill>
                <a:latin typeface="Book Antiqua"/>
                <a:cs typeface="Book Antiqua"/>
              </a:rPr>
              <a:t>915 </a:t>
            </a:r>
            <a:r>
              <a:rPr sz="1650" spc="10" dirty="0">
                <a:solidFill>
                  <a:srgbClr val="2E2E2E"/>
                </a:solidFill>
                <a:latin typeface="Book Antiqua"/>
                <a:cs typeface="Book Antiqua"/>
              </a:rPr>
              <a:t>-</a:t>
            </a:r>
            <a:r>
              <a:rPr sz="1650" spc="20" dirty="0">
                <a:solidFill>
                  <a:srgbClr val="2E2E2E"/>
                </a:solidFill>
                <a:latin typeface="Book Antiqua"/>
                <a:cs typeface="Book Antiqua"/>
              </a:rPr>
              <a:t> </a:t>
            </a:r>
            <a:r>
              <a:rPr sz="1650" spc="10" dirty="0">
                <a:solidFill>
                  <a:srgbClr val="2E2E2E"/>
                </a:solidFill>
                <a:latin typeface="Book Antiqua"/>
                <a:cs typeface="Book Antiqua"/>
              </a:rPr>
              <a:t>Advertising</a:t>
            </a:r>
            <a:r>
              <a:rPr sz="1650" spc="15" dirty="0">
                <a:solidFill>
                  <a:srgbClr val="2E2E2E"/>
                </a:solidFill>
                <a:latin typeface="Book Antiqua"/>
                <a:cs typeface="Book Antiqua"/>
              </a:rPr>
              <a:t> </a:t>
            </a:r>
            <a:r>
              <a:rPr sz="1650" spc="5" dirty="0">
                <a:solidFill>
                  <a:srgbClr val="2E2E2E"/>
                </a:solidFill>
                <a:latin typeface="Book Antiqua"/>
                <a:cs typeface="Book Antiqua"/>
              </a:rPr>
              <a:t>Services	</a:t>
            </a:r>
            <a:r>
              <a:rPr sz="1650" b="1" spc="15" dirty="0">
                <a:latin typeface="Book Antiqua"/>
                <a:cs typeface="Book Antiqua"/>
              </a:rPr>
              <a:t>962-35 </a:t>
            </a:r>
            <a:r>
              <a:rPr sz="1650" spc="10" dirty="0">
                <a:latin typeface="Book Antiqua"/>
                <a:cs typeface="Book Antiqua"/>
              </a:rPr>
              <a:t>- Custom</a:t>
            </a:r>
            <a:r>
              <a:rPr sz="1650" spc="35" dirty="0">
                <a:latin typeface="Book Antiqua"/>
                <a:cs typeface="Book Antiqua"/>
              </a:rPr>
              <a:t> </a:t>
            </a:r>
            <a:r>
              <a:rPr sz="1650" spc="10" dirty="0">
                <a:latin typeface="Book Antiqua"/>
                <a:cs typeface="Book Antiqua"/>
              </a:rPr>
              <a:t>Picture Framing	</a:t>
            </a:r>
            <a:r>
              <a:rPr sz="1650" b="1" spc="10" dirty="0">
                <a:latin typeface="Book Antiqua"/>
                <a:cs typeface="Book Antiqua"/>
              </a:rPr>
              <a:t>918-76, </a:t>
            </a:r>
            <a:r>
              <a:rPr sz="1650" b="1" spc="15" dirty="0">
                <a:latin typeface="Book Antiqua"/>
                <a:cs typeface="Book Antiqua"/>
              </a:rPr>
              <a:t>961-53 </a:t>
            </a:r>
            <a:r>
              <a:rPr sz="1650" b="1" spc="10" dirty="0">
                <a:latin typeface="Book Antiqua"/>
                <a:cs typeface="Book Antiqua"/>
              </a:rPr>
              <a:t>- </a:t>
            </a:r>
            <a:r>
              <a:rPr sz="1650" spc="10" dirty="0">
                <a:latin typeface="Book Antiqua"/>
                <a:cs typeface="Book Antiqua"/>
              </a:rPr>
              <a:t>Marketing</a:t>
            </a:r>
            <a:r>
              <a:rPr sz="1650" spc="-5" dirty="0">
                <a:latin typeface="Book Antiqua"/>
                <a:cs typeface="Book Antiqua"/>
              </a:rPr>
              <a:t> </a:t>
            </a:r>
            <a:r>
              <a:rPr sz="1650" spc="5" dirty="0">
                <a:latin typeface="Book Antiqua"/>
                <a:cs typeface="Book Antiqua"/>
              </a:rPr>
              <a:t>Services</a:t>
            </a:r>
            <a:endParaRPr sz="1650" dirty="0">
              <a:latin typeface="Book Antiqua"/>
              <a:cs typeface="Book Antiqua"/>
            </a:endParaRPr>
          </a:p>
          <a:p>
            <a:pPr>
              <a:lnSpc>
                <a:spcPct val="100000"/>
              </a:lnSpc>
            </a:pPr>
            <a:endParaRPr sz="1650" dirty="0">
              <a:latin typeface="Book Antiqua"/>
              <a:cs typeface="Book Antiqua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  <a:tabLst>
                <a:tab pos="4006215" algn="l"/>
                <a:tab pos="7624445" algn="l"/>
              </a:tabLst>
            </a:pPr>
            <a:r>
              <a:rPr sz="1650" b="1" spc="15" dirty="0">
                <a:latin typeface="Book Antiqua"/>
                <a:cs typeface="Book Antiqua"/>
              </a:rPr>
              <a:t>906 </a:t>
            </a:r>
            <a:r>
              <a:rPr sz="1650" spc="10" dirty="0">
                <a:latin typeface="Book Antiqua"/>
                <a:cs typeface="Book Antiqua"/>
              </a:rPr>
              <a:t>- Architectural</a:t>
            </a:r>
            <a:r>
              <a:rPr sz="1650" spc="30" dirty="0">
                <a:latin typeface="Book Antiqua"/>
                <a:cs typeface="Book Antiqua"/>
              </a:rPr>
              <a:t> </a:t>
            </a:r>
            <a:r>
              <a:rPr sz="1650" spc="10" dirty="0">
                <a:latin typeface="Book Antiqua"/>
                <a:cs typeface="Book Antiqua"/>
              </a:rPr>
              <a:t>Design</a:t>
            </a:r>
            <a:r>
              <a:rPr sz="1650" spc="20" dirty="0">
                <a:latin typeface="Book Antiqua"/>
                <a:cs typeface="Book Antiqua"/>
              </a:rPr>
              <a:t> </a:t>
            </a:r>
            <a:r>
              <a:rPr sz="1650" spc="5" dirty="0">
                <a:latin typeface="Book Antiqua"/>
                <a:cs typeface="Book Antiqua"/>
              </a:rPr>
              <a:t>Services	</a:t>
            </a:r>
            <a:r>
              <a:rPr sz="1650" b="1" spc="15" dirty="0">
                <a:latin typeface="Book Antiqua"/>
                <a:cs typeface="Book Antiqua"/>
              </a:rPr>
              <a:t>962-60 </a:t>
            </a:r>
            <a:r>
              <a:rPr sz="1650" b="1" spc="10" dirty="0">
                <a:latin typeface="Book Antiqua"/>
                <a:cs typeface="Book Antiqua"/>
              </a:rPr>
              <a:t>- </a:t>
            </a:r>
            <a:r>
              <a:rPr sz="1650" spc="10" dirty="0">
                <a:latin typeface="Book Antiqua"/>
                <a:cs typeface="Book Antiqua"/>
              </a:rPr>
              <a:t>Event</a:t>
            </a:r>
            <a:r>
              <a:rPr sz="1650" dirty="0">
                <a:latin typeface="Book Antiqua"/>
                <a:cs typeface="Book Antiqua"/>
              </a:rPr>
              <a:t> </a:t>
            </a:r>
            <a:r>
              <a:rPr sz="1650" spc="10" dirty="0">
                <a:latin typeface="Book Antiqua"/>
                <a:cs typeface="Book Antiqua"/>
              </a:rPr>
              <a:t>Planning/Services	</a:t>
            </a:r>
            <a:r>
              <a:rPr sz="1650" b="1" spc="15" dirty="0">
                <a:latin typeface="Book Antiqua"/>
                <a:cs typeface="Book Antiqua"/>
              </a:rPr>
              <a:t>910-59 </a:t>
            </a:r>
            <a:r>
              <a:rPr sz="1650" b="1" spc="10" dirty="0">
                <a:latin typeface="Book Antiqua"/>
                <a:cs typeface="Book Antiqua"/>
              </a:rPr>
              <a:t>- </a:t>
            </a:r>
            <a:r>
              <a:rPr sz="1650" spc="10" dirty="0">
                <a:latin typeface="Book Antiqua"/>
                <a:cs typeface="Book Antiqua"/>
              </a:rPr>
              <a:t>Pest</a:t>
            </a:r>
            <a:r>
              <a:rPr sz="1650" spc="-15" dirty="0">
                <a:latin typeface="Book Antiqua"/>
                <a:cs typeface="Book Antiqua"/>
              </a:rPr>
              <a:t> </a:t>
            </a:r>
            <a:r>
              <a:rPr sz="1650" spc="10" dirty="0">
                <a:latin typeface="Book Antiqua"/>
                <a:cs typeface="Book Antiqua"/>
              </a:rPr>
              <a:t>Control</a:t>
            </a:r>
            <a:endParaRPr sz="1650" dirty="0">
              <a:latin typeface="Book Antiqua"/>
              <a:cs typeface="Book Antiqua"/>
            </a:endParaRPr>
          </a:p>
          <a:p>
            <a:pPr>
              <a:lnSpc>
                <a:spcPct val="100000"/>
              </a:lnSpc>
            </a:pPr>
            <a:endParaRPr sz="1650" dirty="0">
              <a:latin typeface="Book Antiqua"/>
              <a:cs typeface="Book Antiqua"/>
            </a:endParaRPr>
          </a:p>
          <a:p>
            <a:pPr marL="12700">
              <a:lnSpc>
                <a:spcPct val="100000"/>
              </a:lnSpc>
              <a:tabLst>
                <a:tab pos="4006215" algn="l"/>
                <a:tab pos="7625080" algn="l"/>
              </a:tabLst>
            </a:pPr>
            <a:r>
              <a:rPr sz="1650" b="1" spc="15" dirty="0">
                <a:latin typeface="Book Antiqua"/>
                <a:cs typeface="Book Antiqua"/>
              </a:rPr>
              <a:t>925 </a:t>
            </a:r>
            <a:r>
              <a:rPr sz="1650" b="1" spc="10" dirty="0">
                <a:latin typeface="Book Antiqua"/>
                <a:cs typeface="Book Antiqua"/>
              </a:rPr>
              <a:t>-</a:t>
            </a:r>
            <a:r>
              <a:rPr sz="1650" b="1" spc="15" dirty="0">
                <a:latin typeface="Book Antiqua"/>
                <a:cs typeface="Book Antiqua"/>
              </a:rPr>
              <a:t> </a:t>
            </a:r>
            <a:r>
              <a:rPr sz="1650" spc="10" dirty="0">
                <a:latin typeface="Book Antiqua"/>
                <a:cs typeface="Book Antiqua"/>
              </a:rPr>
              <a:t>Engineering </a:t>
            </a:r>
            <a:r>
              <a:rPr sz="1650" spc="5" dirty="0">
                <a:latin typeface="Book Antiqua"/>
                <a:cs typeface="Book Antiqua"/>
              </a:rPr>
              <a:t>Services	</a:t>
            </a:r>
            <a:r>
              <a:rPr sz="1650" b="1" spc="15" dirty="0">
                <a:latin typeface="Book Antiqua"/>
                <a:cs typeface="Book Antiqua"/>
              </a:rPr>
              <a:t>915-96 </a:t>
            </a:r>
            <a:r>
              <a:rPr sz="1650" b="1" spc="10" dirty="0">
                <a:latin typeface="Book Antiqua"/>
                <a:cs typeface="Book Antiqua"/>
              </a:rPr>
              <a:t>- </a:t>
            </a:r>
            <a:r>
              <a:rPr sz="1650" spc="15" dirty="0">
                <a:latin typeface="Book Antiqua"/>
                <a:cs typeface="Book Antiqua"/>
              </a:rPr>
              <a:t>Graphic/Web/MM</a:t>
            </a:r>
            <a:r>
              <a:rPr sz="1650" spc="5" dirty="0">
                <a:latin typeface="Book Antiqua"/>
                <a:cs typeface="Book Antiqua"/>
              </a:rPr>
              <a:t> </a:t>
            </a:r>
            <a:r>
              <a:rPr sz="1650" spc="10" dirty="0">
                <a:latin typeface="Book Antiqua"/>
                <a:cs typeface="Book Antiqua"/>
              </a:rPr>
              <a:t>Design	</a:t>
            </a:r>
            <a:r>
              <a:rPr sz="1650" b="1" spc="10" dirty="0">
                <a:latin typeface="Book Antiqua"/>
                <a:cs typeface="Book Antiqua"/>
              </a:rPr>
              <a:t>037-52, 037-78, </a:t>
            </a:r>
            <a:r>
              <a:rPr sz="1650" b="1" spc="15" dirty="0">
                <a:latin typeface="Book Antiqua"/>
                <a:cs typeface="Book Antiqua"/>
              </a:rPr>
              <a:t>715-30 </a:t>
            </a:r>
            <a:r>
              <a:rPr sz="1650" b="1" spc="10" dirty="0">
                <a:latin typeface="Book Antiqua"/>
                <a:cs typeface="Book Antiqua"/>
              </a:rPr>
              <a:t>- </a:t>
            </a:r>
            <a:r>
              <a:rPr sz="1650" spc="10" dirty="0">
                <a:latin typeface="Book Antiqua"/>
                <a:cs typeface="Book Antiqua"/>
              </a:rPr>
              <a:t>Promotional</a:t>
            </a:r>
            <a:r>
              <a:rPr sz="1650" spc="-30" dirty="0">
                <a:latin typeface="Book Antiqua"/>
                <a:cs typeface="Book Antiqua"/>
              </a:rPr>
              <a:t> </a:t>
            </a:r>
            <a:r>
              <a:rPr sz="1650" spc="10" dirty="0">
                <a:latin typeface="Book Antiqua"/>
                <a:cs typeface="Book Antiqua"/>
              </a:rPr>
              <a:t>Products</a:t>
            </a:r>
            <a:endParaRPr sz="1650" dirty="0">
              <a:latin typeface="Book Antiqua"/>
              <a:cs typeface="Book Antiqua"/>
            </a:endParaRPr>
          </a:p>
          <a:p>
            <a:pPr>
              <a:lnSpc>
                <a:spcPct val="100000"/>
              </a:lnSpc>
            </a:pPr>
            <a:endParaRPr sz="1650" dirty="0">
              <a:latin typeface="Book Antiqua"/>
              <a:cs typeface="Book Antiqua"/>
            </a:endParaRPr>
          </a:p>
          <a:p>
            <a:pPr marL="12700">
              <a:lnSpc>
                <a:spcPct val="100000"/>
              </a:lnSpc>
              <a:tabLst>
                <a:tab pos="4006850" algn="l"/>
                <a:tab pos="7625080" algn="l"/>
              </a:tabLst>
            </a:pPr>
            <a:r>
              <a:rPr sz="1650" b="1" spc="10" dirty="0">
                <a:latin typeface="Book Antiqua"/>
                <a:cs typeface="Book Antiqua"/>
              </a:rPr>
              <a:t>962-46, 939-06, </a:t>
            </a:r>
            <a:r>
              <a:rPr sz="1650" b="1" spc="15" dirty="0">
                <a:latin typeface="Book Antiqua"/>
                <a:cs typeface="Book Antiqua"/>
              </a:rPr>
              <a:t>915-09 –</a:t>
            </a:r>
            <a:r>
              <a:rPr sz="1650" b="1" spc="20" dirty="0">
                <a:latin typeface="Book Antiqua"/>
                <a:cs typeface="Book Antiqua"/>
              </a:rPr>
              <a:t> </a:t>
            </a:r>
            <a:r>
              <a:rPr sz="1650" spc="20" dirty="0">
                <a:latin typeface="Book Antiqua"/>
                <a:cs typeface="Book Antiqua"/>
              </a:rPr>
              <a:t>A/V </a:t>
            </a:r>
            <a:r>
              <a:rPr sz="1650" spc="5" dirty="0">
                <a:latin typeface="Book Antiqua"/>
                <a:cs typeface="Book Antiqua"/>
              </a:rPr>
              <a:t>Services	</a:t>
            </a:r>
            <a:r>
              <a:rPr sz="1650" b="1" spc="15" dirty="0">
                <a:latin typeface="Book Antiqua"/>
                <a:cs typeface="Book Antiqua"/>
              </a:rPr>
              <a:t>962-39 </a:t>
            </a:r>
            <a:r>
              <a:rPr sz="1650" b="1" spc="10" dirty="0">
                <a:latin typeface="Book Antiqua"/>
                <a:cs typeface="Book Antiqua"/>
              </a:rPr>
              <a:t>- </a:t>
            </a:r>
            <a:r>
              <a:rPr sz="1650" spc="10" dirty="0">
                <a:latin typeface="Book Antiqua"/>
                <a:cs typeface="Book Antiqua"/>
              </a:rPr>
              <a:t>Hauling</a:t>
            </a:r>
            <a:r>
              <a:rPr sz="1650" spc="15" dirty="0">
                <a:latin typeface="Book Antiqua"/>
                <a:cs typeface="Book Antiqua"/>
              </a:rPr>
              <a:t> </a:t>
            </a:r>
            <a:r>
              <a:rPr sz="1650" spc="5" dirty="0">
                <a:latin typeface="Book Antiqua"/>
                <a:cs typeface="Book Antiqua"/>
              </a:rPr>
              <a:t>Services	</a:t>
            </a:r>
            <a:r>
              <a:rPr sz="1650" b="1" spc="10" dirty="0">
                <a:latin typeface="Book Antiqua"/>
                <a:cs typeface="Book Antiqua"/>
              </a:rPr>
              <a:t>946-15, 918-89, 958-53, 958-83, </a:t>
            </a:r>
            <a:r>
              <a:rPr sz="1650" b="1" spc="15" dirty="0">
                <a:latin typeface="Book Antiqua"/>
                <a:cs typeface="Book Antiqua"/>
              </a:rPr>
              <a:t>971-63 </a:t>
            </a:r>
            <a:r>
              <a:rPr sz="1650" b="1" spc="10" dirty="0">
                <a:latin typeface="Book Antiqua"/>
                <a:cs typeface="Book Antiqua"/>
              </a:rPr>
              <a:t>- </a:t>
            </a:r>
            <a:r>
              <a:rPr sz="1650" spc="15" dirty="0">
                <a:latin typeface="Book Antiqua"/>
                <a:cs typeface="Book Antiqua"/>
              </a:rPr>
              <a:t>Real</a:t>
            </a:r>
            <a:r>
              <a:rPr sz="1650" spc="-25" dirty="0">
                <a:latin typeface="Book Antiqua"/>
                <a:cs typeface="Book Antiqua"/>
              </a:rPr>
              <a:t> </a:t>
            </a:r>
            <a:r>
              <a:rPr sz="1650" spc="10" dirty="0">
                <a:latin typeface="Book Antiqua"/>
                <a:cs typeface="Book Antiqua"/>
              </a:rPr>
              <a:t>Estate</a:t>
            </a:r>
            <a:endParaRPr sz="1650" dirty="0">
              <a:latin typeface="Book Antiqua"/>
              <a:cs typeface="Book Antiqua"/>
            </a:endParaRPr>
          </a:p>
          <a:p>
            <a:pPr>
              <a:lnSpc>
                <a:spcPct val="100000"/>
              </a:lnSpc>
            </a:pPr>
            <a:endParaRPr sz="1650" dirty="0">
              <a:latin typeface="Book Antiqua"/>
              <a:cs typeface="Book Antiqua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  <a:tabLst>
                <a:tab pos="4006850" algn="l"/>
                <a:tab pos="7625715" algn="l"/>
              </a:tabLst>
            </a:pPr>
            <a:r>
              <a:rPr sz="1650" b="1" spc="15" dirty="0">
                <a:latin typeface="Book Antiqua"/>
                <a:cs typeface="Book Antiqua"/>
              </a:rPr>
              <a:t>918-04 </a:t>
            </a:r>
            <a:r>
              <a:rPr sz="1650" spc="10" dirty="0">
                <a:latin typeface="Book Antiqua"/>
                <a:cs typeface="Book Antiqua"/>
              </a:rPr>
              <a:t>-</a:t>
            </a:r>
            <a:r>
              <a:rPr sz="1650" spc="20" dirty="0">
                <a:latin typeface="Book Antiqua"/>
                <a:cs typeface="Book Antiqua"/>
              </a:rPr>
              <a:t> </a:t>
            </a:r>
            <a:r>
              <a:rPr sz="1650" spc="10" dirty="0">
                <a:latin typeface="Book Antiqua"/>
                <a:cs typeface="Book Antiqua"/>
              </a:rPr>
              <a:t>Auditing</a:t>
            </a:r>
            <a:r>
              <a:rPr sz="1650" spc="15" dirty="0">
                <a:latin typeface="Book Antiqua"/>
                <a:cs typeface="Book Antiqua"/>
              </a:rPr>
              <a:t> </a:t>
            </a:r>
            <a:r>
              <a:rPr sz="1650" spc="5" dirty="0">
                <a:latin typeface="Book Antiqua"/>
                <a:cs typeface="Book Antiqua"/>
              </a:rPr>
              <a:t>Services	</a:t>
            </a:r>
            <a:r>
              <a:rPr sz="1650" b="1" spc="15" dirty="0">
                <a:latin typeface="Book Antiqua"/>
                <a:cs typeface="Book Antiqua"/>
              </a:rPr>
              <a:t>545-29 </a:t>
            </a:r>
            <a:r>
              <a:rPr sz="1650" spc="10" dirty="0">
                <a:latin typeface="Book Antiqua"/>
                <a:cs typeface="Book Antiqua"/>
              </a:rPr>
              <a:t>-</a:t>
            </a:r>
            <a:r>
              <a:rPr sz="1650" spc="15" dirty="0">
                <a:latin typeface="Book Antiqua"/>
                <a:cs typeface="Book Antiqua"/>
              </a:rPr>
              <a:t> </a:t>
            </a:r>
            <a:r>
              <a:rPr sz="1650" spc="10" dirty="0">
                <a:latin typeface="Book Antiqua"/>
                <a:cs typeface="Book Antiqua"/>
              </a:rPr>
              <a:t>Industrial</a:t>
            </a:r>
            <a:r>
              <a:rPr sz="1650" dirty="0">
                <a:latin typeface="Book Antiqua"/>
                <a:cs typeface="Book Antiqua"/>
              </a:rPr>
              <a:t> </a:t>
            </a:r>
            <a:r>
              <a:rPr sz="1650" spc="5" dirty="0">
                <a:latin typeface="Book Antiqua"/>
                <a:cs typeface="Book Antiqua"/>
              </a:rPr>
              <a:t>Supplies</a:t>
            </a:r>
            <a:r>
              <a:rPr sz="1650" spc="5" dirty="0">
                <a:solidFill>
                  <a:srgbClr val="2E2E2E"/>
                </a:solidFill>
                <a:latin typeface="Book Antiqua"/>
                <a:cs typeface="Book Antiqua"/>
              </a:rPr>
              <a:t>	</a:t>
            </a:r>
            <a:r>
              <a:rPr sz="1650" b="1" spc="10" dirty="0">
                <a:latin typeface="Book Antiqua"/>
                <a:cs typeface="Book Antiqua"/>
              </a:rPr>
              <a:t>918-93, 920-37, </a:t>
            </a:r>
            <a:r>
              <a:rPr sz="1650" b="1" spc="15" dirty="0">
                <a:latin typeface="Book Antiqua"/>
                <a:cs typeface="Book Antiqua"/>
              </a:rPr>
              <a:t>990 </a:t>
            </a:r>
            <a:r>
              <a:rPr sz="1650" b="1" spc="10" dirty="0">
                <a:latin typeface="Book Antiqua"/>
                <a:cs typeface="Book Antiqua"/>
              </a:rPr>
              <a:t>- </a:t>
            </a:r>
            <a:r>
              <a:rPr sz="1650" spc="5" dirty="0">
                <a:latin typeface="Book Antiqua"/>
                <a:cs typeface="Book Antiqua"/>
              </a:rPr>
              <a:t>Security Services</a:t>
            </a:r>
            <a:endParaRPr sz="1650" dirty="0">
              <a:latin typeface="Book Antiqua"/>
              <a:cs typeface="Book Antiqua"/>
            </a:endParaRPr>
          </a:p>
          <a:p>
            <a:pPr>
              <a:lnSpc>
                <a:spcPct val="100000"/>
              </a:lnSpc>
            </a:pPr>
            <a:endParaRPr sz="1650" dirty="0">
              <a:latin typeface="Book Antiqua"/>
              <a:cs typeface="Book Antiqua"/>
            </a:endParaRPr>
          </a:p>
          <a:p>
            <a:pPr marL="13335">
              <a:lnSpc>
                <a:spcPct val="100000"/>
              </a:lnSpc>
              <a:tabLst>
                <a:tab pos="4006850" algn="l"/>
                <a:tab pos="7625715" algn="l"/>
              </a:tabLst>
            </a:pPr>
            <a:r>
              <a:rPr sz="1650" b="1" spc="15" dirty="0">
                <a:latin typeface="Book Antiqua"/>
                <a:cs typeface="Book Antiqua"/>
              </a:rPr>
              <a:t>915-20 </a:t>
            </a:r>
            <a:r>
              <a:rPr sz="1650" spc="10" dirty="0">
                <a:latin typeface="Book Antiqua"/>
                <a:cs typeface="Book Antiqua"/>
              </a:rPr>
              <a:t>- Call</a:t>
            </a:r>
            <a:r>
              <a:rPr sz="1650" spc="5" dirty="0">
                <a:latin typeface="Book Antiqua"/>
                <a:cs typeface="Book Antiqua"/>
              </a:rPr>
              <a:t> </a:t>
            </a:r>
            <a:r>
              <a:rPr sz="1650" spc="10" dirty="0">
                <a:latin typeface="Book Antiqua"/>
                <a:cs typeface="Book Antiqua"/>
              </a:rPr>
              <a:t>Center </a:t>
            </a:r>
            <a:r>
              <a:rPr sz="1650" spc="5" dirty="0">
                <a:latin typeface="Book Antiqua"/>
                <a:cs typeface="Book Antiqua"/>
              </a:rPr>
              <a:t>Services	</a:t>
            </a:r>
            <a:r>
              <a:rPr sz="1650" b="1" spc="15" dirty="0">
                <a:latin typeface="Book Antiqua"/>
                <a:cs typeface="Book Antiqua"/>
              </a:rPr>
              <a:t>920-66 </a:t>
            </a:r>
            <a:r>
              <a:rPr sz="1650" b="1" spc="10" dirty="0">
                <a:latin typeface="Book Antiqua"/>
                <a:cs typeface="Book Antiqua"/>
              </a:rPr>
              <a:t>- </a:t>
            </a:r>
            <a:r>
              <a:rPr sz="1650" spc="10" dirty="0">
                <a:latin typeface="Book Antiqua"/>
                <a:cs typeface="Book Antiqua"/>
              </a:rPr>
              <a:t>IT</a:t>
            </a:r>
            <a:r>
              <a:rPr sz="1650" spc="15" dirty="0">
                <a:latin typeface="Book Antiqua"/>
                <a:cs typeface="Book Antiqua"/>
              </a:rPr>
              <a:t> </a:t>
            </a:r>
            <a:r>
              <a:rPr sz="1650" spc="5" dirty="0">
                <a:latin typeface="Book Antiqua"/>
                <a:cs typeface="Book Antiqua"/>
              </a:rPr>
              <a:t>Services/</a:t>
            </a:r>
            <a:r>
              <a:rPr sz="1650" spc="35" dirty="0">
                <a:latin typeface="Book Antiqua"/>
                <a:cs typeface="Book Antiqua"/>
              </a:rPr>
              <a:t> </a:t>
            </a:r>
            <a:r>
              <a:rPr sz="1650" spc="5" dirty="0">
                <a:latin typeface="Book Antiqua"/>
                <a:cs typeface="Book Antiqua"/>
              </a:rPr>
              <a:t>Support	</a:t>
            </a:r>
            <a:r>
              <a:rPr sz="1650" b="1" spc="15" dirty="0">
                <a:latin typeface="Book Antiqua"/>
                <a:cs typeface="Book Antiqua"/>
              </a:rPr>
              <a:t>680-02 </a:t>
            </a:r>
            <a:r>
              <a:rPr sz="1650" b="1" spc="10" dirty="0">
                <a:latin typeface="Book Antiqua"/>
                <a:cs typeface="Book Antiqua"/>
              </a:rPr>
              <a:t>- </a:t>
            </a:r>
            <a:r>
              <a:rPr sz="1650" spc="5" dirty="0">
                <a:latin typeface="Book Antiqua"/>
                <a:cs typeface="Book Antiqua"/>
              </a:rPr>
              <a:t>Security </a:t>
            </a:r>
            <a:r>
              <a:rPr sz="1650" spc="10" dirty="0">
                <a:latin typeface="Book Antiqua"/>
                <a:cs typeface="Book Antiqua"/>
              </a:rPr>
              <a:t>Systems</a:t>
            </a:r>
            <a:endParaRPr sz="1650" dirty="0">
              <a:latin typeface="Book Antiqua"/>
              <a:cs typeface="Book Antiqua"/>
            </a:endParaRPr>
          </a:p>
          <a:p>
            <a:pPr>
              <a:lnSpc>
                <a:spcPct val="100000"/>
              </a:lnSpc>
            </a:pPr>
            <a:endParaRPr sz="1650" dirty="0">
              <a:latin typeface="Book Antiqua"/>
              <a:cs typeface="Book Antiqua"/>
            </a:endParaRPr>
          </a:p>
          <a:p>
            <a:pPr marL="13335">
              <a:lnSpc>
                <a:spcPct val="100000"/>
              </a:lnSpc>
              <a:tabLst>
                <a:tab pos="4007485" algn="l"/>
                <a:tab pos="7625715" algn="l"/>
              </a:tabLst>
            </a:pPr>
            <a:r>
              <a:rPr sz="1650" b="1" spc="15" dirty="0">
                <a:latin typeface="Book Antiqua"/>
                <a:cs typeface="Book Antiqua"/>
              </a:rPr>
              <a:t>961-15</a:t>
            </a:r>
            <a:r>
              <a:rPr sz="1650" b="1" spc="-5" dirty="0">
                <a:latin typeface="Book Antiqua"/>
                <a:cs typeface="Book Antiqua"/>
              </a:rPr>
              <a:t> </a:t>
            </a:r>
            <a:r>
              <a:rPr sz="1650" spc="10" dirty="0">
                <a:latin typeface="Book Antiqua"/>
                <a:cs typeface="Book Antiqua"/>
              </a:rPr>
              <a:t>-</a:t>
            </a:r>
            <a:r>
              <a:rPr sz="1650" spc="20" dirty="0">
                <a:latin typeface="Book Antiqua"/>
                <a:cs typeface="Book Antiqua"/>
              </a:rPr>
              <a:t> </a:t>
            </a:r>
            <a:r>
              <a:rPr sz="1650" spc="10" dirty="0">
                <a:latin typeface="Book Antiqua"/>
                <a:cs typeface="Book Antiqua"/>
              </a:rPr>
              <a:t>Catering	</a:t>
            </a:r>
            <a:r>
              <a:rPr sz="1650" b="1" spc="15" dirty="0">
                <a:latin typeface="Book Antiqua"/>
                <a:cs typeface="Book Antiqua"/>
              </a:rPr>
              <a:t>925-86 </a:t>
            </a:r>
            <a:r>
              <a:rPr sz="1650" b="1" spc="10" dirty="0">
                <a:latin typeface="Book Antiqua"/>
                <a:cs typeface="Book Antiqua"/>
              </a:rPr>
              <a:t>-</a:t>
            </a:r>
            <a:r>
              <a:rPr sz="1650" b="1" spc="5" dirty="0">
                <a:latin typeface="Book Antiqua"/>
                <a:cs typeface="Book Antiqua"/>
              </a:rPr>
              <a:t> </a:t>
            </a:r>
            <a:r>
              <a:rPr sz="1650" spc="15" dirty="0">
                <a:latin typeface="Book Antiqua"/>
                <a:cs typeface="Book Antiqua"/>
              </a:rPr>
              <a:t>Land</a:t>
            </a:r>
            <a:r>
              <a:rPr sz="1650" dirty="0">
                <a:latin typeface="Book Antiqua"/>
                <a:cs typeface="Book Antiqua"/>
              </a:rPr>
              <a:t> </a:t>
            </a:r>
            <a:r>
              <a:rPr sz="1650" spc="10" dirty="0">
                <a:latin typeface="Book Antiqua"/>
                <a:cs typeface="Book Antiqua"/>
              </a:rPr>
              <a:t>Surveying	</a:t>
            </a:r>
            <a:r>
              <a:rPr sz="1650" b="1" spc="10" dirty="0">
                <a:latin typeface="Book Antiqua"/>
                <a:cs typeface="Book Antiqua"/>
              </a:rPr>
              <a:t>838, 939-72, </a:t>
            </a:r>
            <a:r>
              <a:rPr sz="1650" b="1" spc="15" dirty="0">
                <a:latin typeface="Book Antiqua"/>
                <a:cs typeface="Book Antiqua"/>
              </a:rPr>
              <a:t>915-79 </a:t>
            </a:r>
            <a:r>
              <a:rPr sz="1650" b="1" spc="10" dirty="0">
                <a:latin typeface="Book Antiqua"/>
                <a:cs typeface="Book Antiqua"/>
              </a:rPr>
              <a:t>- </a:t>
            </a:r>
            <a:r>
              <a:rPr sz="1650" spc="10" dirty="0">
                <a:latin typeface="Book Antiqua"/>
                <a:cs typeface="Book Antiqua"/>
              </a:rPr>
              <a:t>Telecom./Data</a:t>
            </a:r>
            <a:r>
              <a:rPr sz="1650" spc="-35" dirty="0">
                <a:latin typeface="Book Antiqua"/>
                <a:cs typeface="Book Antiqua"/>
              </a:rPr>
              <a:t> </a:t>
            </a:r>
            <a:r>
              <a:rPr sz="1650" spc="10" dirty="0">
                <a:latin typeface="Book Antiqua"/>
                <a:cs typeface="Book Antiqua"/>
              </a:rPr>
              <a:t>Services</a:t>
            </a:r>
            <a:endParaRPr sz="1650" dirty="0">
              <a:latin typeface="Book Antiqua"/>
              <a:cs typeface="Book Antiqua"/>
            </a:endParaRPr>
          </a:p>
          <a:p>
            <a:pPr>
              <a:lnSpc>
                <a:spcPct val="100000"/>
              </a:lnSpc>
            </a:pPr>
            <a:endParaRPr sz="1650" dirty="0">
              <a:latin typeface="Book Antiqua"/>
              <a:cs typeface="Book Antiqua"/>
            </a:endParaRPr>
          </a:p>
          <a:p>
            <a:pPr marL="13335">
              <a:lnSpc>
                <a:spcPct val="100000"/>
              </a:lnSpc>
              <a:spcBef>
                <a:spcPts val="5"/>
              </a:spcBef>
              <a:tabLst>
                <a:tab pos="4007485" algn="l"/>
                <a:tab pos="7626350" algn="l"/>
              </a:tabLst>
            </a:pPr>
            <a:r>
              <a:rPr sz="1650" b="1" spc="15" dirty="0">
                <a:latin typeface="Book Antiqua"/>
                <a:cs typeface="Book Antiqua"/>
              </a:rPr>
              <a:t>918 </a:t>
            </a:r>
            <a:r>
              <a:rPr sz="1650" spc="10" dirty="0">
                <a:latin typeface="Book Antiqua"/>
                <a:cs typeface="Book Antiqua"/>
              </a:rPr>
              <a:t>- Consulting </a:t>
            </a:r>
            <a:r>
              <a:rPr sz="1650" spc="5" dirty="0">
                <a:latin typeface="Book Antiqua"/>
                <a:cs typeface="Book Antiqua"/>
              </a:rPr>
              <a:t>Services</a:t>
            </a:r>
            <a:r>
              <a:rPr sz="1650" spc="45" dirty="0">
                <a:latin typeface="Book Antiqua"/>
                <a:cs typeface="Book Antiqua"/>
              </a:rPr>
              <a:t> </a:t>
            </a:r>
            <a:r>
              <a:rPr sz="1650" spc="10" dirty="0">
                <a:latin typeface="Book Antiqua"/>
                <a:cs typeface="Book Antiqua"/>
              </a:rPr>
              <a:t>(all</a:t>
            </a:r>
            <a:r>
              <a:rPr sz="1650" dirty="0">
                <a:latin typeface="Book Antiqua"/>
                <a:cs typeface="Book Antiqua"/>
              </a:rPr>
              <a:t> </a:t>
            </a:r>
            <a:r>
              <a:rPr sz="1650" spc="10" dirty="0">
                <a:latin typeface="Book Antiqua"/>
                <a:cs typeface="Book Antiqua"/>
              </a:rPr>
              <a:t>types)	</a:t>
            </a:r>
            <a:r>
              <a:rPr sz="1650" b="1" spc="15" dirty="0">
                <a:latin typeface="Book Antiqua"/>
                <a:cs typeface="Book Antiqua"/>
              </a:rPr>
              <a:t>988-52 </a:t>
            </a:r>
            <a:r>
              <a:rPr sz="1650" b="1" spc="10" dirty="0">
                <a:latin typeface="Book Antiqua"/>
                <a:cs typeface="Book Antiqua"/>
              </a:rPr>
              <a:t>-</a:t>
            </a:r>
            <a:r>
              <a:rPr sz="1650" b="1" spc="30" dirty="0">
                <a:latin typeface="Book Antiqua"/>
                <a:cs typeface="Book Antiqua"/>
              </a:rPr>
              <a:t> </a:t>
            </a:r>
            <a:r>
              <a:rPr sz="1650" spc="10" dirty="0">
                <a:latin typeface="Book Antiqua"/>
                <a:cs typeface="Book Antiqua"/>
              </a:rPr>
              <a:t>Landscaping</a:t>
            </a:r>
            <a:r>
              <a:rPr sz="1650" spc="15" dirty="0">
                <a:latin typeface="Book Antiqua"/>
                <a:cs typeface="Book Antiqua"/>
              </a:rPr>
              <a:t> </a:t>
            </a:r>
            <a:r>
              <a:rPr sz="1650" spc="5" dirty="0">
                <a:latin typeface="Book Antiqua"/>
                <a:cs typeface="Book Antiqua"/>
              </a:rPr>
              <a:t>Services	</a:t>
            </a:r>
            <a:r>
              <a:rPr sz="1650" b="1" spc="15" dirty="0">
                <a:latin typeface="Book Antiqua"/>
                <a:cs typeface="Book Antiqua"/>
              </a:rPr>
              <a:t>962-69 </a:t>
            </a:r>
            <a:r>
              <a:rPr sz="1650" b="1" spc="10" dirty="0">
                <a:latin typeface="Book Antiqua"/>
                <a:cs typeface="Book Antiqua"/>
              </a:rPr>
              <a:t>- </a:t>
            </a:r>
            <a:r>
              <a:rPr sz="1650" spc="15" dirty="0">
                <a:latin typeface="Book Antiqua"/>
                <a:cs typeface="Book Antiqua"/>
              </a:rPr>
              <a:t>Temp</a:t>
            </a:r>
            <a:r>
              <a:rPr sz="1650" spc="-25" dirty="0">
                <a:latin typeface="Book Antiqua"/>
                <a:cs typeface="Book Antiqua"/>
              </a:rPr>
              <a:t> </a:t>
            </a:r>
            <a:r>
              <a:rPr sz="1650" spc="5" dirty="0">
                <a:latin typeface="Book Antiqua"/>
                <a:cs typeface="Book Antiqua"/>
              </a:rPr>
              <a:t>Services</a:t>
            </a:r>
            <a:endParaRPr sz="1650" dirty="0">
              <a:latin typeface="Book Antiqua"/>
              <a:cs typeface="Book Antiqua"/>
            </a:endParaRPr>
          </a:p>
          <a:p>
            <a:pPr>
              <a:lnSpc>
                <a:spcPct val="100000"/>
              </a:lnSpc>
            </a:pPr>
            <a:endParaRPr sz="1650" dirty="0">
              <a:latin typeface="Book Antiqua"/>
              <a:cs typeface="Book Antiqua"/>
            </a:endParaRPr>
          </a:p>
          <a:p>
            <a:pPr marL="7626350">
              <a:lnSpc>
                <a:spcPct val="100000"/>
              </a:lnSpc>
            </a:pPr>
            <a:r>
              <a:rPr sz="1650" b="1" spc="10" dirty="0">
                <a:latin typeface="Book Antiqua"/>
                <a:cs typeface="Book Antiqua"/>
              </a:rPr>
              <a:t>915-09, </a:t>
            </a:r>
            <a:r>
              <a:rPr sz="1650" b="1" spc="15" dirty="0">
                <a:latin typeface="Book Antiqua"/>
                <a:cs typeface="Book Antiqua"/>
              </a:rPr>
              <a:t>915-82 </a:t>
            </a:r>
            <a:r>
              <a:rPr sz="1650" b="1" spc="10" dirty="0">
                <a:latin typeface="Book Antiqua"/>
                <a:cs typeface="Book Antiqua"/>
              </a:rPr>
              <a:t>- </a:t>
            </a:r>
            <a:r>
              <a:rPr sz="1650" spc="10" dirty="0">
                <a:latin typeface="Book Antiqua"/>
                <a:cs typeface="Book Antiqua"/>
              </a:rPr>
              <a:t>Video</a:t>
            </a:r>
            <a:r>
              <a:rPr sz="1650" spc="-40" dirty="0">
                <a:latin typeface="Book Antiqua"/>
                <a:cs typeface="Book Antiqua"/>
              </a:rPr>
              <a:t> </a:t>
            </a:r>
            <a:r>
              <a:rPr sz="1650" spc="10" dirty="0">
                <a:latin typeface="Book Antiqua"/>
                <a:cs typeface="Book Antiqua"/>
              </a:rPr>
              <a:t>Production</a:t>
            </a:r>
            <a:endParaRPr sz="1650" dirty="0">
              <a:latin typeface="Book Antiqua"/>
              <a:cs typeface="Book Antiqua"/>
            </a:endParaRPr>
          </a:p>
        </p:txBody>
      </p:sp>
    </p:spTree>
  </p:cSld>
  <p:clrMapOvr>
    <a:masterClrMapping/>
  </p:clrMapOvr>
  <p:transition spd="med">
    <p:fade/>
  </p:transition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5988</TotalTime>
  <Words>2787</Words>
  <Application>Microsoft Office PowerPoint</Application>
  <PresentationFormat>Custom</PresentationFormat>
  <Paragraphs>322</Paragraphs>
  <Slides>24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31" baseType="lpstr">
      <vt:lpstr>Arial</vt:lpstr>
      <vt:lpstr>Arial Narrow</vt:lpstr>
      <vt:lpstr>Book Antiqua</vt:lpstr>
      <vt:lpstr>Calibri</vt:lpstr>
      <vt:lpstr>Times New Roman</vt:lpstr>
      <vt:lpstr>Verdana</vt:lpstr>
      <vt:lpstr>Office Theme</vt:lpstr>
      <vt:lpstr>PowerPoint Presentation</vt:lpstr>
      <vt:lpstr>TABLE OF CONTENTS</vt:lpstr>
      <vt:lpstr>Search to verify vendor HUB status on CMBL </vt:lpstr>
      <vt:lpstr>Search the CMBL for HUBs by Commodity/Service Description</vt:lpstr>
      <vt:lpstr>HUB Search by Commodity/ Service Description</vt:lpstr>
      <vt:lpstr>HUB Search by Commodity/ Service Description</vt:lpstr>
      <vt:lpstr>HUB Search by Commodity/ Service Description</vt:lpstr>
      <vt:lpstr>HUB Search by Commodity/ Service Description</vt:lpstr>
      <vt:lpstr>HUB Search by Commodity/ Service Description</vt:lpstr>
      <vt:lpstr>HUB Search by Commodity/ Service Description</vt:lpstr>
      <vt:lpstr>HUB Search by Commodity/ Service Description</vt:lpstr>
      <vt:lpstr>Search the CMBL for HUBs  by Business Category</vt:lpstr>
      <vt:lpstr>HUB Search by Business Category</vt:lpstr>
      <vt:lpstr>HUB Search by Business Category</vt:lpstr>
      <vt:lpstr>HUB Search by Business Category</vt:lpstr>
      <vt:lpstr>HUB Search by Commodity/ Service Description</vt:lpstr>
      <vt:lpstr>HUB Search by Business Category – Convert to Excel</vt:lpstr>
      <vt:lpstr>HUB Search by Business Category – Convert to Excel</vt:lpstr>
      <vt:lpstr>HUB Search by Business Category – Convert to Excel</vt:lpstr>
      <vt:lpstr>HUB Search by Business Category – Convert to Excel</vt:lpstr>
      <vt:lpstr>HUB Search by Business Category – Convert to Excel</vt:lpstr>
      <vt:lpstr>HUB Search by Business Category – Convert to Excel</vt:lpstr>
      <vt:lpstr>Commonly Used NIGP Class and Item Codes for Construction Services</vt:lpstr>
      <vt:lpstr>Commonly Used NIGP Class and Item Codes for General Commodities/ Services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cp:lastModifiedBy>Jennifer Lennon</cp:lastModifiedBy>
  <cp:revision>22</cp:revision>
  <dcterms:created xsi:type="dcterms:W3CDTF">2020-12-10T18:38:15Z</dcterms:created>
  <dcterms:modified xsi:type="dcterms:W3CDTF">2021-01-08T21:52:26Z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2019-11-21T00:00:00Z</vt:filetime>
  </property>
  <property fmtid="{D5CDD505-2E9C-101B-9397-08002B2CF9AE}" pid="3" name="Creator">
    <vt:lpwstr>Acrobat PDFMaker 17 for PowerPoint</vt:lpwstr>
  </property>
  <property fmtid="{D5CDD505-2E9C-101B-9397-08002B2CF9AE}" pid="4" name="LastSaved">
    <vt:filetime>2020-12-10T00:00:00Z</vt:filetime>
  </property>
</Properties>
</file>