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6858000" cy="9144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011893"/>
    <a:srgbClr val="E4F3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/>
    <p:restoredTop sz="94650"/>
  </p:normalViewPr>
  <p:slideViewPr>
    <p:cSldViewPr>
      <p:cViewPr>
        <p:scale>
          <a:sx n="130" d="100"/>
          <a:sy n="130" d="100"/>
        </p:scale>
        <p:origin x="2004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FF5337-A6AE-6243-B4C0-FEB3477EA88C}" type="datetimeFigureOut">
              <a:rPr lang="en-US" smtClean="0"/>
              <a:t>8/10/2020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97100" y="696913"/>
            <a:ext cx="2616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DCFCAD-7A97-DB4C-A2AB-745E51950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7834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8-2020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F7143B-93F2-4AE9-AC27-8ABA822703A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80055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8-2020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FB512B-FBB3-4B5D-8FA1-9D0B81EA0FF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69090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8-2020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037899-3FFB-43E9-BBF6-82279F4C0F7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2100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8-2020</a:t>
            </a: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1C0C2A-1DFC-443B-9AD9-3981B0C787B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13406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8-2020</a:t>
            </a:r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3042AE-C5C5-4644-B464-F36C0A5DE78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8221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8-2020</a:t>
            </a:r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26843C-FB18-4801-8899-41D5405C831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44544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8-2020</a:t>
            </a:r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FD8E5E-FD13-49EE-A483-91BDA2B1C01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7129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8-2020</a:t>
            </a: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B273CF-44C5-44E9-96EE-9995A32DD95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62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8-2020</a:t>
            </a: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E94D23-B455-46A1-A780-D7A72DF34D7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28700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8-2020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EDCAB4-EE29-4E3A-ADC5-6C82953ABE3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0289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8-2020</a:t>
            </a: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082485-8101-4DFB-B786-32C62629C43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32151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66184"/>
            <a:ext cx="61722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133601"/>
            <a:ext cx="6172200" cy="6034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967"/>
            <a:ext cx="1600200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26967"/>
            <a:ext cx="2171700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en-US" altLang="en-US" smtClean="0"/>
              <a:t>8-2020</a:t>
            </a:r>
            <a:endParaRPr lang="en-US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26967"/>
            <a:ext cx="1600200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E9593C6-8B27-438B-834A-B70840D0C49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rganization Chart 2"/>
          <p:cNvGrpSpPr>
            <a:grpSpLocks/>
          </p:cNvGrpSpPr>
          <p:nvPr/>
        </p:nvGrpSpPr>
        <p:grpSpPr bwMode="auto">
          <a:xfrm>
            <a:off x="295043" y="64014"/>
            <a:ext cx="5428408" cy="5570386"/>
            <a:chOff x="286" y="913"/>
            <a:chExt cx="3527" cy="1860"/>
          </a:xfrm>
        </p:grpSpPr>
        <p:sp>
          <p:nvSpPr>
            <p:cNvPr id="3" name="_s3083"/>
            <p:cNvSpPr>
              <a:spLocks noChangeArrowheads="1"/>
            </p:cNvSpPr>
            <p:nvPr/>
          </p:nvSpPr>
          <p:spPr bwMode="auto">
            <a:xfrm>
              <a:off x="286" y="913"/>
              <a:ext cx="1089" cy="178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rgbClr val="000090"/>
              </a:solidFill>
              <a:round/>
              <a:headEnd/>
              <a:tailEnd/>
            </a:ln>
          </p:spPr>
          <p:txBody>
            <a:bodyPr vert="horz" wrap="none" lIns="80259" tIns="40130" rIns="80259" bIns="4013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en-US" sz="1000" dirty="0"/>
                <a:t> </a:t>
              </a:r>
              <a:r>
                <a:rPr lang="en-US" altLang="en-US" sz="800" dirty="0"/>
                <a:t>Report Made to the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en-US" sz="800" dirty="0"/>
                <a:t>Office of Title IX Compliance</a:t>
              </a:r>
              <a:endParaRPr kumimoji="0" lang="en-US" altLang="en-US" sz="800" b="0" i="0" u="none" strike="noStrike" cap="none" normalizeH="0" baseline="0" dirty="0">
                <a:ln>
                  <a:noFill/>
                </a:ln>
                <a:effectLst/>
              </a:endParaRPr>
            </a:p>
          </p:txBody>
        </p:sp>
        <p:sp>
          <p:nvSpPr>
            <p:cNvPr id="8" name="_s3086"/>
            <p:cNvSpPr>
              <a:spLocks noChangeArrowheads="1"/>
            </p:cNvSpPr>
            <p:nvPr/>
          </p:nvSpPr>
          <p:spPr bwMode="auto">
            <a:xfrm>
              <a:off x="1703" y="1153"/>
              <a:ext cx="1089" cy="179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38100">
              <a:solidFill>
                <a:srgbClr val="000090"/>
              </a:solidFill>
              <a:round/>
              <a:headEnd/>
              <a:tailEnd/>
            </a:ln>
          </p:spPr>
          <p:txBody>
            <a:bodyPr vert="horz" wrap="none" lIns="80259" tIns="40130" rIns="80259" bIns="40130" numCol="1" anchor="ctr" anchorCtr="0" compatLnSpc="1">
              <a:prstTxWarp prst="textNoShape">
                <a:avLst/>
              </a:prstTxWarp>
            </a:bodyPr>
            <a:lstStyle/>
            <a:p>
              <a:pPr algn="ctr" eaLnBrk="0" hangingPunct="0"/>
              <a:r>
                <a:rPr lang="en-US" altLang="en-US" sz="800" dirty="0"/>
                <a:t>Interim Remedies and/or </a:t>
              </a:r>
            </a:p>
            <a:p>
              <a:pPr algn="ctr" eaLnBrk="0" hangingPunct="0"/>
              <a:r>
                <a:rPr lang="en-US" altLang="en-US" sz="800" dirty="0" smtClean="0"/>
                <a:t>s</a:t>
              </a:r>
              <a:r>
                <a:rPr lang="en-US" altLang="en-US" sz="800" dirty="0" smtClean="0"/>
                <a:t>upportive </a:t>
              </a:r>
              <a:r>
                <a:rPr lang="en-US" altLang="en-US" sz="800" dirty="0" smtClean="0"/>
                <a:t>r</a:t>
              </a:r>
              <a:r>
                <a:rPr lang="en-US" altLang="en-US" sz="800" dirty="0" smtClean="0"/>
                <a:t>esources may be </a:t>
              </a:r>
              <a:endParaRPr lang="en-US" altLang="en-US" sz="800" dirty="0"/>
            </a:p>
            <a:p>
              <a:pPr algn="ctr" eaLnBrk="0" hangingPunct="0"/>
              <a:r>
                <a:rPr lang="en-US" altLang="en-US" sz="800" dirty="0"/>
                <a:t>i</a:t>
              </a:r>
              <a:r>
                <a:rPr lang="en-US" altLang="en-US" sz="800" dirty="0" smtClean="0"/>
                <a:t>mplemented </a:t>
              </a:r>
              <a:r>
                <a:rPr lang="en-US" altLang="en-US" sz="800" dirty="0"/>
                <a:t>if </a:t>
              </a:r>
              <a:r>
                <a:rPr lang="en-US" altLang="en-US" sz="800" dirty="0" smtClean="0"/>
                <a:t>requested</a:t>
              </a:r>
              <a:endParaRPr lang="en-US" altLang="en-US" sz="800" dirty="0"/>
            </a:p>
          </p:txBody>
        </p:sp>
        <p:sp>
          <p:nvSpPr>
            <p:cNvPr id="9" name="_s3087"/>
            <p:cNvSpPr>
              <a:spLocks noChangeArrowheads="1"/>
            </p:cNvSpPr>
            <p:nvPr/>
          </p:nvSpPr>
          <p:spPr bwMode="auto">
            <a:xfrm>
              <a:off x="2724" y="1778"/>
              <a:ext cx="1089" cy="179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38100">
              <a:solidFill>
                <a:srgbClr val="000090"/>
              </a:solidFill>
              <a:round/>
              <a:headEnd/>
              <a:tailEnd/>
            </a:ln>
          </p:spPr>
          <p:txBody>
            <a:bodyPr vert="horz" wrap="none" lIns="80259" tIns="40130" rIns="80259" bIns="4013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en-US" sz="800" dirty="0"/>
                <a:t>Not </a:t>
              </a:r>
              <a:r>
                <a:rPr lang="en-US" altLang="en-US" sz="800" dirty="0" smtClean="0"/>
                <a:t>enough </a:t>
              </a:r>
              <a:r>
                <a:rPr lang="en-US" altLang="en-US" sz="800" dirty="0" smtClean="0"/>
                <a:t>e</a:t>
              </a:r>
              <a:r>
                <a:rPr lang="en-US" altLang="en-US" sz="800" dirty="0" smtClean="0"/>
                <a:t>vidence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en-US" sz="800" dirty="0" smtClean="0"/>
                <a:t>to proceed with the Formal 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en-US" sz="800" dirty="0" smtClean="0"/>
                <a:t>Investigation and the 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en-US" sz="800" dirty="0" smtClean="0"/>
                <a:t>i</a:t>
              </a:r>
              <a:r>
                <a:rPr lang="en-US" altLang="en-US" sz="800" dirty="0" smtClean="0"/>
                <a:t>nvestigation </a:t>
              </a:r>
              <a:r>
                <a:rPr lang="en-US" altLang="en-US" sz="800" dirty="0"/>
                <a:t>c</a:t>
              </a:r>
              <a:r>
                <a:rPr lang="en-US" altLang="en-US" sz="800" dirty="0" smtClean="0"/>
                <a:t>eases</a:t>
              </a:r>
              <a:endParaRPr kumimoji="0" lang="en-US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10" name="_s3088"/>
            <p:cNvSpPr>
              <a:spLocks noChangeArrowheads="1"/>
            </p:cNvSpPr>
            <p:nvPr/>
          </p:nvSpPr>
          <p:spPr bwMode="auto">
            <a:xfrm>
              <a:off x="1629" y="1516"/>
              <a:ext cx="1268" cy="178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38100">
              <a:solidFill>
                <a:srgbClr val="000090"/>
              </a:solidFill>
              <a:round/>
              <a:headEnd/>
              <a:tailEnd/>
            </a:ln>
          </p:spPr>
          <p:txBody>
            <a:bodyPr vert="horz" wrap="none" lIns="80259" tIns="40130" rIns="80259" bIns="40130" numCol="1" anchor="ctr" anchorCtr="0" compatLnSpc="1">
              <a:prstTxWarp prst="textNoShape">
                <a:avLst/>
              </a:prstTxWarp>
            </a:bodyPr>
            <a:lstStyle/>
            <a:p>
              <a:pPr algn="ctr" eaLnBrk="0" hangingPunct="0"/>
              <a:endParaRPr lang="en-US" altLang="en-US" sz="1000" dirty="0"/>
            </a:p>
            <a:p>
              <a:pPr algn="ctr" eaLnBrk="0" hangingPunct="0"/>
              <a:endParaRPr lang="en-US" altLang="en-US" sz="1000" dirty="0"/>
            </a:p>
            <a:p>
              <a:pPr algn="ctr" eaLnBrk="0" hangingPunct="0"/>
              <a:r>
                <a:rPr lang="en-US" altLang="en-US" sz="800" dirty="0" smtClean="0"/>
                <a:t>The Complainant </a:t>
              </a:r>
              <a:r>
                <a:rPr lang="en-US" altLang="en-US" sz="800" dirty="0" smtClean="0"/>
                <a:t>f</a:t>
              </a:r>
              <a:r>
                <a:rPr lang="en-US" altLang="en-US" sz="800" dirty="0" smtClean="0"/>
                <a:t>iles </a:t>
              </a:r>
            </a:p>
            <a:p>
              <a:pPr algn="ctr" eaLnBrk="0" hangingPunct="0"/>
              <a:r>
                <a:rPr lang="en-US" altLang="en-US" sz="800" dirty="0" smtClean="0"/>
                <a:t>a </a:t>
              </a:r>
              <a:r>
                <a:rPr lang="en-US" altLang="en-US" sz="800" dirty="0"/>
                <a:t>Formal Complaint </a:t>
              </a:r>
              <a:r>
                <a:rPr lang="en-US" altLang="en-US" sz="800" dirty="0" smtClean="0"/>
                <a:t>and the </a:t>
              </a:r>
            </a:p>
            <a:p>
              <a:pPr algn="ctr" eaLnBrk="0" hangingPunct="0"/>
              <a:r>
                <a:rPr lang="en-US" altLang="en-US" sz="800" dirty="0" smtClean="0"/>
                <a:t>Formal </a:t>
              </a:r>
              <a:r>
                <a:rPr lang="en-US" altLang="en-US" sz="800" dirty="0"/>
                <a:t>Investigation </a:t>
              </a:r>
              <a:r>
                <a:rPr lang="en-US" altLang="en-US" sz="800" dirty="0" smtClean="0"/>
                <a:t>Process begins</a:t>
              </a:r>
              <a:endParaRPr lang="en-US" altLang="en-US" sz="800" dirty="0"/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1" name="_s3089"/>
            <p:cNvSpPr>
              <a:spLocks noChangeArrowheads="1"/>
            </p:cNvSpPr>
            <p:nvPr/>
          </p:nvSpPr>
          <p:spPr bwMode="auto">
            <a:xfrm>
              <a:off x="738" y="1806"/>
              <a:ext cx="1188" cy="178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38100">
              <a:solidFill>
                <a:srgbClr val="000090"/>
              </a:solidFill>
              <a:round/>
              <a:headEnd/>
              <a:tailEnd/>
            </a:ln>
          </p:spPr>
          <p:txBody>
            <a:bodyPr vert="horz" wrap="none" lIns="80259" tIns="40130" rIns="80259" bIns="4013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Decision to </a:t>
              </a:r>
              <a:r>
                <a:rPr kumimoji="0" lang="en-US" altLang="en-US" sz="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proceed with an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en-US" sz="800" dirty="0"/>
                <a:t>i</a:t>
              </a:r>
              <a:r>
                <a:rPr kumimoji="0" lang="en-US" altLang="en-US" sz="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nvestigation– </a:t>
              </a:r>
              <a:r>
                <a:rPr lang="en-US" altLang="en-US" sz="800" dirty="0" smtClean="0"/>
                <a:t>An Initial </a:t>
              </a:r>
              <a:r>
                <a:rPr kumimoji="0" lang="en-US" altLang="en-US" sz="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Notice</a:t>
              </a:r>
              <a:r>
                <a:rPr kumimoji="0" lang="en-US" altLang="en-US" sz="800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 </a:t>
              </a:r>
              <a:r>
                <a:rPr lang="en-US" altLang="en-US" sz="800" dirty="0" smtClean="0"/>
                <a:t>to 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en-US" sz="800" dirty="0" smtClean="0"/>
                <a:t>Parties will be provided to both </a:t>
              </a:r>
              <a:r>
                <a:rPr lang="en-US" altLang="en-US" sz="800" dirty="0"/>
                <a:t>p</a:t>
              </a:r>
              <a:r>
                <a:rPr kumimoji="0" lang="en-US" altLang="en-US" sz="800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arties</a:t>
              </a:r>
              <a:endParaRPr kumimoji="0" lang="en-US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2" name="_s3102"/>
            <p:cNvSpPr>
              <a:spLocks noChangeArrowheads="1"/>
            </p:cNvSpPr>
            <p:nvPr/>
          </p:nvSpPr>
          <p:spPr bwMode="auto">
            <a:xfrm>
              <a:off x="1193" y="2591"/>
              <a:ext cx="1138" cy="182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38100">
              <a:solidFill>
                <a:srgbClr val="000090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The Respondent </a:t>
              </a:r>
              <a:r>
                <a:rPr lang="en-US" altLang="en-US" sz="800" dirty="0" smtClean="0"/>
                <a:t>c</a:t>
              </a:r>
              <a:r>
                <a:rPr kumimoji="0" lang="en-US" altLang="en-US" sz="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hooses</a:t>
              </a:r>
              <a:endParaRPr kumimoji="0" lang="en-US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en-US" sz="800" dirty="0"/>
                <a:t>t</a:t>
              </a:r>
              <a:r>
                <a:rPr kumimoji="0" lang="en-US" altLang="en-US" sz="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o</a:t>
              </a:r>
              <a:r>
                <a:rPr kumimoji="0" lang="en-US" altLang="en-US" sz="800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 utilize the</a:t>
              </a:r>
              <a:r>
                <a:rPr kumimoji="0" lang="en-US" altLang="en-US" sz="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 Informal </a:t>
              </a:r>
              <a:r>
                <a:rPr kumimoji="0" lang="en-US" altLang="en-US" sz="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</a:rPr>
                <a:t>Resolution</a:t>
              </a:r>
            </a:p>
            <a:p>
              <a:pPr lvl="0" algn="ctr"/>
              <a:r>
                <a:rPr kumimoji="0" lang="en-US" altLang="en-US" sz="800" b="0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</a:rPr>
                <a:t> (Waives </a:t>
              </a:r>
              <a:r>
                <a:rPr kumimoji="0" lang="en-US" altLang="en-US" sz="800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right to a</a:t>
              </a:r>
              <a:r>
                <a:rPr lang="en-US" altLang="en-US" sz="800" dirty="0" smtClean="0"/>
                <a:t> h</a:t>
              </a:r>
              <a:r>
                <a:rPr kumimoji="0" lang="en-US" altLang="en-US" sz="800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earing</a:t>
              </a:r>
              <a:r>
                <a:rPr kumimoji="0" lang="en-US" altLang="en-US" sz="800" b="0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</a:rPr>
                <a:t>)</a:t>
              </a:r>
              <a:r>
                <a:rPr lang="en-US" altLang="en-US" sz="800" b="1" i="1" dirty="0"/>
                <a:t>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13" name="_s3118"/>
            <p:cNvSpPr>
              <a:spLocks noChangeArrowheads="1"/>
            </p:cNvSpPr>
            <p:nvPr/>
          </p:nvSpPr>
          <p:spPr bwMode="auto">
            <a:xfrm>
              <a:off x="2580" y="2588"/>
              <a:ext cx="1089" cy="179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38100">
              <a:solidFill>
                <a:srgbClr val="000090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lvl="0" algn="ctr"/>
              <a:r>
                <a:rPr lang="en-US" altLang="en-US" sz="800" dirty="0" smtClean="0"/>
                <a:t>The Respondent </a:t>
              </a:r>
            </a:p>
            <a:p>
              <a:pPr lvl="0" algn="ctr"/>
              <a:r>
                <a:rPr lang="en-US" altLang="en-US" sz="800" dirty="0" smtClean="0"/>
                <a:t>c</a:t>
              </a:r>
              <a:r>
                <a:rPr kumimoji="0" lang="en-US" altLang="en-US" sz="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ontests </a:t>
              </a:r>
              <a:r>
                <a:rPr lang="en-US" altLang="en-US" sz="800" dirty="0" smtClean="0"/>
                <a:t>c</a:t>
              </a:r>
              <a:r>
                <a:rPr kumimoji="0" lang="en-US" altLang="en-US" sz="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harges</a:t>
              </a:r>
              <a:r>
                <a:rPr lang="en-US" altLang="en-US" sz="800" dirty="0" smtClean="0"/>
                <a:t> </a:t>
              </a:r>
            </a:p>
            <a:p>
              <a:pPr lvl="0" algn="ctr"/>
              <a:r>
                <a:rPr lang="en-US" altLang="en-US" sz="800" dirty="0" smtClean="0"/>
                <a:t>and </a:t>
              </a:r>
              <a:r>
                <a:rPr lang="en-US" altLang="en-US" sz="800" dirty="0" smtClean="0"/>
                <a:t>p</a:t>
              </a:r>
              <a:r>
                <a:rPr lang="en-US" altLang="en-US" sz="800" dirty="0" smtClean="0"/>
                <a:t>roceeds to the hearing</a:t>
              </a:r>
              <a:endParaRPr kumimoji="0" lang="en-US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14" name="_s3122"/>
            <p:cNvSpPr>
              <a:spLocks noChangeArrowheads="1"/>
            </p:cNvSpPr>
            <p:nvPr/>
          </p:nvSpPr>
          <p:spPr bwMode="auto">
            <a:xfrm>
              <a:off x="1926" y="2366"/>
              <a:ext cx="1089" cy="179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38100">
              <a:solidFill>
                <a:srgbClr val="000090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Each party and their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advisors, if any, will be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provided the Investigative Report </a:t>
              </a:r>
              <a:endParaRPr kumimoji="0" lang="en-US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39" name="_s3118"/>
          <p:cNvSpPr>
            <a:spLocks noChangeArrowheads="1"/>
          </p:cNvSpPr>
          <p:nvPr/>
        </p:nvSpPr>
        <p:spPr bwMode="auto">
          <a:xfrm>
            <a:off x="1691007" y="5933366"/>
            <a:ext cx="1752600" cy="50570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38100">
            <a:solidFill>
              <a:srgbClr val="000090"/>
            </a:solidFill>
            <a:round/>
            <a:headEnd/>
            <a:tailEnd/>
          </a:ln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Both </a:t>
            </a:r>
            <a:r>
              <a:rPr lang="en-US" altLang="en-US" sz="800" dirty="0"/>
              <a:t>p</a:t>
            </a: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arties</a:t>
            </a:r>
            <a:r>
              <a:rPr kumimoji="0" lang="en-US" altLang="en-US" sz="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agree to the sanction(s)</a:t>
            </a:r>
            <a:endParaRPr kumimoji="0" lang="en-US" altLang="en-US" sz="800" b="0" i="0" u="none" strike="noStrike" cap="none" normalizeH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800" b="1" dirty="0"/>
              <a:t>(No Appeal)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3825421" y="5940756"/>
            <a:ext cx="1676400" cy="533399"/>
          </a:xfrm>
          <a:prstGeom prst="roundRect">
            <a:avLst/>
          </a:prstGeom>
          <a:solidFill>
            <a:srgbClr val="FFFFFF"/>
          </a:solidFill>
          <a:ln w="38100" cmpd="sng">
            <a:solidFill>
              <a:srgbClr val="00009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 smtClean="0">
                <a:solidFill>
                  <a:schemeClr val="tx1"/>
                </a:solidFill>
              </a:rPr>
              <a:t>The Hearing </a:t>
            </a:r>
            <a:r>
              <a:rPr lang="en-US" sz="800" dirty="0">
                <a:solidFill>
                  <a:schemeClr val="tx1"/>
                </a:solidFill>
              </a:rPr>
              <a:t>Panel </a:t>
            </a:r>
            <a:endParaRPr lang="en-US" sz="800" dirty="0" smtClean="0">
              <a:solidFill>
                <a:schemeClr val="tx1"/>
              </a:solidFill>
            </a:endParaRPr>
          </a:p>
          <a:p>
            <a:pPr algn="ctr"/>
            <a:r>
              <a:rPr lang="en-US" sz="800" dirty="0" smtClean="0">
                <a:solidFill>
                  <a:schemeClr val="tx1"/>
                </a:solidFill>
              </a:rPr>
              <a:t>conducts </a:t>
            </a:r>
            <a:r>
              <a:rPr lang="en-US" sz="800" dirty="0" smtClean="0">
                <a:solidFill>
                  <a:schemeClr val="tx1"/>
                </a:solidFill>
              </a:rPr>
              <a:t>the h</a:t>
            </a:r>
            <a:r>
              <a:rPr lang="en-US" sz="800" dirty="0" smtClean="0">
                <a:solidFill>
                  <a:schemeClr val="tx1"/>
                </a:solidFill>
              </a:rPr>
              <a:t>earing</a:t>
            </a:r>
            <a:endParaRPr lang="en-US" sz="800" dirty="0">
              <a:solidFill>
                <a:schemeClr val="tx1"/>
              </a:solidFill>
            </a:endParaRPr>
          </a:p>
          <a:p>
            <a:pPr algn="ctr"/>
            <a:r>
              <a:rPr lang="en-US" sz="700" dirty="0" smtClean="0">
                <a:solidFill>
                  <a:schemeClr val="tx1"/>
                </a:solidFill>
              </a:rPr>
              <a:t>(1 Title IX </a:t>
            </a:r>
            <a:r>
              <a:rPr lang="en-US" sz="700" dirty="0">
                <a:solidFill>
                  <a:schemeClr val="tx1"/>
                </a:solidFill>
              </a:rPr>
              <a:t>Hearing </a:t>
            </a:r>
            <a:r>
              <a:rPr lang="en-US" sz="700" dirty="0" smtClean="0">
                <a:solidFill>
                  <a:schemeClr val="tx1"/>
                </a:solidFill>
              </a:rPr>
              <a:t>Officer)</a:t>
            </a:r>
            <a:endParaRPr lang="en-US" sz="700" dirty="0">
              <a:solidFill>
                <a:schemeClr val="tx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838734" y="6959210"/>
            <a:ext cx="1676400" cy="533400"/>
          </a:xfrm>
          <a:prstGeom prst="roundRect">
            <a:avLst/>
          </a:prstGeom>
          <a:solidFill>
            <a:srgbClr val="FFFFFF"/>
          </a:solidFill>
          <a:ln w="38100" cmpd="sng">
            <a:solidFill>
              <a:srgbClr val="0000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 smtClean="0">
                <a:solidFill>
                  <a:schemeClr val="tx1"/>
                </a:solidFill>
              </a:rPr>
              <a:t>The Hearing </a:t>
            </a:r>
            <a:r>
              <a:rPr lang="en-US" sz="800" dirty="0">
                <a:solidFill>
                  <a:schemeClr val="tx1"/>
                </a:solidFill>
              </a:rPr>
              <a:t>Panel </a:t>
            </a:r>
            <a:endParaRPr lang="en-US" sz="800" dirty="0" smtClean="0">
              <a:solidFill>
                <a:schemeClr val="tx1"/>
              </a:solidFill>
            </a:endParaRPr>
          </a:p>
          <a:p>
            <a:pPr algn="ctr"/>
            <a:r>
              <a:rPr lang="en-US" sz="800" dirty="0" smtClean="0">
                <a:solidFill>
                  <a:schemeClr val="tx1"/>
                </a:solidFill>
              </a:rPr>
              <a:t>finds the </a:t>
            </a:r>
            <a:r>
              <a:rPr lang="en-US" sz="800" dirty="0">
                <a:solidFill>
                  <a:schemeClr val="tx1"/>
                </a:solidFill>
              </a:rPr>
              <a:t>Responding </a:t>
            </a:r>
            <a:endParaRPr lang="en-US" sz="800" dirty="0" smtClean="0">
              <a:solidFill>
                <a:schemeClr val="tx1"/>
              </a:solidFill>
            </a:endParaRPr>
          </a:p>
          <a:p>
            <a:pPr algn="ctr"/>
            <a:r>
              <a:rPr lang="en-US" sz="800" dirty="0" smtClean="0">
                <a:solidFill>
                  <a:schemeClr val="tx1"/>
                </a:solidFill>
              </a:rPr>
              <a:t>Party not </a:t>
            </a:r>
            <a:r>
              <a:rPr lang="en-US" sz="800" dirty="0">
                <a:solidFill>
                  <a:schemeClr val="tx1"/>
                </a:solidFill>
              </a:rPr>
              <a:t>r</a:t>
            </a:r>
            <a:r>
              <a:rPr lang="en-US" sz="800" dirty="0" smtClean="0">
                <a:solidFill>
                  <a:schemeClr val="tx1"/>
                </a:solidFill>
              </a:rPr>
              <a:t>esponsible</a:t>
            </a:r>
            <a:endParaRPr lang="en-US" sz="800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903661" y="6931355"/>
            <a:ext cx="1730545" cy="533400"/>
          </a:xfrm>
          <a:prstGeom prst="roundRect">
            <a:avLst/>
          </a:prstGeom>
          <a:solidFill>
            <a:srgbClr val="FFFFFF"/>
          </a:solidFill>
          <a:ln w="38100" cmpd="sng">
            <a:solidFill>
              <a:srgbClr val="0000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800" dirty="0">
                <a:solidFill>
                  <a:schemeClr val="tx1"/>
                </a:solidFill>
              </a:rPr>
              <a:t>Hearing Panel </a:t>
            </a:r>
            <a:endParaRPr lang="en-US" sz="800" dirty="0" smtClean="0">
              <a:solidFill>
                <a:schemeClr val="tx1"/>
              </a:solidFill>
            </a:endParaRPr>
          </a:p>
          <a:p>
            <a:pPr algn="ctr"/>
            <a:r>
              <a:rPr lang="en-US" sz="800" dirty="0" smtClean="0">
                <a:solidFill>
                  <a:schemeClr val="tx1"/>
                </a:solidFill>
              </a:rPr>
              <a:t>finds the </a:t>
            </a:r>
            <a:r>
              <a:rPr lang="en-US" altLang="en-US" sz="800" dirty="0">
                <a:solidFill>
                  <a:schemeClr val="tx1"/>
                </a:solidFill>
              </a:rPr>
              <a:t>Respondent </a:t>
            </a:r>
            <a:endParaRPr lang="en-US" altLang="en-US" sz="800" dirty="0" smtClean="0">
              <a:solidFill>
                <a:schemeClr val="tx1"/>
              </a:solidFill>
            </a:endParaRPr>
          </a:p>
          <a:p>
            <a:pPr algn="ctr"/>
            <a:r>
              <a:rPr lang="en-US" sz="800" dirty="0" smtClean="0">
                <a:solidFill>
                  <a:schemeClr val="tx1"/>
                </a:solidFill>
              </a:rPr>
              <a:t>r</a:t>
            </a:r>
            <a:r>
              <a:rPr lang="en-US" sz="800" dirty="0" smtClean="0">
                <a:solidFill>
                  <a:schemeClr val="tx1"/>
                </a:solidFill>
              </a:rPr>
              <a:t>esponsible </a:t>
            </a:r>
            <a:r>
              <a:rPr lang="en-US" sz="800" dirty="0">
                <a:solidFill>
                  <a:schemeClr val="tx1"/>
                </a:solidFill>
              </a:rPr>
              <a:t>&amp; </a:t>
            </a:r>
            <a:r>
              <a:rPr lang="en-US" sz="800" dirty="0" smtClean="0">
                <a:solidFill>
                  <a:schemeClr val="tx1"/>
                </a:solidFill>
              </a:rPr>
              <a:t>issues sanction(s</a:t>
            </a:r>
            <a:r>
              <a:rPr lang="en-US" sz="800" dirty="0">
                <a:solidFill>
                  <a:schemeClr val="tx1"/>
                </a:solidFill>
              </a:rPr>
              <a:t>) </a:t>
            </a:r>
          </a:p>
        </p:txBody>
      </p:sp>
      <p:sp>
        <p:nvSpPr>
          <p:cNvPr id="52" name="_s3118"/>
          <p:cNvSpPr>
            <a:spLocks noChangeArrowheads="1"/>
          </p:cNvSpPr>
          <p:nvPr/>
        </p:nvSpPr>
        <p:spPr bwMode="auto">
          <a:xfrm>
            <a:off x="3825420" y="7915970"/>
            <a:ext cx="1241153" cy="5334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38100">
            <a:solidFill>
              <a:srgbClr val="000090"/>
            </a:solidFill>
            <a:round/>
            <a:headEnd/>
            <a:tailEnd/>
          </a:ln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 algn="ctr"/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The </a:t>
            </a:r>
            <a:r>
              <a:rPr lang="en-US" altLang="en-US" sz="800" dirty="0"/>
              <a:t>Respondent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accepts </a:t>
            </a:r>
            <a:r>
              <a:rPr lang="en-US" altLang="en-US" sz="800" dirty="0"/>
              <a:t>s</a:t>
            </a: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anction(s</a:t>
            </a:r>
            <a:r>
              <a:rPr kumimoji="0" lang="en-US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)</a:t>
            </a:r>
          </a:p>
        </p:txBody>
      </p:sp>
      <p:sp>
        <p:nvSpPr>
          <p:cNvPr id="53" name="_s3118"/>
          <p:cNvSpPr>
            <a:spLocks noChangeArrowheads="1"/>
          </p:cNvSpPr>
          <p:nvPr/>
        </p:nvSpPr>
        <p:spPr bwMode="auto">
          <a:xfrm>
            <a:off x="5563255" y="7926714"/>
            <a:ext cx="1206946" cy="5334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38100">
            <a:solidFill>
              <a:srgbClr val="000090"/>
            </a:solidFill>
            <a:round/>
            <a:headEnd/>
            <a:tailEnd/>
          </a:ln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800" dirty="0"/>
              <a:t>Either </a:t>
            </a:r>
            <a:r>
              <a:rPr lang="en-US" altLang="en-US" sz="800" dirty="0" smtClean="0"/>
              <a:t>p</a:t>
            </a:r>
            <a:r>
              <a:rPr lang="en-US" altLang="en-US" sz="800" dirty="0" smtClean="0"/>
              <a:t>arty may</a:t>
            </a:r>
            <a:endParaRPr lang="en-US" altLang="en-US" sz="800" dirty="0"/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800" dirty="0"/>
              <a:t> </a:t>
            </a:r>
            <a:r>
              <a:rPr lang="en-US" altLang="en-US" sz="800" dirty="0" smtClean="0"/>
              <a:t>petition </a:t>
            </a:r>
            <a:r>
              <a:rPr lang="en-US" altLang="en-US" sz="800" dirty="0"/>
              <a:t>for </a:t>
            </a:r>
            <a:r>
              <a:rPr lang="en-US" altLang="en-US" sz="800" dirty="0" smtClean="0"/>
              <a:t>appeal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6" name="_s3088"/>
          <p:cNvSpPr>
            <a:spLocks noChangeArrowheads="1"/>
          </p:cNvSpPr>
          <p:nvPr/>
        </p:nvSpPr>
        <p:spPr bwMode="auto">
          <a:xfrm>
            <a:off x="362856" y="801992"/>
            <a:ext cx="1608268" cy="453371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38100">
            <a:solidFill>
              <a:srgbClr val="000090"/>
            </a:solidFill>
            <a:round/>
            <a:headEnd/>
            <a:tailEnd/>
          </a:ln>
        </p:spPr>
        <p:txBody>
          <a:bodyPr vert="horz" wrap="none" lIns="80259" tIns="40130" rIns="80259" bIns="40130" numCol="1" anchor="ctr" anchorCtr="0" compatLnSpc="1">
            <a:prstTxWarp prst="textNoShape">
              <a:avLst/>
            </a:prstTxWarp>
          </a:bodyPr>
          <a:lstStyle/>
          <a:p>
            <a:pPr algn="ctr" eaLnBrk="0" hangingPunct="0"/>
            <a:endParaRPr lang="en-US" altLang="en-US" sz="1000" dirty="0"/>
          </a:p>
          <a:p>
            <a:pPr algn="ctr" eaLnBrk="0" hangingPunct="0"/>
            <a:endParaRPr lang="en-US" altLang="en-US" sz="1000" dirty="0"/>
          </a:p>
          <a:p>
            <a:pPr algn="ctr" eaLnBrk="0" hangingPunct="0"/>
            <a:r>
              <a:rPr lang="en-US" altLang="en-US" sz="800" dirty="0" smtClean="0"/>
              <a:t>The Office of Title IX Compliance </a:t>
            </a:r>
          </a:p>
          <a:p>
            <a:pPr algn="ctr" eaLnBrk="0" hangingPunct="0"/>
            <a:r>
              <a:rPr lang="en-US" altLang="en-US" sz="800" dirty="0" smtClean="0"/>
              <a:t>will f</a:t>
            </a:r>
            <a:r>
              <a:rPr lang="en-US" altLang="en-US" sz="800" dirty="0" smtClean="0"/>
              <a:t>ollow-up with the referral </a:t>
            </a:r>
          </a:p>
          <a:p>
            <a:pPr algn="ctr" eaLnBrk="0" hangingPunct="0"/>
            <a:r>
              <a:rPr lang="en-US" altLang="en-US" sz="800" dirty="0"/>
              <a:t>s</a:t>
            </a:r>
            <a:r>
              <a:rPr lang="en-US" altLang="en-US" sz="800" dirty="0" smtClean="0"/>
              <a:t>ource and/or Complainant</a:t>
            </a:r>
            <a:endParaRPr lang="en-US" altLang="en-US" sz="800" dirty="0"/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1" name="_s3087"/>
          <p:cNvSpPr>
            <a:spLocks noChangeArrowheads="1"/>
          </p:cNvSpPr>
          <p:nvPr/>
        </p:nvSpPr>
        <p:spPr bwMode="auto">
          <a:xfrm>
            <a:off x="4691852" y="795494"/>
            <a:ext cx="1676399" cy="533399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38100">
            <a:solidFill>
              <a:srgbClr val="000090"/>
            </a:solidFill>
            <a:round/>
            <a:headEnd/>
            <a:tailEnd/>
          </a:ln>
        </p:spPr>
        <p:txBody>
          <a:bodyPr vert="horz" wrap="none" lIns="80259" tIns="40130" rIns="80259" bIns="40130" numCol="1" anchor="ctr" anchorCtr="0" compatLnSpc="1">
            <a:prstTxWarp prst="textNoShape">
              <a:avLst/>
            </a:prstTxWarp>
          </a:bodyPr>
          <a:lstStyle/>
          <a:p>
            <a:pPr algn="ctr" eaLnBrk="0" hangingPunct="0"/>
            <a:r>
              <a:rPr lang="en-US" altLang="en-US" sz="800" dirty="0" smtClean="0"/>
              <a:t>The Complainant </a:t>
            </a:r>
            <a:r>
              <a:rPr lang="en-US" altLang="en-US" sz="800" dirty="0"/>
              <a:t>c</a:t>
            </a:r>
            <a:r>
              <a:rPr lang="en-US" altLang="en-US" sz="800" dirty="0" smtClean="0"/>
              <a:t>hooses </a:t>
            </a:r>
            <a:endParaRPr lang="en-US" altLang="en-US" sz="800" dirty="0"/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800" dirty="0"/>
              <a:t>h</a:t>
            </a:r>
            <a:r>
              <a:rPr lang="en-US" altLang="en-US" sz="800" dirty="0" smtClean="0"/>
              <a:t>ow </a:t>
            </a:r>
            <a:r>
              <a:rPr lang="en-US" altLang="en-US" sz="800" dirty="0"/>
              <a:t>to </a:t>
            </a:r>
            <a:r>
              <a:rPr lang="en-US" altLang="en-US" sz="800" dirty="0" smtClean="0"/>
              <a:t>move </a:t>
            </a:r>
            <a:r>
              <a:rPr lang="en-US" altLang="en-US" sz="800" dirty="0"/>
              <a:t>f</a:t>
            </a:r>
            <a:r>
              <a:rPr lang="en-US" altLang="en-US" sz="800" dirty="0" smtClean="0"/>
              <a:t>orward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133" name="_s3088"/>
          <p:cNvSpPr>
            <a:spLocks noChangeArrowheads="1"/>
          </p:cNvSpPr>
          <p:nvPr/>
        </p:nvSpPr>
        <p:spPr bwMode="auto">
          <a:xfrm>
            <a:off x="4572000" y="1862292"/>
            <a:ext cx="2057110" cy="6858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38100">
            <a:solidFill>
              <a:srgbClr val="000090"/>
            </a:solidFill>
            <a:round/>
            <a:headEnd/>
            <a:tailEnd/>
          </a:ln>
        </p:spPr>
        <p:txBody>
          <a:bodyPr vert="horz" wrap="none" lIns="80259" tIns="40130" rIns="80259" bIns="40130" numCol="1" anchor="ctr" anchorCtr="0" compatLnSpc="1">
            <a:prstTxWarp prst="textNoShape">
              <a:avLst/>
            </a:prstTxWarp>
          </a:bodyPr>
          <a:lstStyle/>
          <a:p>
            <a:pPr algn="ctr" eaLnBrk="0" hangingPunct="0"/>
            <a:endParaRPr lang="en-US" altLang="en-US" sz="1000" dirty="0"/>
          </a:p>
          <a:p>
            <a:pPr algn="ctr" eaLnBrk="0" hangingPunct="0"/>
            <a:endParaRPr lang="en-US" altLang="en-US" sz="1000" dirty="0"/>
          </a:p>
          <a:p>
            <a:pPr algn="ctr" eaLnBrk="0" hangingPunct="0"/>
            <a:r>
              <a:rPr lang="en-US" altLang="en-US" sz="800" dirty="0" smtClean="0"/>
              <a:t>Complainant decides </a:t>
            </a:r>
            <a:r>
              <a:rPr lang="en-US" altLang="en-US" sz="800" dirty="0"/>
              <a:t>not to </a:t>
            </a:r>
          </a:p>
          <a:p>
            <a:pPr algn="ctr" eaLnBrk="0" hangingPunct="0"/>
            <a:r>
              <a:rPr lang="en-US" altLang="en-US" sz="800" dirty="0"/>
              <a:t>f</a:t>
            </a:r>
            <a:r>
              <a:rPr lang="en-US" altLang="en-US" sz="800" dirty="0" smtClean="0"/>
              <a:t>ile a Formal </a:t>
            </a:r>
            <a:r>
              <a:rPr lang="en-US" altLang="en-US" sz="800" dirty="0"/>
              <a:t>Compliant. ASU </a:t>
            </a:r>
            <a:r>
              <a:rPr lang="en-US" altLang="en-US" sz="800" dirty="0" smtClean="0"/>
              <a:t>assess </a:t>
            </a:r>
          </a:p>
          <a:p>
            <a:pPr algn="ctr" eaLnBrk="0" hangingPunct="0"/>
            <a:r>
              <a:rPr lang="en-US" altLang="en-US" sz="800" dirty="0"/>
              <a:t>s</a:t>
            </a:r>
            <a:r>
              <a:rPr lang="en-US" altLang="en-US" sz="800" dirty="0" smtClean="0"/>
              <a:t>afety</a:t>
            </a:r>
            <a:r>
              <a:rPr lang="en-US" altLang="en-US" sz="800" dirty="0" smtClean="0"/>
              <a:t> </a:t>
            </a:r>
            <a:r>
              <a:rPr lang="en-US" altLang="en-US" sz="800" dirty="0" smtClean="0"/>
              <a:t>to </a:t>
            </a:r>
            <a:r>
              <a:rPr lang="en-US" altLang="en-US" sz="800" dirty="0"/>
              <a:t>University Community</a:t>
            </a:r>
          </a:p>
          <a:p>
            <a:pPr algn="ctr" eaLnBrk="0" hangingPunct="0"/>
            <a:r>
              <a:rPr lang="en-US" altLang="en-US" sz="800" dirty="0"/>
              <a:t> </a:t>
            </a:r>
            <a:r>
              <a:rPr lang="en-US" altLang="en-US" sz="800" dirty="0" smtClean="0"/>
              <a:t>before </a:t>
            </a:r>
            <a:r>
              <a:rPr lang="en-US" altLang="en-US" sz="800" dirty="0" smtClean="0"/>
              <a:t>c</a:t>
            </a:r>
            <a:r>
              <a:rPr lang="en-US" altLang="en-US" sz="800" dirty="0" smtClean="0"/>
              <a:t>easing the </a:t>
            </a:r>
            <a:r>
              <a:rPr lang="en-US" altLang="en-US" sz="800" dirty="0"/>
              <a:t>i</a:t>
            </a:r>
            <a:r>
              <a:rPr lang="en-US" altLang="en-US" sz="800" dirty="0" smtClean="0"/>
              <a:t>nvestigation</a:t>
            </a:r>
            <a:endParaRPr lang="en-US" altLang="en-US" sz="800" dirty="0"/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1" name="_s3089"/>
          <p:cNvSpPr>
            <a:spLocks noChangeArrowheads="1"/>
          </p:cNvSpPr>
          <p:nvPr/>
        </p:nvSpPr>
        <p:spPr bwMode="auto">
          <a:xfrm>
            <a:off x="1066901" y="3571675"/>
            <a:ext cx="1676081" cy="53308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38100">
            <a:solidFill>
              <a:srgbClr val="000090"/>
            </a:solidFill>
            <a:round/>
            <a:headEnd/>
            <a:tailEnd/>
          </a:ln>
        </p:spPr>
        <p:txBody>
          <a:bodyPr vert="horz" wrap="none" lIns="80259" tIns="40130" rIns="80259" bIns="4013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Formal Investigation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Interview Process </a:t>
            </a: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takes place </a:t>
            </a:r>
            <a:r>
              <a:rPr kumimoji="0" lang="en-US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&amp;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Investigative </a:t>
            </a:r>
            <a:r>
              <a:rPr kumimoji="0" lang="en-US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Report is </a:t>
            </a: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developed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3075" name="Straight Arrow Connector 3074"/>
          <p:cNvCxnSpPr>
            <a:cxnSpLocks/>
          </p:cNvCxnSpPr>
          <p:nvPr/>
        </p:nvCxnSpPr>
        <p:spPr>
          <a:xfrm>
            <a:off x="1974416" y="1050811"/>
            <a:ext cx="470767" cy="0"/>
          </a:xfrm>
          <a:prstGeom prst="straightConnector1">
            <a:avLst/>
          </a:prstGeom>
          <a:ln>
            <a:solidFill>
              <a:srgbClr val="00009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77" name="Straight Arrow Connector 3076"/>
          <p:cNvCxnSpPr>
            <a:cxnSpLocks/>
            <a:stCxn id="3" idx="2"/>
          </p:cNvCxnSpPr>
          <p:nvPr/>
        </p:nvCxnSpPr>
        <p:spPr>
          <a:xfrm flipH="1">
            <a:off x="1133083" y="597094"/>
            <a:ext cx="1" cy="190332"/>
          </a:xfrm>
          <a:prstGeom prst="straightConnector1">
            <a:avLst/>
          </a:prstGeom>
          <a:ln>
            <a:solidFill>
              <a:srgbClr val="00009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83" name="Straight Arrow Connector 3082"/>
          <p:cNvCxnSpPr>
            <a:cxnSpLocks/>
            <a:stCxn id="8" idx="3"/>
          </p:cNvCxnSpPr>
          <p:nvPr/>
        </p:nvCxnSpPr>
        <p:spPr>
          <a:xfrm>
            <a:off x="4152030" y="1050811"/>
            <a:ext cx="539822" cy="0"/>
          </a:xfrm>
          <a:prstGeom prst="straightConnector1">
            <a:avLst/>
          </a:prstGeom>
          <a:ln>
            <a:solidFill>
              <a:srgbClr val="00009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85" name="Straight Connector 3084"/>
          <p:cNvCxnSpPr>
            <a:cxnSpLocks/>
            <a:stCxn id="81" idx="2"/>
          </p:cNvCxnSpPr>
          <p:nvPr/>
        </p:nvCxnSpPr>
        <p:spPr>
          <a:xfrm>
            <a:off x="5530052" y="1328893"/>
            <a:ext cx="0" cy="144546"/>
          </a:xfrm>
          <a:prstGeom prst="line">
            <a:avLst/>
          </a:prstGeom>
          <a:ln>
            <a:solidFill>
              <a:srgbClr val="00009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87" name="Right Bracket 3086"/>
          <p:cNvSpPr/>
          <p:nvPr/>
        </p:nvSpPr>
        <p:spPr>
          <a:xfrm rot="16200000">
            <a:off x="4469383" y="439811"/>
            <a:ext cx="129484" cy="2210486"/>
          </a:xfrm>
          <a:prstGeom prst="rightBracket">
            <a:avLst/>
          </a:prstGeom>
          <a:ln>
            <a:solidFill>
              <a:srgbClr val="00009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94" name="Straight Arrow Connector 3093"/>
          <p:cNvCxnSpPr>
            <a:cxnSpLocks/>
            <a:stCxn id="3087" idx="0"/>
          </p:cNvCxnSpPr>
          <p:nvPr/>
        </p:nvCxnSpPr>
        <p:spPr>
          <a:xfrm>
            <a:off x="3428882" y="1609796"/>
            <a:ext cx="1" cy="266301"/>
          </a:xfrm>
          <a:prstGeom prst="straightConnector1">
            <a:avLst/>
          </a:prstGeom>
          <a:ln>
            <a:solidFill>
              <a:srgbClr val="00009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4" name="Straight Arrow Connector 183"/>
          <p:cNvCxnSpPr>
            <a:cxnSpLocks/>
          </p:cNvCxnSpPr>
          <p:nvPr/>
        </p:nvCxnSpPr>
        <p:spPr>
          <a:xfrm>
            <a:off x="5639367" y="1598663"/>
            <a:ext cx="0" cy="270382"/>
          </a:xfrm>
          <a:prstGeom prst="straightConnector1">
            <a:avLst/>
          </a:prstGeom>
          <a:ln>
            <a:solidFill>
              <a:srgbClr val="00009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6" name="Straight Connector 185"/>
          <p:cNvCxnSpPr/>
          <p:nvPr/>
        </p:nvCxnSpPr>
        <p:spPr>
          <a:xfrm>
            <a:off x="3428882" y="2414360"/>
            <a:ext cx="0" cy="533400"/>
          </a:xfrm>
          <a:prstGeom prst="line">
            <a:avLst/>
          </a:prstGeom>
          <a:ln>
            <a:solidFill>
              <a:srgbClr val="00009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99" name="Straight Arrow Connector 3098"/>
          <p:cNvCxnSpPr/>
          <p:nvPr/>
        </p:nvCxnSpPr>
        <p:spPr>
          <a:xfrm>
            <a:off x="2819662" y="2966655"/>
            <a:ext cx="1218967" cy="1498"/>
          </a:xfrm>
          <a:prstGeom prst="straightConnector1">
            <a:avLst/>
          </a:prstGeom>
          <a:ln>
            <a:solidFill>
              <a:srgbClr val="00009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1" name="Straight Arrow Connector 160"/>
          <p:cNvCxnSpPr>
            <a:cxnSpLocks/>
            <a:stCxn id="11" idx="2"/>
          </p:cNvCxnSpPr>
          <p:nvPr/>
        </p:nvCxnSpPr>
        <p:spPr>
          <a:xfrm>
            <a:off x="1904942" y="3271478"/>
            <a:ext cx="0" cy="302478"/>
          </a:xfrm>
          <a:prstGeom prst="straightConnector1">
            <a:avLst/>
          </a:prstGeom>
          <a:ln>
            <a:solidFill>
              <a:srgbClr val="00009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7" name="Straight Connector 176"/>
          <p:cNvCxnSpPr>
            <a:cxnSpLocks/>
            <a:stCxn id="14" idx="2"/>
          </p:cNvCxnSpPr>
          <p:nvPr/>
        </p:nvCxnSpPr>
        <p:spPr>
          <a:xfrm>
            <a:off x="3657209" y="4951579"/>
            <a:ext cx="0" cy="398286"/>
          </a:xfrm>
          <a:prstGeom prst="line">
            <a:avLst/>
          </a:prstGeom>
          <a:ln>
            <a:solidFill>
              <a:srgbClr val="00009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6" name="Straight Arrow Connector 195"/>
          <p:cNvCxnSpPr>
            <a:cxnSpLocks/>
          </p:cNvCxnSpPr>
          <p:nvPr/>
        </p:nvCxnSpPr>
        <p:spPr>
          <a:xfrm>
            <a:off x="2566755" y="5634400"/>
            <a:ext cx="0" cy="312904"/>
          </a:xfrm>
          <a:prstGeom prst="straightConnector1">
            <a:avLst/>
          </a:prstGeom>
          <a:ln>
            <a:solidFill>
              <a:srgbClr val="00009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6" name="Straight Arrow Connector 205"/>
          <p:cNvCxnSpPr>
            <a:stCxn id="13" idx="2"/>
            <a:endCxn id="4" idx="0"/>
          </p:cNvCxnSpPr>
          <p:nvPr/>
        </p:nvCxnSpPr>
        <p:spPr>
          <a:xfrm flipH="1">
            <a:off x="4663621" y="5616431"/>
            <a:ext cx="160" cy="324325"/>
          </a:xfrm>
          <a:prstGeom prst="straightConnector1">
            <a:avLst/>
          </a:prstGeom>
          <a:ln>
            <a:solidFill>
              <a:srgbClr val="00009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2" name="Straight Connector 241"/>
          <p:cNvCxnSpPr>
            <a:cxnSpLocks/>
          </p:cNvCxnSpPr>
          <p:nvPr/>
        </p:nvCxnSpPr>
        <p:spPr>
          <a:xfrm>
            <a:off x="3657208" y="6702755"/>
            <a:ext cx="2084493" cy="0"/>
          </a:xfrm>
          <a:prstGeom prst="line">
            <a:avLst/>
          </a:prstGeom>
          <a:ln>
            <a:solidFill>
              <a:srgbClr val="00009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3" name="Straight Connector 212"/>
          <p:cNvCxnSpPr/>
          <p:nvPr/>
        </p:nvCxnSpPr>
        <p:spPr>
          <a:xfrm>
            <a:off x="4663621" y="6474155"/>
            <a:ext cx="0" cy="228600"/>
          </a:xfrm>
          <a:prstGeom prst="line">
            <a:avLst/>
          </a:prstGeom>
          <a:ln>
            <a:solidFill>
              <a:srgbClr val="00009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8" name="Straight Arrow Connector 247"/>
          <p:cNvCxnSpPr>
            <a:cxnSpLocks/>
          </p:cNvCxnSpPr>
          <p:nvPr/>
        </p:nvCxnSpPr>
        <p:spPr>
          <a:xfrm>
            <a:off x="5748835" y="6699910"/>
            <a:ext cx="0" cy="231445"/>
          </a:xfrm>
          <a:prstGeom prst="straightConnector1">
            <a:avLst/>
          </a:prstGeom>
          <a:ln>
            <a:solidFill>
              <a:srgbClr val="00009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2" name="Straight Arrow Connector 251"/>
          <p:cNvCxnSpPr/>
          <p:nvPr/>
        </p:nvCxnSpPr>
        <p:spPr>
          <a:xfrm>
            <a:off x="3676934" y="6702755"/>
            <a:ext cx="0" cy="228600"/>
          </a:xfrm>
          <a:prstGeom prst="straightConnector1">
            <a:avLst/>
          </a:prstGeom>
          <a:ln>
            <a:solidFill>
              <a:srgbClr val="00009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4" name="Straight Connector 253"/>
          <p:cNvCxnSpPr/>
          <p:nvPr/>
        </p:nvCxnSpPr>
        <p:spPr>
          <a:xfrm>
            <a:off x="4313635" y="7693355"/>
            <a:ext cx="2133600" cy="0"/>
          </a:xfrm>
          <a:prstGeom prst="line">
            <a:avLst/>
          </a:prstGeom>
          <a:ln>
            <a:solidFill>
              <a:srgbClr val="00009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5" name="Straight Connector 254"/>
          <p:cNvCxnSpPr/>
          <p:nvPr/>
        </p:nvCxnSpPr>
        <p:spPr>
          <a:xfrm>
            <a:off x="5779073" y="7464755"/>
            <a:ext cx="0" cy="228600"/>
          </a:xfrm>
          <a:prstGeom prst="line">
            <a:avLst/>
          </a:prstGeom>
          <a:ln>
            <a:solidFill>
              <a:srgbClr val="00009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6" name="Straight Arrow Connector 255"/>
          <p:cNvCxnSpPr/>
          <p:nvPr/>
        </p:nvCxnSpPr>
        <p:spPr>
          <a:xfrm>
            <a:off x="4322102" y="7693355"/>
            <a:ext cx="0" cy="228600"/>
          </a:xfrm>
          <a:prstGeom prst="straightConnector1">
            <a:avLst/>
          </a:prstGeom>
          <a:ln>
            <a:solidFill>
              <a:srgbClr val="00009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8" name="Straight Arrow Connector 257"/>
          <p:cNvCxnSpPr/>
          <p:nvPr/>
        </p:nvCxnSpPr>
        <p:spPr>
          <a:xfrm>
            <a:off x="6447235" y="7693355"/>
            <a:ext cx="0" cy="228600"/>
          </a:xfrm>
          <a:prstGeom prst="straightConnector1">
            <a:avLst/>
          </a:prstGeom>
          <a:ln>
            <a:solidFill>
              <a:srgbClr val="00009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21" name="Picture 2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436" y="7363831"/>
            <a:ext cx="1511305" cy="1370792"/>
          </a:xfrm>
          <a:prstGeom prst="rect">
            <a:avLst/>
          </a:prstGeom>
          <a:ln>
            <a:noFill/>
          </a:ln>
        </p:spPr>
      </p:pic>
      <p:sp>
        <p:nvSpPr>
          <p:cNvPr id="223" name="Footer Placeholder 222"/>
          <p:cNvSpPr>
            <a:spLocks noGrp="1"/>
          </p:cNvSpPr>
          <p:nvPr>
            <p:ph type="ftr" sz="quarter" idx="11"/>
          </p:nvPr>
        </p:nvSpPr>
        <p:spPr>
          <a:xfrm>
            <a:off x="5191151" y="8738920"/>
            <a:ext cx="2171700" cy="635000"/>
          </a:xfrm>
        </p:spPr>
        <p:txBody>
          <a:bodyPr/>
          <a:lstStyle/>
          <a:p>
            <a:r>
              <a:rPr lang="en-US" altLang="en-US" sz="800" dirty="0" smtClean="0"/>
              <a:t>8-2020</a:t>
            </a:r>
            <a:endParaRPr lang="en-US" altLang="en-US" sz="800" dirty="0"/>
          </a:p>
        </p:txBody>
      </p:sp>
      <p:sp>
        <p:nvSpPr>
          <p:cNvPr id="15" name="TextBox 14"/>
          <p:cNvSpPr txBox="1"/>
          <p:nvPr/>
        </p:nvSpPr>
        <p:spPr>
          <a:xfrm>
            <a:off x="6283440" y="8549249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54" name="_s3089">
            <a:extLst>
              <a:ext uri="{FF2B5EF4-FFF2-40B4-BE49-F238E27FC236}">
                <a16:creationId xmlns:a16="http://schemas.microsoft.com/office/drawing/2014/main" id="{7E746BA2-74FB-6A48-B91A-CCA320B2B9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95214" y="3570496"/>
            <a:ext cx="2672186" cy="56418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38100">
            <a:solidFill>
              <a:srgbClr val="000090"/>
            </a:solidFill>
            <a:round/>
            <a:headEnd/>
            <a:tailEnd/>
          </a:ln>
        </p:spPr>
        <p:txBody>
          <a:bodyPr vert="horz" wrap="none" lIns="80259" tIns="40130" rIns="80259" bIns="4013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The</a:t>
            </a:r>
            <a:r>
              <a:rPr kumimoji="0" lang="en-US" altLang="en-US" sz="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lang="en-US" altLang="en-US" sz="800" dirty="0" smtClean="0"/>
              <a:t>Title </a:t>
            </a:r>
            <a:r>
              <a:rPr lang="en-US" altLang="en-US" sz="800" dirty="0"/>
              <a:t>IX </a:t>
            </a:r>
            <a:r>
              <a:rPr lang="en-US" altLang="en-US" sz="800" dirty="0" smtClean="0"/>
              <a:t>Coordinator reviews </a:t>
            </a:r>
            <a:r>
              <a:rPr lang="en-US" altLang="en-US" sz="800" dirty="0"/>
              <a:t>the </a:t>
            </a:r>
            <a:endParaRPr lang="en-US" altLang="en-US" sz="800" dirty="0" smtClean="0"/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800" dirty="0" smtClean="0"/>
              <a:t>Investigative </a:t>
            </a:r>
            <a:r>
              <a:rPr lang="en-US" altLang="en-US" sz="800" dirty="0"/>
              <a:t>Report to determine if charges</a:t>
            </a:r>
          </a:p>
          <a:p>
            <a:pPr lvl="0" algn="ctr" eaLnBrk="0" hangingPunct="0"/>
            <a:r>
              <a:rPr lang="en-US" altLang="en-US" sz="800" dirty="0"/>
              <a:t> against the </a:t>
            </a:r>
            <a:r>
              <a:rPr lang="en-US" altLang="en-US" sz="800" dirty="0"/>
              <a:t>Respondent </a:t>
            </a:r>
            <a:r>
              <a:rPr lang="en-US" altLang="en-US" sz="800" dirty="0" smtClean="0"/>
              <a:t>are </a:t>
            </a:r>
            <a:r>
              <a:rPr lang="en-US" altLang="en-US" sz="800" dirty="0"/>
              <a:t>appropriate.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5" name="_s3122">
            <a:extLst>
              <a:ext uri="{FF2B5EF4-FFF2-40B4-BE49-F238E27FC236}">
                <a16:creationId xmlns:a16="http://schemas.microsoft.com/office/drawing/2014/main" id="{D203A58E-CA94-B545-A2E7-F1F6CC41C8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3661" y="4420169"/>
            <a:ext cx="1676081" cy="53607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38100">
            <a:solidFill>
              <a:srgbClr val="000090"/>
            </a:solidFill>
            <a:round/>
            <a:headEnd/>
            <a:tailEnd/>
          </a:ln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Case closed, not enough </a:t>
            </a:r>
            <a:endParaRPr kumimoji="0" lang="en-US" alt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evidence to </a:t>
            </a:r>
            <a:r>
              <a:rPr kumimoji="0" lang="en-US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indicate reasonable </a:t>
            </a:r>
            <a:endParaRPr kumimoji="0" lang="en-US" alt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belief a </a:t>
            </a:r>
            <a:r>
              <a:rPr kumimoji="0" lang="en-US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policy was violated.</a:t>
            </a:r>
          </a:p>
        </p:txBody>
      </p:sp>
      <p:cxnSp>
        <p:nvCxnSpPr>
          <p:cNvPr id="84" name="Straight Arrow Connector 83">
            <a:extLst>
              <a:ext uri="{FF2B5EF4-FFF2-40B4-BE49-F238E27FC236}">
                <a16:creationId xmlns:a16="http://schemas.microsoft.com/office/drawing/2014/main" id="{400A751F-664B-3142-9444-E86A725DD82B}"/>
              </a:ext>
            </a:extLst>
          </p:cNvPr>
          <p:cNvCxnSpPr>
            <a:cxnSpLocks/>
          </p:cNvCxnSpPr>
          <p:nvPr/>
        </p:nvCxnSpPr>
        <p:spPr>
          <a:xfrm>
            <a:off x="2742982" y="3810000"/>
            <a:ext cx="470767" cy="0"/>
          </a:xfrm>
          <a:prstGeom prst="straightConnector1">
            <a:avLst/>
          </a:prstGeom>
          <a:ln>
            <a:solidFill>
              <a:srgbClr val="00009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9D2FEE9D-9B19-5448-8674-C13D50E75FC6}"/>
              </a:ext>
            </a:extLst>
          </p:cNvPr>
          <p:cNvCxnSpPr>
            <a:cxnSpLocks/>
          </p:cNvCxnSpPr>
          <p:nvPr/>
        </p:nvCxnSpPr>
        <p:spPr>
          <a:xfrm>
            <a:off x="4674554" y="4134679"/>
            <a:ext cx="247" cy="548861"/>
          </a:xfrm>
          <a:prstGeom prst="line">
            <a:avLst/>
          </a:prstGeom>
          <a:ln>
            <a:solidFill>
              <a:srgbClr val="00009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>
            <a:extLst>
              <a:ext uri="{FF2B5EF4-FFF2-40B4-BE49-F238E27FC236}">
                <a16:creationId xmlns:a16="http://schemas.microsoft.com/office/drawing/2014/main" id="{62FBEF6C-81C4-2F48-A9C8-64874436E057}"/>
              </a:ext>
            </a:extLst>
          </p:cNvPr>
          <p:cNvCxnSpPr>
            <a:cxnSpLocks/>
          </p:cNvCxnSpPr>
          <p:nvPr/>
        </p:nvCxnSpPr>
        <p:spPr>
          <a:xfrm>
            <a:off x="4472802" y="4683540"/>
            <a:ext cx="458839" cy="0"/>
          </a:xfrm>
          <a:prstGeom prst="straightConnector1">
            <a:avLst/>
          </a:prstGeom>
          <a:ln>
            <a:solidFill>
              <a:srgbClr val="00009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Arrow Connector 99">
            <a:extLst>
              <a:ext uri="{FF2B5EF4-FFF2-40B4-BE49-F238E27FC236}">
                <a16:creationId xmlns:a16="http://schemas.microsoft.com/office/drawing/2014/main" id="{64D33316-10CA-464A-9DA4-D4EBCA1BC76D}"/>
              </a:ext>
            </a:extLst>
          </p:cNvPr>
          <p:cNvCxnSpPr>
            <a:cxnSpLocks/>
            <a:endCxn id="13" idx="1"/>
          </p:cNvCxnSpPr>
          <p:nvPr/>
        </p:nvCxnSpPr>
        <p:spPr>
          <a:xfrm flipV="1">
            <a:off x="3427361" y="5348394"/>
            <a:ext cx="398379" cy="1472"/>
          </a:xfrm>
          <a:prstGeom prst="straightConnector1">
            <a:avLst/>
          </a:prstGeom>
          <a:ln>
            <a:solidFill>
              <a:srgbClr val="00009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6" name="TextBox 75">
            <a:extLst>
              <a:ext uri="{FF2B5EF4-FFF2-40B4-BE49-F238E27FC236}">
                <a16:creationId xmlns:a16="http://schemas.microsoft.com/office/drawing/2014/main" id="{F40DE52C-DFA4-7B45-9BED-A8F889A3A87F}"/>
              </a:ext>
            </a:extLst>
          </p:cNvPr>
          <p:cNvSpPr txBox="1"/>
          <p:nvPr/>
        </p:nvSpPr>
        <p:spPr>
          <a:xfrm>
            <a:off x="1981772" y="111913"/>
            <a:ext cx="5066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11893"/>
                </a:solidFill>
              </a:rPr>
              <a:t>Title IX Report/Formal Complaint Process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CF231FF8-DFE0-4747-808E-CD53E8E9B0D5}"/>
              </a:ext>
            </a:extLst>
          </p:cNvPr>
          <p:cNvSpPr txBox="1"/>
          <p:nvPr/>
        </p:nvSpPr>
        <p:spPr>
          <a:xfrm>
            <a:off x="95757" y="8580026"/>
            <a:ext cx="4368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011893"/>
                </a:solidFill>
              </a:rPr>
              <a:t>FMI contact </a:t>
            </a:r>
            <a:r>
              <a:rPr lang="en-US" sz="1400" b="1" dirty="0" err="1">
                <a:solidFill>
                  <a:srgbClr val="011893"/>
                </a:solidFill>
              </a:rPr>
              <a:t>title.ix@angelo.edu</a:t>
            </a:r>
            <a:r>
              <a:rPr lang="en-US" sz="1400" b="1" dirty="0">
                <a:solidFill>
                  <a:srgbClr val="011893"/>
                </a:solidFill>
              </a:rPr>
              <a:t> or 325</a:t>
            </a:r>
            <a:r>
              <a:rPr lang="en-US" sz="1400" b="1" dirty="0" smtClean="0">
                <a:solidFill>
                  <a:srgbClr val="011893"/>
                </a:solidFill>
              </a:rPr>
              <a:t>-942-2022</a:t>
            </a:r>
            <a:endParaRPr lang="en-US" sz="1400" b="1" dirty="0">
              <a:solidFill>
                <a:srgbClr val="011893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asic organization chart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Basic organization chart</Template>
  <TotalTime>1296</TotalTime>
  <Words>256</Words>
  <Application>Microsoft Office PowerPoint</Application>
  <PresentationFormat>On-screen Show (4:3)</PresentationFormat>
  <Paragraphs>67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Basic organization chart</vt:lpstr>
      <vt:lpstr>PowerPoint Presentation</vt:lpstr>
    </vt:vector>
  </TitlesOfParts>
  <Company>Angelo State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Organization Chart Title</dc:title>
  <dc:creator>dshadrick</dc:creator>
  <cp:lastModifiedBy>Milan McMurray</cp:lastModifiedBy>
  <cp:revision>100</cp:revision>
  <cp:lastPrinted>2016-06-08T19:19:09Z</cp:lastPrinted>
  <dcterms:created xsi:type="dcterms:W3CDTF">2014-09-11T17:58:19Z</dcterms:created>
  <dcterms:modified xsi:type="dcterms:W3CDTF">2020-08-10T20:57:31Z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TC062561801033</vt:lpwstr>
  </property>
  <property fmtid="{D5CDD505-2E9C-101B-9397-08002B2CF9AE}" pid="3" name="_AdHocReviewCycleID">
    <vt:i4>101577363</vt:i4>
  </property>
  <property fmtid="{D5CDD505-2E9C-101B-9397-08002B2CF9AE}" pid="4" name="_NewReviewCycle">
    <vt:lpwstr/>
  </property>
  <property fmtid="{D5CDD505-2E9C-101B-9397-08002B2CF9AE}" pid="5" name="_EmailSubject">
    <vt:lpwstr>Title IX</vt:lpwstr>
  </property>
  <property fmtid="{D5CDD505-2E9C-101B-9397-08002B2CF9AE}" pid="6" name="_AuthorEmail">
    <vt:lpwstr>david.shadrick@angelo.edu</vt:lpwstr>
  </property>
  <property fmtid="{D5CDD505-2E9C-101B-9397-08002B2CF9AE}" pid="7" name="_AuthorEmailDisplayName">
    <vt:lpwstr>David Shadrick</vt:lpwstr>
  </property>
  <property fmtid="{D5CDD505-2E9C-101B-9397-08002B2CF9AE}" pid="8" name="_PreviousAdHocReviewCycleID">
    <vt:i4>1124729354</vt:i4>
  </property>
</Properties>
</file>