
<file path=[Content_Types].xml><?xml version="1.0" encoding="utf-8"?>
<Types xmlns="http://schemas.openxmlformats.org/package/2006/content-types">
  <Default Extension="png" ContentType="image/png"/>
  <Default Extension="wmf" ContentType="image/x-wmf"/>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s/slide1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15.xml" ContentType="application/vnd.openxmlformats-officedocument.presentationml.slide+xml"/>
  <Override PartName="/ppt/slides/slide31.xml" ContentType="application/vnd.openxmlformats-officedocument.presentationml.slide+xml"/>
  <Override PartName="/ppt/slides/slide29.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0.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85" r:id="rId3"/>
    <p:sldId id="287" r:id="rId4"/>
    <p:sldId id="297" r:id="rId5"/>
    <p:sldId id="257" r:id="rId6"/>
    <p:sldId id="258" r:id="rId7"/>
    <p:sldId id="270" r:id="rId8"/>
    <p:sldId id="271" r:id="rId9"/>
    <p:sldId id="262" r:id="rId10"/>
    <p:sldId id="264" r:id="rId11"/>
    <p:sldId id="265" r:id="rId12"/>
    <p:sldId id="268" r:id="rId13"/>
    <p:sldId id="267" r:id="rId14"/>
    <p:sldId id="266" r:id="rId15"/>
    <p:sldId id="304" r:id="rId16"/>
    <p:sldId id="296" r:id="rId17"/>
    <p:sldId id="272" r:id="rId18"/>
    <p:sldId id="305" r:id="rId19"/>
    <p:sldId id="273" r:id="rId20"/>
    <p:sldId id="275" r:id="rId21"/>
    <p:sldId id="277" r:id="rId22"/>
    <p:sldId id="284" r:id="rId23"/>
    <p:sldId id="286" r:id="rId24"/>
    <p:sldId id="279" r:id="rId25"/>
    <p:sldId id="283" r:id="rId26"/>
    <p:sldId id="298" r:id="rId27"/>
    <p:sldId id="280" r:id="rId28"/>
    <p:sldId id="281" r:id="rId29"/>
    <p:sldId id="289" r:id="rId30"/>
    <p:sldId id="301" r:id="rId31"/>
    <p:sldId id="302" r:id="rId32"/>
    <p:sldId id="303" r:id="rId33"/>
    <p:sldId id="293" r:id="rId34"/>
    <p:sldId id="291" r:id="rId35"/>
    <p:sldId id="292" r:id="rId36"/>
    <p:sldId id="294" r:id="rId37"/>
    <p:sldId id="282" r:id="rId38"/>
    <p:sldId id="295" r:id="rId39"/>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FF00"/>
    <a:srgbClr val="66FFFF"/>
    <a:srgbClr val="00FF00"/>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3" autoAdjust="0"/>
    <p:restoredTop sz="94897" autoAdjust="0"/>
  </p:normalViewPr>
  <p:slideViewPr>
    <p:cSldViewPr>
      <p:cViewPr varScale="1">
        <p:scale>
          <a:sx n="72" d="100"/>
          <a:sy n="72" d="100"/>
        </p:scale>
        <p:origin x="1350"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27A9E528-B5CF-4FBD-9CCF-2C0F992F23FC}" type="datetimeFigureOut">
              <a:rPr lang="en-US" smtClean="0"/>
              <a:pPr/>
              <a:t>1/25/2021</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CDF78785-F0DC-4769-BDC2-0869BEBFEB9B}" type="slidenum">
              <a:rPr lang="en-US" smtClean="0"/>
              <a:pPr/>
              <a:t>‹#›</a:t>
            </a:fld>
            <a:endParaRPr lang="en-US" dirty="0"/>
          </a:p>
        </p:txBody>
      </p:sp>
    </p:spTree>
    <p:extLst>
      <p:ext uri="{BB962C8B-B14F-4D97-AF65-F5344CB8AC3E}">
        <p14:creationId xmlns:p14="http://schemas.microsoft.com/office/powerpoint/2010/main" val="2029407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DF78785-F0DC-4769-BDC2-0869BEBFEB9B}" type="slidenum">
              <a:rPr lang="en-US" smtClean="0"/>
              <a:pPr/>
              <a:t>5</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3989895-74A7-4F03-96F3-237CF2D48391}" type="datetimeFigureOut">
              <a:rPr lang="en-US" smtClean="0"/>
              <a:pPr/>
              <a:t>1/25/2021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27DAF9-B8FC-4776-B564-1D80D6A2FDB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989895-74A7-4F03-96F3-237CF2D48391}" type="datetimeFigureOut">
              <a:rPr lang="en-US" smtClean="0"/>
              <a:pPr/>
              <a:t>1/25/2021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27DAF9-B8FC-4776-B564-1D80D6A2FDB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989895-74A7-4F03-96F3-237CF2D48391}" type="datetimeFigureOut">
              <a:rPr lang="en-US" smtClean="0"/>
              <a:pPr/>
              <a:t>1/25/2021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27DAF9-B8FC-4776-B564-1D80D6A2FDB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989895-74A7-4F03-96F3-237CF2D48391}" type="datetimeFigureOut">
              <a:rPr lang="en-US" smtClean="0"/>
              <a:pPr/>
              <a:t>1/25/2021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627DAF9-B8FC-4776-B564-1D80D6A2FDB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989895-74A7-4F03-96F3-237CF2D48391}" type="datetimeFigureOut">
              <a:rPr lang="en-US" smtClean="0"/>
              <a:pPr/>
              <a:t>1/25/2021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627DAF9-B8FC-4776-B564-1D80D6A2FDB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989895-74A7-4F03-96F3-237CF2D48391}" type="datetimeFigureOut">
              <a:rPr lang="en-US" smtClean="0"/>
              <a:pPr/>
              <a:t>1/25/2021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627DAF9-B8FC-4776-B564-1D80D6A2FDB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989895-74A7-4F03-96F3-237CF2D48391}" type="datetimeFigureOut">
              <a:rPr lang="en-US" smtClean="0"/>
              <a:pPr/>
              <a:t>1/25/2021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627DAF9-B8FC-4776-B564-1D80D6A2FDB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989895-74A7-4F03-96F3-237CF2D48391}" type="datetimeFigureOut">
              <a:rPr lang="en-US" smtClean="0"/>
              <a:pPr/>
              <a:t>1/25/2021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627DAF9-B8FC-4776-B564-1D80D6A2FDB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989895-74A7-4F03-96F3-237CF2D48391}" type="datetimeFigureOut">
              <a:rPr lang="en-US" smtClean="0"/>
              <a:pPr/>
              <a:t>1/25/2021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627DAF9-B8FC-4776-B564-1D80D6A2FDB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989895-74A7-4F03-96F3-237CF2D48391}" type="datetimeFigureOut">
              <a:rPr lang="en-US" smtClean="0"/>
              <a:pPr/>
              <a:t>1/25/2021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27DAF9-B8FC-4776-B564-1D80D6A2FDB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989895-74A7-4F03-96F3-237CF2D48391}" type="datetimeFigureOut">
              <a:rPr lang="en-US" smtClean="0"/>
              <a:pPr/>
              <a:t>1/25/2021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27DAF9-B8FC-4776-B564-1D80D6A2FDB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alpha val="67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989895-74A7-4F03-96F3-237CF2D48391}" type="datetimeFigureOut">
              <a:rPr lang="en-US" smtClean="0"/>
              <a:pPr/>
              <a:t>1/25/2021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27DAF9-B8FC-4776-B564-1D80D6A2FDB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4.xml"/><Relationship Id="rId4" Type="http://schemas.openxmlformats.org/officeDocument/2006/relationships/image" Target="../media/image4.wmf"/></Relationships>
</file>

<file path=ppt/slides/_rels/slide8.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10.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wmf"/></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statutes.legis.state.tx.us/SOTWDocs/GV/htm/GV.2260.htm#A" TargetMode="Externa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wmf"/></Relationships>
</file>

<file path=ppt/slides/_rels/slide13.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hyperlink" Target="http://www.statutes.legis.state.tx.us/SOTWDocs/CP/htm/CP.101.htm" TargetMode="External"/></Relationships>
</file>

<file path=ppt/slides/_rels/slide14.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hyperlink" Target="http://www.statutes.legis.state.tx.us/SOTWDocs/LA/htm/LA.501.htm"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slideLayout" Target="../slideLayouts/slideLayout2.xml"/><Relationship Id="rId4" Type="http://schemas.openxmlformats.org/officeDocument/2006/relationships/image" Target="../media/image22.emf"/></Relationships>
</file>

<file path=ppt/slides/_rels/slide17.xml.rels><?xml version="1.0" encoding="UTF-8" standalone="yes"?>
<Relationships xmlns="http://schemas.openxmlformats.org/package/2006/relationships"><Relationship Id="rId3" Type="http://schemas.openxmlformats.org/officeDocument/2006/relationships/hyperlink" Target="http://www.angelo.edu/opmanual/index.html#54" TargetMode="External"/><Relationship Id="rId2" Type="http://schemas.openxmlformats.org/officeDocument/2006/relationships/image" Target="../media/image23.wmf"/><Relationship Id="rId1" Type="http://schemas.openxmlformats.org/officeDocument/2006/relationships/slideLayout" Target="../slideLayouts/slideLayout2.xml"/><Relationship Id="rId4" Type="http://schemas.openxmlformats.org/officeDocument/2006/relationships/image" Target="../media/image24.wmf"/></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angelo.edu/services/purchasing/Vendor%20Lists.html" TargetMode="External"/><Relationship Id="rId2" Type="http://schemas.openxmlformats.org/officeDocument/2006/relationships/hyperlink" Target="http://www.angelo.edu/opmanual/index.html#54" TargetMode="External"/><Relationship Id="rId1" Type="http://schemas.openxmlformats.org/officeDocument/2006/relationships/slideLayout" Target="../slideLayouts/slideLayout4.xml"/><Relationship Id="rId4" Type="http://schemas.openxmlformats.org/officeDocument/2006/relationships/image" Target="../media/image26.emf"/></Relationships>
</file>

<file path=ppt/slides/_rels/slide20.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image" Target="../media/image27.w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2.wmf"/><Relationship Id="rId2" Type="http://schemas.openxmlformats.org/officeDocument/2006/relationships/image" Target="../media/image31.w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mailto:C_admin@angelo.edu" TargetMode="External"/><Relationship Id="rId2" Type="http://schemas.openxmlformats.org/officeDocument/2006/relationships/image" Target="../media/image23.wmf"/><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25.x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image" Target="../media/image27.wmf"/><Relationship Id="rId1" Type="http://schemas.openxmlformats.org/officeDocument/2006/relationships/slideLayout" Target="../slideLayouts/slideLayout2.xml"/><Relationship Id="rId4" Type="http://schemas.openxmlformats.org/officeDocument/2006/relationships/hyperlink" Target="http://www.statutes.legis.state.tx.us/SOTWDocs/GV/htm/GV.2260.htm#A"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mailto:c_admin@angelo.edu" TargetMode="External"/><Relationship Id="rId2" Type="http://schemas.openxmlformats.org/officeDocument/2006/relationships/image" Target="../media/image31.wmf"/><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27.w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7.w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8.wmf"/><Relationship Id="rId2" Type="http://schemas.openxmlformats.org/officeDocument/2006/relationships/image" Target="../media/image31.w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9.w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image" Target="../media/image23.w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1.wmf"/><Relationship Id="rId2" Type="http://schemas.openxmlformats.org/officeDocument/2006/relationships/image" Target="../media/image27.w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2.w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image" Target="../media/image31.w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4.w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5.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2130425"/>
            <a:ext cx="8382000" cy="1527175"/>
          </a:xfrm>
        </p:spPr>
        <p:txBody>
          <a:bodyPr>
            <a:normAutofit/>
          </a:bodyPr>
          <a:lstStyle/>
          <a:p>
            <a:r>
              <a:rPr lang="en-US" sz="3200" dirty="0"/>
              <a:t>The 4-1-1 on Contract Administration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p:nvPr/>
        </p:nvSpPr>
        <p:spPr>
          <a:xfrm>
            <a:off x="416622" y="136984"/>
            <a:ext cx="8331137" cy="1615616"/>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2440544 w 8229600"/>
              <a:gd name="connsiteY0" fmla="*/ 1628775 h 1447800"/>
              <a:gd name="connsiteX1" fmla="*/ 2400327 w 8229600"/>
              <a:gd name="connsiteY1" fmla="*/ 1668992 h 1447800"/>
              <a:gd name="connsiteX2" fmla="*/ 2360110 w 8229600"/>
              <a:gd name="connsiteY2" fmla="*/ 1628775 h 1447800"/>
              <a:gd name="connsiteX3" fmla="*/ 2400327 w 8229600"/>
              <a:gd name="connsiteY3" fmla="*/ 1588558 h 1447800"/>
              <a:gd name="connsiteX4" fmla="*/ 2440544 w 8229600"/>
              <a:gd name="connsiteY4" fmla="*/ 1628775 h 1447800"/>
              <a:gd name="connsiteX0" fmla="*/ 2594808 w 8229600"/>
              <a:gd name="connsiteY0" fmla="*/ 1568582 h 1447800"/>
              <a:gd name="connsiteX1" fmla="*/ 2514375 w 8229600"/>
              <a:gd name="connsiteY1" fmla="*/ 1649015 h 1447800"/>
              <a:gd name="connsiteX2" fmla="*/ 2433942 w 8229600"/>
              <a:gd name="connsiteY2" fmla="*/ 1568582 h 1447800"/>
              <a:gd name="connsiteX3" fmla="*/ 2514375 w 8229600"/>
              <a:gd name="connsiteY3" fmla="*/ 1488149 h 1447800"/>
              <a:gd name="connsiteX4" fmla="*/ 2594808 w 8229600"/>
              <a:gd name="connsiteY4" fmla="*/ 1568582 h 1447800"/>
              <a:gd name="connsiteX0" fmla="*/ 2820207 w 8229600"/>
              <a:gd name="connsiteY0" fmla="*/ 1470846 h 1447800"/>
              <a:gd name="connsiteX1" fmla="*/ 2699557 w 8229600"/>
              <a:gd name="connsiteY1" fmla="*/ 1591496 h 1447800"/>
              <a:gd name="connsiteX2" fmla="*/ 2578907 w 8229600"/>
              <a:gd name="connsiteY2" fmla="*/ 1470846 h 1447800"/>
              <a:gd name="connsiteX3" fmla="*/ 2699557 w 8229600"/>
              <a:gd name="connsiteY3" fmla="*/ 1350196 h 1447800"/>
              <a:gd name="connsiteX4" fmla="*/ 2820207 w 8229600"/>
              <a:gd name="connsiteY4" fmla="*/ 1470846 h 14478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481121 w 8331137"/>
              <a:gd name="connsiteY0" fmla="*/ 1644191 h 1684408"/>
              <a:gd name="connsiteX1" fmla="*/ 2440904 w 8331137"/>
              <a:gd name="connsiteY1" fmla="*/ 1684408 h 1684408"/>
              <a:gd name="connsiteX2" fmla="*/ 2400687 w 8331137"/>
              <a:gd name="connsiteY2" fmla="*/ 1644191 h 1684408"/>
              <a:gd name="connsiteX3" fmla="*/ 2440904 w 8331137"/>
              <a:gd name="connsiteY3" fmla="*/ 1603974 h 1684408"/>
              <a:gd name="connsiteX4" fmla="*/ 2481121 w 8331137"/>
              <a:gd name="connsiteY4" fmla="*/ 1644191 h 1684408"/>
              <a:gd name="connsiteX0" fmla="*/ 2635385 w 8331137"/>
              <a:gd name="connsiteY0" fmla="*/ 1583998 h 1684408"/>
              <a:gd name="connsiteX1" fmla="*/ 2554952 w 8331137"/>
              <a:gd name="connsiteY1" fmla="*/ 1664431 h 1684408"/>
              <a:gd name="connsiteX2" fmla="*/ 2474519 w 8331137"/>
              <a:gd name="connsiteY2" fmla="*/ 1583998 h 1684408"/>
              <a:gd name="connsiteX3" fmla="*/ 2554952 w 8331137"/>
              <a:gd name="connsiteY3" fmla="*/ 1503565 h 1684408"/>
              <a:gd name="connsiteX4" fmla="*/ 2635385 w 8331137"/>
              <a:gd name="connsiteY4" fmla="*/ 1583998 h 1684408"/>
              <a:gd name="connsiteX0" fmla="*/ 2860784 w 8331137"/>
              <a:gd name="connsiteY0" fmla="*/ 1486262 h 1684408"/>
              <a:gd name="connsiteX1" fmla="*/ 2740134 w 8331137"/>
              <a:gd name="connsiteY1" fmla="*/ 1606912 h 1684408"/>
              <a:gd name="connsiteX2" fmla="*/ 2619484 w 8331137"/>
              <a:gd name="connsiteY2" fmla="*/ 1486262 h 1684408"/>
              <a:gd name="connsiteX3" fmla="*/ 2740134 w 8331137"/>
              <a:gd name="connsiteY3" fmla="*/ 1365612 h 1684408"/>
              <a:gd name="connsiteX4" fmla="*/ 2860784 w 8331137"/>
              <a:gd name="connsiteY4" fmla="*/ 1486262 h 1684408"/>
              <a:gd name="connsiteX0" fmla="*/ 490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3542 w 43733"/>
              <a:gd name="connsiteY8" fmla="*/ 27961 h 50260"/>
              <a:gd name="connsiteX9" fmla="*/ 37593 w 43733"/>
              <a:gd name="connsiteY9" fmla="*/ 30550 h 50260"/>
              <a:gd name="connsiteX10" fmla="*/ 42011 w 43733"/>
              <a:gd name="connsiteY10" fmla="*/ 15814 h 50260"/>
              <a:gd name="connsiteX11" fmla="*/ 40563 w 43733"/>
              <a:gd name="connsiteY11" fmla="*/ 18490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481121 w 8331137"/>
              <a:gd name="connsiteY0" fmla="*/ 1644191 h 1684408"/>
              <a:gd name="connsiteX1" fmla="*/ 2440904 w 8331137"/>
              <a:gd name="connsiteY1" fmla="*/ 1684408 h 1684408"/>
              <a:gd name="connsiteX2" fmla="*/ 2400687 w 8331137"/>
              <a:gd name="connsiteY2" fmla="*/ 1644192 h 1684408"/>
              <a:gd name="connsiteX3" fmla="*/ 2440904 w 8331137"/>
              <a:gd name="connsiteY3" fmla="*/ 1603974 h 1684408"/>
              <a:gd name="connsiteX4" fmla="*/ 2481121 w 8331137"/>
              <a:gd name="connsiteY4" fmla="*/ 1644191 h 1684408"/>
              <a:gd name="connsiteX0" fmla="*/ 2635385 w 8331137"/>
              <a:gd name="connsiteY0" fmla="*/ 1583998 h 1684408"/>
              <a:gd name="connsiteX1" fmla="*/ 2554952 w 8331137"/>
              <a:gd name="connsiteY1" fmla="*/ 1664431 h 1684408"/>
              <a:gd name="connsiteX2" fmla="*/ 2474519 w 8331137"/>
              <a:gd name="connsiteY2" fmla="*/ 1583998 h 1684408"/>
              <a:gd name="connsiteX3" fmla="*/ 2554952 w 8331137"/>
              <a:gd name="connsiteY3" fmla="*/ 1503565 h 1684408"/>
              <a:gd name="connsiteX4" fmla="*/ 2635385 w 8331137"/>
              <a:gd name="connsiteY4" fmla="*/ 1583998 h 1684408"/>
              <a:gd name="connsiteX0" fmla="*/ 2860784 w 8331137"/>
              <a:gd name="connsiteY0" fmla="*/ 1486262 h 1684408"/>
              <a:gd name="connsiteX1" fmla="*/ 2740134 w 8331137"/>
              <a:gd name="connsiteY1" fmla="*/ 1606912 h 1684408"/>
              <a:gd name="connsiteX2" fmla="*/ 2619484 w 8331137"/>
              <a:gd name="connsiteY2" fmla="*/ 1486262 h 1684408"/>
              <a:gd name="connsiteX3" fmla="*/ 2740134 w 8331137"/>
              <a:gd name="connsiteY3" fmla="*/ 1365612 h 1684408"/>
              <a:gd name="connsiteX4" fmla="*/ 2860784 w 8331137"/>
              <a:gd name="connsiteY4" fmla="*/ 1486262 h 1684408"/>
              <a:gd name="connsiteX0" fmla="*/ 490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3542 w 43733"/>
              <a:gd name="connsiteY8" fmla="*/ 27961 h 50260"/>
              <a:gd name="connsiteX9" fmla="*/ 37593 w 43733"/>
              <a:gd name="connsiteY9" fmla="*/ 30550 h 50260"/>
              <a:gd name="connsiteX10" fmla="*/ 42011 w 43733"/>
              <a:gd name="connsiteY10" fmla="*/ 15814 h 50260"/>
              <a:gd name="connsiteX11" fmla="*/ 40563 w 43733"/>
              <a:gd name="connsiteY11" fmla="*/ 18490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733" h="50260">
                <a:moveTo>
                  <a:pt x="4113" y="14830"/>
                </a:moveTo>
                <a:cubicBezTo>
                  <a:pt x="3842" y="12117"/>
                  <a:pt x="4474" y="9381"/>
                  <a:pt x="5836" y="7367"/>
                </a:cubicBezTo>
                <a:cubicBezTo>
                  <a:pt x="7988" y="4186"/>
                  <a:pt x="11477" y="3477"/>
                  <a:pt x="14218" y="5662"/>
                </a:cubicBezTo>
                <a:cubicBezTo>
                  <a:pt x="15891" y="1369"/>
                  <a:pt x="20127" y="482"/>
                  <a:pt x="22669" y="3892"/>
                </a:cubicBezTo>
                <a:cubicBezTo>
                  <a:pt x="23310" y="2143"/>
                  <a:pt x="24541" y="934"/>
                  <a:pt x="25962" y="660"/>
                </a:cubicBezTo>
                <a:cubicBezTo>
                  <a:pt x="27526" y="358"/>
                  <a:pt x="29088" y="1230"/>
                  <a:pt x="30046" y="2941"/>
                </a:cubicBezTo>
                <a:cubicBezTo>
                  <a:pt x="31428" y="727"/>
                  <a:pt x="33714" y="0"/>
                  <a:pt x="35676" y="1150"/>
                </a:cubicBezTo>
                <a:cubicBezTo>
                  <a:pt x="37171" y="2026"/>
                  <a:pt x="38243" y="3860"/>
                  <a:pt x="38531" y="6036"/>
                </a:cubicBezTo>
                <a:cubicBezTo>
                  <a:pt x="40259" y="6678"/>
                  <a:pt x="41635" y="8458"/>
                  <a:pt x="42195" y="10778"/>
                </a:cubicBezTo>
                <a:cubicBezTo>
                  <a:pt x="42602" y="12462"/>
                  <a:pt x="42544" y="14291"/>
                  <a:pt x="42031" y="15920"/>
                </a:cubicBezTo>
                <a:cubicBezTo>
                  <a:pt x="43292" y="18154"/>
                  <a:pt x="43733" y="21050"/>
                  <a:pt x="43229" y="23782"/>
                </a:cubicBezTo>
                <a:cubicBezTo>
                  <a:pt x="42559" y="27414"/>
                  <a:pt x="40341" y="30134"/>
                  <a:pt x="37617" y="30664"/>
                </a:cubicBezTo>
                <a:cubicBezTo>
                  <a:pt x="37604" y="32931"/>
                  <a:pt x="36871" y="35081"/>
                  <a:pt x="35608" y="36561"/>
                </a:cubicBezTo>
                <a:cubicBezTo>
                  <a:pt x="33689" y="38810"/>
                  <a:pt x="30917" y="39099"/>
                  <a:pt x="28768" y="37275"/>
                </a:cubicBezTo>
                <a:cubicBezTo>
                  <a:pt x="28073" y="40408"/>
                  <a:pt x="26212" y="42803"/>
                  <a:pt x="23880" y="43566"/>
                </a:cubicBezTo>
                <a:cubicBezTo>
                  <a:pt x="21132" y="44465"/>
                  <a:pt x="18264" y="42933"/>
                  <a:pt x="16693" y="39726"/>
                </a:cubicBezTo>
                <a:cubicBezTo>
                  <a:pt x="12985" y="42770"/>
                  <a:pt x="8169" y="41059"/>
                  <a:pt x="6017" y="35932"/>
                </a:cubicBezTo>
                <a:cubicBezTo>
                  <a:pt x="3903" y="36269"/>
                  <a:pt x="1918" y="34484"/>
                  <a:pt x="1323" y="31710"/>
                </a:cubicBezTo>
                <a:cubicBezTo>
                  <a:pt x="892" y="29703"/>
                  <a:pt x="1273" y="27537"/>
                  <a:pt x="2326" y="26011"/>
                </a:cubicBezTo>
                <a:cubicBezTo>
                  <a:pt x="832" y="24814"/>
                  <a:pt x="0" y="22517"/>
                  <a:pt x="208" y="20164"/>
                </a:cubicBezTo>
                <a:cubicBezTo>
                  <a:pt x="452" y="17409"/>
                  <a:pt x="2058" y="15251"/>
                  <a:pt x="4076" y="14967"/>
                </a:cubicBezTo>
                <a:cubicBezTo>
                  <a:pt x="4088" y="14921"/>
                  <a:pt x="4101" y="14876"/>
                  <a:pt x="4113" y="14830"/>
                </a:cubicBezTo>
                <a:close/>
              </a:path>
              <a:path w="8331137" h="1684408">
                <a:moveTo>
                  <a:pt x="2481121" y="1644191"/>
                </a:moveTo>
                <a:cubicBezTo>
                  <a:pt x="2481121" y="1666402"/>
                  <a:pt x="2454310" y="1684408"/>
                  <a:pt x="2440904" y="1684408"/>
                </a:cubicBezTo>
                <a:cubicBezTo>
                  <a:pt x="2427498" y="1684408"/>
                  <a:pt x="2400687" y="1666403"/>
                  <a:pt x="2400687" y="1644192"/>
                </a:cubicBezTo>
                <a:cubicBezTo>
                  <a:pt x="2400687" y="1621981"/>
                  <a:pt x="2427498" y="1603974"/>
                  <a:pt x="2440904" y="1603974"/>
                </a:cubicBezTo>
                <a:cubicBezTo>
                  <a:pt x="2454310" y="1603974"/>
                  <a:pt x="2481121" y="1621980"/>
                  <a:pt x="2481121" y="1644191"/>
                </a:cubicBezTo>
                <a:close/>
              </a:path>
              <a:path w="8331137" h="1684408">
                <a:moveTo>
                  <a:pt x="2635385" y="1583998"/>
                </a:moveTo>
                <a:cubicBezTo>
                  <a:pt x="2635385" y="1628420"/>
                  <a:pt x="2599374" y="1664431"/>
                  <a:pt x="2554952" y="1664431"/>
                </a:cubicBezTo>
                <a:cubicBezTo>
                  <a:pt x="2510530" y="1664431"/>
                  <a:pt x="2474519" y="1628420"/>
                  <a:pt x="2474519" y="1583998"/>
                </a:cubicBezTo>
                <a:cubicBezTo>
                  <a:pt x="2474519" y="1539576"/>
                  <a:pt x="2510530" y="1503565"/>
                  <a:pt x="2554952" y="1503565"/>
                </a:cubicBezTo>
                <a:cubicBezTo>
                  <a:pt x="2599374" y="1503565"/>
                  <a:pt x="2635385" y="1539576"/>
                  <a:pt x="2635385" y="1583998"/>
                </a:cubicBezTo>
                <a:close/>
              </a:path>
              <a:path w="8331137" h="1684408">
                <a:moveTo>
                  <a:pt x="2860784" y="1486262"/>
                </a:moveTo>
                <a:cubicBezTo>
                  <a:pt x="2860784" y="1552895"/>
                  <a:pt x="2806767" y="1606912"/>
                  <a:pt x="2740134" y="1606912"/>
                </a:cubicBezTo>
                <a:cubicBezTo>
                  <a:pt x="2673501" y="1606912"/>
                  <a:pt x="2619484" y="1552895"/>
                  <a:pt x="2619484" y="1486262"/>
                </a:cubicBezTo>
                <a:cubicBezTo>
                  <a:pt x="2619484" y="1419629"/>
                  <a:pt x="2673501" y="1365612"/>
                  <a:pt x="2740134" y="1365612"/>
                </a:cubicBezTo>
                <a:cubicBezTo>
                  <a:pt x="2806767" y="1365612"/>
                  <a:pt x="2860784" y="1419629"/>
                  <a:pt x="2860784" y="1486262"/>
                </a:cubicBezTo>
                <a:close/>
              </a:path>
              <a:path w="43733" h="50260" fill="none" extrusionOk="0">
                <a:moveTo>
                  <a:pt x="4906" y="26637"/>
                </a:moveTo>
                <a:cubicBezTo>
                  <a:pt x="4022" y="26731"/>
                  <a:pt x="3138" y="26453"/>
                  <a:pt x="2373" y="25840"/>
                </a:cubicBezTo>
                <a:moveTo>
                  <a:pt x="7141" y="35359"/>
                </a:moveTo>
                <a:cubicBezTo>
                  <a:pt x="6786" y="35552"/>
                  <a:pt x="6413" y="35680"/>
                  <a:pt x="6033" y="35740"/>
                </a:cubicBezTo>
                <a:moveTo>
                  <a:pt x="16691" y="39550"/>
                </a:moveTo>
                <a:cubicBezTo>
                  <a:pt x="16424" y="39004"/>
                  <a:pt x="16200" y="38421"/>
                  <a:pt x="16023" y="37810"/>
                </a:cubicBezTo>
                <a:moveTo>
                  <a:pt x="29040" y="35211"/>
                </a:moveTo>
                <a:cubicBezTo>
                  <a:pt x="29001" y="35858"/>
                  <a:pt x="28911" y="36498"/>
                  <a:pt x="28773" y="37120"/>
                </a:cubicBezTo>
                <a:moveTo>
                  <a:pt x="33542" y="27961"/>
                </a:moveTo>
                <a:cubicBezTo>
                  <a:pt x="35546" y="29289"/>
                  <a:pt x="37611" y="27518"/>
                  <a:pt x="37593" y="30550"/>
                </a:cubicBezTo>
                <a:moveTo>
                  <a:pt x="42011" y="15814"/>
                </a:moveTo>
                <a:cubicBezTo>
                  <a:pt x="41686" y="16846"/>
                  <a:pt x="41191" y="17762"/>
                  <a:pt x="40563" y="18490"/>
                </a:cubicBezTo>
                <a:moveTo>
                  <a:pt x="38537" y="5886"/>
                </a:moveTo>
                <a:cubicBezTo>
                  <a:pt x="38592" y="6303"/>
                  <a:pt x="38618" y="6726"/>
                  <a:pt x="38613" y="7150"/>
                </a:cubicBezTo>
                <a:moveTo>
                  <a:pt x="29291" y="4412"/>
                </a:moveTo>
                <a:cubicBezTo>
                  <a:pt x="29480" y="3829"/>
                  <a:pt x="29729" y="3286"/>
                  <a:pt x="30033" y="2800"/>
                </a:cubicBezTo>
                <a:moveTo>
                  <a:pt x="22354" y="5180"/>
                </a:moveTo>
                <a:cubicBezTo>
                  <a:pt x="22431" y="4698"/>
                  <a:pt x="22552" y="4231"/>
                  <a:pt x="22713" y="3790"/>
                </a:cubicBezTo>
                <a:moveTo>
                  <a:pt x="14213" y="5652"/>
                </a:moveTo>
                <a:cubicBezTo>
                  <a:pt x="14685" y="6028"/>
                  <a:pt x="15121" y="6481"/>
                  <a:pt x="15513" y="7000"/>
                </a:cubicBezTo>
                <a:moveTo>
                  <a:pt x="4340" y="16249"/>
                </a:moveTo>
                <a:cubicBezTo>
                  <a:pt x="4237" y="15785"/>
                  <a:pt x="4161" y="15311"/>
                  <a:pt x="4113" y="14830"/>
                </a:cubicBezTo>
              </a:path>
            </a:pathLst>
          </a:cu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sz="3800" dirty="0"/>
              <a:t>What is Contract Administration?</a:t>
            </a:r>
          </a:p>
        </p:txBody>
      </p:sp>
      <p:sp>
        <p:nvSpPr>
          <p:cNvPr id="3" name="Content Placeholder 2"/>
          <p:cNvSpPr>
            <a:spLocks noGrp="1"/>
          </p:cNvSpPr>
          <p:nvPr>
            <p:ph idx="1"/>
          </p:nvPr>
        </p:nvSpPr>
        <p:spPr>
          <a:xfrm>
            <a:off x="457200" y="1752600"/>
            <a:ext cx="8229600" cy="4525963"/>
          </a:xfrm>
        </p:spPr>
        <p:txBody>
          <a:bodyPr>
            <a:normAutofit fontScale="92500" lnSpcReduction="20000"/>
          </a:bodyPr>
          <a:lstStyle/>
          <a:p>
            <a:r>
              <a:rPr lang="en-US" dirty="0"/>
              <a:t>The Goal of Contract Administration is to ensure  contracts are satisfactorily performed by both the contractor and ASU, so that contract responsibilities are clearly defined and can be properly discharged at the completion of the contract. </a:t>
            </a:r>
          </a:p>
          <a:p>
            <a:r>
              <a:rPr lang="en-US" dirty="0"/>
              <a:t>The specific nature and extent of Contract Administration varies from contract to contract depending on several factors, such as scope of work and type of contract. Standard provisions for contracts will vary.</a:t>
            </a:r>
          </a:p>
          <a:p>
            <a:endParaRPr lang="en-US" dirty="0"/>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45085" y="136984"/>
            <a:ext cx="9256818" cy="1684408"/>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2707247 w 9144000"/>
              <a:gd name="connsiteY0" fmla="*/ 1628775 h 1447800"/>
              <a:gd name="connsiteX1" fmla="*/ 2667030 w 9144000"/>
              <a:gd name="connsiteY1" fmla="*/ 1668992 h 1447800"/>
              <a:gd name="connsiteX2" fmla="*/ 2626813 w 9144000"/>
              <a:gd name="connsiteY2" fmla="*/ 1628775 h 1447800"/>
              <a:gd name="connsiteX3" fmla="*/ 2667030 w 9144000"/>
              <a:gd name="connsiteY3" fmla="*/ 1588558 h 1447800"/>
              <a:gd name="connsiteX4" fmla="*/ 2707247 w 9144000"/>
              <a:gd name="connsiteY4" fmla="*/ 1628775 h 1447800"/>
              <a:gd name="connsiteX0" fmla="*/ 2876312 w 9144000"/>
              <a:gd name="connsiteY0" fmla="*/ 1567571 h 1447800"/>
              <a:gd name="connsiteX1" fmla="*/ 2795879 w 9144000"/>
              <a:gd name="connsiteY1" fmla="*/ 1648004 h 1447800"/>
              <a:gd name="connsiteX2" fmla="*/ 2715446 w 9144000"/>
              <a:gd name="connsiteY2" fmla="*/ 1567571 h 1447800"/>
              <a:gd name="connsiteX3" fmla="*/ 2795879 w 9144000"/>
              <a:gd name="connsiteY3" fmla="*/ 1487138 h 1447800"/>
              <a:gd name="connsiteX4" fmla="*/ 2876312 w 9144000"/>
              <a:gd name="connsiteY4" fmla="*/ 1567571 h 1447800"/>
              <a:gd name="connsiteX0" fmla="*/ 3118029 w 9144000"/>
              <a:gd name="connsiteY0" fmla="*/ 1471857 h 1447800"/>
              <a:gd name="connsiteX1" fmla="*/ 2997379 w 9144000"/>
              <a:gd name="connsiteY1" fmla="*/ 1592507 h 1447800"/>
              <a:gd name="connsiteX2" fmla="*/ 2876729 w 9144000"/>
              <a:gd name="connsiteY2" fmla="*/ 1471857 h 1447800"/>
              <a:gd name="connsiteX3" fmla="*/ 2997379 w 9144000"/>
              <a:gd name="connsiteY3" fmla="*/ 1351207 h 1447800"/>
              <a:gd name="connsiteX4" fmla="*/ 3118029 w 9144000"/>
              <a:gd name="connsiteY4" fmla="*/ 1471857 h 14478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752332 w 9256818"/>
              <a:gd name="connsiteY0" fmla="*/ 1644191 h 1684408"/>
              <a:gd name="connsiteX1" fmla="*/ 2712115 w 9256818"/>
              <a:gd name="connsiteY1" fmla="*/ 1684408 h 1684408"/>
              <a:gd name="connsiteX2" fmla="*/ 2671898 w 9256818"/>
              <a:gd name="connsiteY2" fmla="*/ 1644191 h 1684408"/>
              <a:gd name="connsiteX3" fmla="*/ 2712115 w 9256818"/>
              <a:gd name="connsiteY3" fmla="*/ 1603974 h 1684408"/>
              <a:gd name="connsiteX4" fmla="*/ 2752332 w 9256818"/>
              <a:gd name="connsiteY4" fmla="*/ 1644191 h 1684408"/>
              <a:gd name="connsiteX0" fmla="*/ 2921397 w 9256818"/>
              <a:gd name="connsiteY0" fmla="*/ 1582987 h 1684408"/>
              <a:gd name="connsiteX1" fmla="*/ 2840964 w 9256818"/>
              <a:gd name="connsiteY1" fmla="*/ 1663420 h 1684408"/>
              <a:gd name="connsiteX2" fmla="*/ 2760531 w 9256818"/>
              <a:gd name="connsiteY2" fmla="*/ 1582987 h 1684408"/>
              <a:gd name="connsiteX3" fmla="*/ 2840964 w 9256818"/>
              <a:gd name="connsiteY3" fmla="*/ 1502554 h 1684408"/>
              <a:gd name="connsiteX4" fmla="*/ 2921397 w 9256818"/>
              <a:gd name="connsiteY4" fmla="*/ 1582987 h 1684408"/>
              <a:gd name="connsiteX0" fmla="*/ 3163114 w 9256818"/>
              <a:gd name="connsiteY0" fmla="*/ 1487273 h 1684408"/>
              <a:gd name="connsiteX1" fmla="*/ 3042464 w 9256818"/>
              <a:gd name="connsiteY1" fmla="*/ 1607923 h 1684408"/>
              <a:gd name="connsiteX2" fmla="*/ 2921814 w 9256818"/>
              <a:gd name="connsiteY2" fmla="*/ 1487273 h 1684408"/>
              <a:gd name="connsiteX3" fmla="*/ 3042464 w 9256818"/>
              <a:gd name="connsiteY3" fmla="*/ 1366623 h 1684408"/>
              <a:gd name="connsiteX4" fmla="*/ 3163114 w 9256818"/>
              <a:gd name="connsiteY4" fmla="*/ 1487273 h 1684408"/>
              <a:gd name="connsiteX0" fmla="*/ 490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2902 w 43733"/>
              <a:gd name="connsiteY8" fmla="*/ 27961 h 50260"/>
              <a:gd name="connsiteX9" fmla="*/ 37593 w 43733"/>
              <a:gd name="connsiteY9" fmla="*/ 30550 h 50260"/>
              <a:gd name="connsiteX10" fmla="*/ 42011 w 43733"/>
              <a:gd name="connsiteY10" fmla="*/ 15814 h 50260"/>
              <a:gd name="connsiteX11" fmla="*/ 40563 w 43733"/>
              <a:gd name="connsiteY11" fmla="*/ 18490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733" h="50260">
                <a:moveTo>
                  <a:pt x="4113" y="14830"/>
                </a:moveTo>
                <a:cubicBezTo>
                  <a:pt x="3842" y="12117"/>
                  <a:pt x="4474" y="9381"/>
                  <a:pt x="5836" y="7367"/>
                </a:cubicBezTo>
                <a:cubicBezTo>
                  <a:pt x="7988" y="4186"/>
                  <a:pt x="11477" y="3477"/>
                  <a:pt x="14218" y="5662"/>
                </a:cubicBezTo>
                <a:cubicBezTo>
                  <a:pt x="15891" y="1369"/>
                  <a:pt x="20127" y="482"/>
                  <a:pt x="22669" y="3892"/>
                </a:cubicBezTo>
                <a:cubicBezTo>
                  <a:pt x="23310" y="2143"/>
                  <a:pt x="24541" y="934"/>
                  <a:pt x="25962" y="660"/>
                </a:cubicBezTo>
                <a:cubicBezTo>
                  <a:pt x="27526" y="358"/>
                  <a:pt x="29088" y="1230"/>
                  <a:pt x="30046" y="2941"/>
                </a:cubicBezTo>
                <a:cubicBezTo>
                  <a:pt x="31428" y="727"/>
                  <a:pt x="33714" y="0"/>
                  <a:pt x="35676" y="1150"/>
                </a:cubicBezTo>
                <a:cubicBezTo>
                  <a:pt x="37171" y="2026"/>
                  <a:pt x="38243" y="3860"/>
                  <a:pt x="38531" y="6036"/>
                </a:cubicBezTo>
                <a:cubicBezTo>
                  <a:pt x="40259" y="6678"/>
                  <a:pt x="41635" y="8458"/>
                  <a:pt x="42195" y="10778"/>
                </a:cubicBezTo>
                <a:cubicBezTo>
                  <a:pt x="42602" y="12462"/>
                  <a:pt x="42544" y="14291"/>
                  <a:pt x="42031" y="15920"/>
                </a:cubicBezTo>
                <a:cubicBezTo>
                  <a:pt x="43292" y="18154"/>
                  <a:pt x="43733" y="21050"/>
                  <a:pt x="43229" y="23782"/>
                </a:cubicBezTo>
                <a:cubicBezTo>
                  <a:pt x="42559" y="27414"/>
                  <a:pt x="40341" y="30134"/>
                  <a:pt x="37617" y="30664"/>
                </a:cubicBezTo>
                <a:cubicBezTo>
                  <a:pt x="37604" y="32931"/>
                  <a:pt x="36871" y="35081"/>
                  <a:pt x="35608" y="36561"/>
                </a:cubicBezTo>
                <a:cubicBezTo>
                  <a:pt x="33689" y="38810"/>
                  <a:pt x="30917" y="39099"/>
                  <a:pt x="28768" y="37275"/>
                </a:cubicBezTo>
                <a:cubicBezTo>
                  <a:pt x="28073" y="40408"/>
                  <a:pt x="26212" y="42803"/>
                  <a:pt x="23880" y="43566"/>
                </a:cubicBezTo>
                <a:cubicBezTo>
                  <a:pt x="21132" y="44465"/>
                  <a:pt x="18264" y="42933"/>
                  <a:pt x="16693" y="39726"/>
                </a:cubicBezTo>
                <a:cubicBezTo>
                  <a:pt x="12985" y="42770"/>
                  <a:pt x="8169" y="41059"/>
                  <a:pt x="6017" y="35932"/>
                </a:cubicBezTo>
                <a:cubicBezTo>
                  <a:pt x="3903" y="36269"/>
                  <a:pt x="1918" y="34484"/>
                  <a:pt x="1323" y="31710"/>
                </a:cubicBezTo>
                <a:cubicBezTo>
                  <a:pt x="892" y="29703"/>
                  <a:pt x="1273" y="27537"/>
                  <a:pt x="2326" y="26011"/>
                </a:cubicBezTo>
                <a:cubicBezTo>
                  <a:pt x="832" y="24814"/>
                  <a:pt x="0" y="22517"/>
                  <a:pt x="208" y="20164"/>
                </a:cubicBezTo>
                <a:cubicBezTo>
                  <a:pt x="452" y="17409"/>
                  <a:pt x="2058" y="15251"/>
                  <a:pt x="4076" y="14967"/>
                </a:cubicBezTo>
                <a:cubicBezTo>
                  <a:pt x="4088" y="14921"/>
                  <a:pt x="4101" y="14876"/>
                  <a:pt x="4113" y="14830"/>
                </a:cubicBezTo>
                <a:close/>
              </a:path>
              <a:path w="9256818" h="1684408">
                <a:moveTo>
                  <a:pt x="2752332" y="1644191"/>
                </a:moveTo>
                <a:cubicBezTo>
                  <a:pt x="2752332" y="1666402"/>
                  <a:pt x="2734326" y="1684408"/>
                  <a:pt x="2712115" y="1684408"/>
                </a:cubicBezTo>
                <a:cubicBezTo>
                  <a:pt x="2689904" y="1684408"/>
                  <a:pt x="2671898" y="1666402"/>
                  <a:pt x="2671898" y="1644191"/>
                </a:cubicBezTo>
                <a:cubicBezTo>
                  <a:pt x="2671898" y="1621980"/>
                  <a:pt x="2689904" y="1603974"/>
                  <a:pt x="2712115" y="1603974"/>
                </a:cubicBezTo>
                <a:cubicBezTo>
                  <a:pt x="2734326" y="1603974"/>
                  <a:pt x="2752332" y="1621980"/>
                  <a:pt x="2752332" y="1644191"/>
                </a:cubicBezTo>
                <a:close/>
              </a:path>
              <a:path w="9256818" h="1684408">
                <a:moveTo>
                  <a:pt x="2921397" y="1582987"/>
                </a:moveTo>
                <a:cubicBezTo>
                  <a:pt x="2921397" y="1627409"/>
                  <a:pt x="2885386" y="1663420"/>
                  <a:pt x="2840964" y="1663420"/>
                </a:cubicBezTo>
                <a:cubicBezTo>
                  <a:pt x="2796542" y="1663420"/>
                  <a:pt x="2760531" y="1627409"/>
                  <a:pt x="2760531" y="1582987"/>
                </a:cubicBezTo>
                <a:cubicBezTo>
                  <a:pt x="2760531" y="1538565"/>
                  <a:pt x="2796542" y="1502554"/>
                  <a:pt x="2840964" y="1502554"/>
                </a:cubicBezTo>
                <a:cubicBezTo>
                  <a:pt x="2885386" y="1502554"/>
                  <a:pt x="2921397" y="1538565"/>
                  <a:pt x="2921397" y="1582987"/>
                </a:cubicBezTo>
                <a:close/>
              </a:path>
              <a:path w="9256818" h="1684408">
                <a:moveTo>
                  <a:pt x="3163114" y="1487273"/>
                </a:moveTo>
                <a:cubicBezTo>
                  <a:pt x="3163114" y="1553906"/>
                  <a:pt x="3109097" y="1607923"/>
                  <a:pt x="3042464" y="1607923"/>
                </a:cubicBezTo>
                <a:cubicBezTo>
                  <a:pt x="2975831" y="1607923"/>
                  <a:pt x="2921814" y="1553906"/>
                  <a:pt x="2921814" y="1487273"/>
                </a:cubicBezTo>
                <a:cubicBezTo>
                  <a:pt x="2921814" y="1420640"/>
                  <a:pt x="2975831" y="1366623"/>
                  <a:pt x="3042464" y="1366623"/>
                </a:cubicBezTo>
                <a:cubicBezTo>
                  <a:pt x="3109097" y="1366623"/>
                  <a:pt x="3163114" y="1420640"/>
                  <a:pt x="3163114" y="1487273"/>
                </a:cubicBezTo>
                <a:close/>
              </a:path>
              <a:path w="43733" h="50260" fill="none" extrusionOk="0">
                <a:moveTo>
                  <a:pt x="4906" y="26637"/>
                </a:moveTo>
                <a:cubicBezTo>
                  <a:pt x="4022" y="26731"/>
                  <a:pt x="3138" y="26453"/>
                  <a:pt x="2373" y="25840"/>
                </a:cubicBezTo>
                <a:moveTo>
                  <a:pt x="7141" y="35359"/>
                </a:moveTo>
                <a:cubicBezTo>
                  <a:pt x="6786" y="35552"/>
                  <a:pt x="6413" y="35680"/>
                  <a:pt x="6033" y="35740"/>
                </a:cubicBezTo>
                <a:moveTo>
                  <a:pt x="16691" y="39550"/>
                </a:moveTo>
                <a:cubicBezTo>
                  <a:pt x="16424" y="39004"/>
                  <a:pt x="16200" y="38421"/>
                  <a:pt x="16023" y="37810"/>
                </a:cubicBezTo>
                <a:moveTo>
                  <a:pt x="29040" y="35211"/>
                </a:moveTo>
                <a:cubicBezTo>
                  <a:pt x="29001" y="35858"/>
                  <a:pt x="28911" y="36498"/>
                  <a:pt x="28773" y="37120"/>
                </a:cubicBezTo>
                <a:moveTo>
                  <a:pt x="32902" y="27961"/>
                </a:moveTo>
                <a:cubicBezTo>
                  <a:pt x="34906" y="29289"/>
                  <a:pt x="37611" y="27518"/>
                  <a:pt x="37593" y="30550"/>
                </a:cubicBezTo>
                <a:moveTo>
                  <a:pt x="42011" y="15814"/>
                </a:moveTo>
                <a:cubicBezTo>
                  <a:pt x="41686" y="16846"/>
                  <a:pt x="41191" y="17762"/>
                  <a:pt x="40563" y="18490"/>
                </a:cubicBezTo>
                <a:moveTo>
                  <a:pt x="38537" y="5886"/>
                </a:moveTo>
                <a:cubicBezTo>
                  <a:pt x="38592" y="6303"/>
                  <a:pt x="38618" y="6726"/>
                  <a:pt x="38613" y="7150"/>
                </a:cubicBezTo>
                <a:moveTo>
                  <a:pt x="29291" y="4412"/>
                </a:moveTo>
                <a:cubicBezTo>
                  <a:pt x="29480" y="3829"/>
                  <a:pt x="29729" y="3286"/>
                  <a:pt x="30033" y="2800"/>
                </a:cubicBezTo>
                <a:moveTo>
                  <a:pt x="22354" y="5180"/>
                </a:moveTo>
                <a:cubicBezTo>
                  <a:pt x="22431" y="4698"/>
                  <a:pt x="22552" y="4231"/>
                  <a:pt x="22713" y="3790"/>
                </a:cubicBezTo>
                <a:moveTo>
                  <a:pt x="14213" y="5652"/>
                </a:moveTo>
                <a:cubicBezTo>
                  <a:pt x="14685" y="6028"/>
                  <a:pt x="15121" y="6481"/>
                  <a:pt x="15513" y="7000"/>
                </a:cubicBezTo>
                <a:moveTo>
                  <a:pt x="4340" y="16249"/>
                </a:moveTo>
                <a:cubicBezTo>
                  <a:pt x="4237" y="15785"/>
                  <a:pt x="4161" y="15311"/>
                  <a:pt x="4113" y="14830"/>
                </a:cubicBezTo>
              </a:path>
            </a:pathLst>
          </a:cu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2" name="Title 1"/>
          <p:cNvSpPr>
            <a:spLocks noGrp="1"/>
          </p:cNvSpPr>
          <p:nvPr>
            <p:ph type="title"/>
          </p:nvPr>
        </p:nvSpPr>
        <p:spPr>
          <a:xfrm>
            <a:off x="228600" y="274638"/>
            <a:ext cx="8610600" cy="1143000"/>
          </a:xfrm>
        </p:spPr>
        <p:txBody>
          <a:bodyPr>
            <a:normAutofit/>
          </a:bodyPr>
          <a:lstStyle/>
          <a:p>
            <a:r>
              <a:rPr lang="en-US" sz="3200" dirty="0"/>
              <a:t>What are the Responsibilities of the Contract Administration Office </a:t>
            </a:r>
          </a:p>
        </p:txBody>
      </p:sp>
      <p:sp>
        <p:nvSpPr>
          <p:cNvPr id="3" name="Content Placeholder 2"/>
          <p:cNvSpPr>
            <a:spLocks noGrp="1"/>
          </p:cNvSpPr>
          <p:nvPr>
            <p:ph idx="1"/>
          </p:nvPr>
        </p:nvSpPr>
        <p:spPr>
          <a:xfrm>
            <a:off x="457200" y="1905000"/>
            <a:ext cx="8229600" cy="4800600"/>
          </a:xfrm>
        </p:spPr>
        <p:txBody>
          <a:bodyPr>
            <a:normAutofit fontScale="70000" lnSpcReduction="20000"/>
          </a:bodyPr>
          <a:lstStyle/>
          <a:p>
            <a:r>
              <a:rPr lang="en-US" dirty="0"/>
              <a:t>Reviews the contracts for institutional risks.</a:t>
            </a:r>
          </a:p>
          <a:p>
            <a:r>
              <a:rPr lang="en-US" dirty="0"/>
              <a:t>Verifies that contracts are in compliance with Texas state laws. </a:t>
            </a:r>
          </a:p>
          <a:p>
            <a:r>
              <a:rPr lang="en-US" dirty="0"/>
              <a:t>Negotiates contract terms and conditions with vendors (contractors).</a:t>
            </a:r>
          </a:p>
          <a:p>
            <a:r>
              <a:rPr lang="en-US" dirty="0"/>
              <a:t>Submits the contracts for legal review, as deemed necessary.  The Office of  General Counsel requests thirty (30) days to review pending contracts.</a:t>
            </a:r>
          </a:p>
          <a:p>
            <a:r>
              <a:rPr lang="en-US" dirty="0"/>
              <a:t>Notifies the departments on the status of the contracts as they progress through the review process.</a:t>
            </a:r>
          </a:p>
          <a:p>
            <a:r>
              <a:rPr lang="en-US" dirty="0"/>
              <a:t>Ensures that contracts are reviewed and signed by the appropriate personnel.</a:t>
            </a:r>
          </a:p>
          <a:p>
            <a:r>
              <a:rPr lang="en-US" dirty="0"/>
              <a:t>If original signatures on contracts are required, Contract Administration will charge postage to departments.</a:t>
            </a:r>
          </a:p>
          <a:p>
            <a:r>
              <a:rPr lang="en-US" dirty="0"/>
              <a:t>Disseminates the contracts to the departments and the contractors, and retains one copy for its files.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28800"/>
            <a:ext cx="8229600" cy="4572000"/>
          </a:xfrm>
        </p:spPr>
        <p:txBody>
          <a:bodyPr>
            <a:normAutofit fontScale="70000" lnSpcReduction="20000"/>
          </a:bodyPr>
          <a:lstStyle/>
          <a:p>
            <a:endParaRPr lang="en-US" dirty="0"/>
          </a:p>
          <a:p>
            <a:r>
              <a:rPr lang="en-US" dirty="0"/>
              <a:t>Verifies that bonds and insurance are provided, as required by a contract or university policy.</a:t>
            </a:r>
          </a:p>
          <a:p>
            <a:r>
              <a:rPr lang="en-US" dirty="0"/>
              <a:t>Assists departments with the Vendor Contract Performance Form in accordance with the terms and conditions of a contract.</a:t>
            </a:r>
          </a:p>
          <a:p>
            <a:r>
              <a:rPr lang="en-US" dirty="0"/>
              <a:t>Notifies the departments when contracts are expiring and require procurement or renewal.  Closes out agreements upon completion. </a:t>
            </a:r>
          </a:p>
          <a:p>
            <a:r>
              <a:rPr lang="en-US" dirty="0"/>
              <a:t>Serves as the repository for all university contracts, except for contracts routed through the Office of Facilities Planning and Construction and external sponsored programs.</a:t>
            </a:r>
          </a:p>
          <a:p>
            <a:r>
              <a:rPr lang="en-US" dirty="0"/>
              <a:t>Conducts audits on major university contracts.  Reports non-compliance of contracting policies to the Office of Internal Auditing.  </a:t>
            </a:r>
          </a:p>
          <a:p>
            <a:r>
              <a:rPr lang="en-US" dirty="0"/>
              <a:t>Reports to the LBB all major contracts, amendments, modifications, renewals, extensions, requests for proposals, invitations to bid or comparable solicitations related to major contracts.</a:t>
            </a:r>
          </a:p>
          <a:p>
            <a:endParaRPr lang="en-US" dirty="0"/>
          </a:p>
          <a:p>
            <a:endParaRPr lang="en-US" dirty="0"/>
          </a:p>
        </p:txBody>
      </p:sp>
      <p:sp>
        <p:nvSpPr>
          <p:cNvPr id="6" name="Freeform 5"/>
          <p:cNvSpPr/>
          <p:nvPr/>
        </p:nvSpPr>
        <p:spPr>
          <a:xfrm>
            <a:off x="-45085" y="136984"/>
            <a:ext cx="9256818" cy="1684408"/>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2707247 w 9144000"/>
              <a:gd name="connsiteY0" fmla="*/ 1628775 h 1447800"/>
              <a:gd name="connsiteX1" fmla="*/ 2667030 w 9144000"/>
              <a:gd name="connsiteY1" fmla="*/ 1668992 h 1447800"/>
              <a:gd name="connsiteX2" fmla="*/ 2626813 w 9144000"/>
              <a:gd name="connsiteY2" fmla="*/ 1628775 h 1447800"/>
              <a:gd name="connsiteX3" fmla="*/ 2667030 w 9144000"/>
              <a:gd name="connsiteY3" fmla="*/ 1588558 h 1447800"/>
              <a:gd name="connsiteX4" fmla="*/ 2707247 w 9144000"/>
              <a:gd name="connsiteY4" fmla="*/ 1628775 h 1447800"/>
              <a:gd name="connsiteX0" fmla="*/ 2876312 w 9144000"/>
              <a:gd name="connsiteY0" fmla="*/ 1567571 h 1447800"/>
              <a:gd name="connsiteX1" fmla="*/ 2795879 w 9144000"/>
              <a:gd name="connsiteY1" fmla="*/ 1648004 h 1447800"/>
              <a:gd name="connsiteX2" fmla="*/ 2715446 w 9144000"/>
              <a:gd name="connsiteY2" fmla="*/ 1567571 h 1447800"/>
              <a:gd name="connsiteX3" fmla="*/ 2795879 w 9144000"/>
              <a:gd name="connsiteY3" fmla="*/ 1487138 h 1447800"/>
              <a:gd name="connsiteX4" fmla="*/ 2876312 w 9144000"/>
              <a:gd name="connsiteY4" fmla="*/ 1567571 h 1447800"/>
              <a:gd name="connsiteX0" fmla="*/ 3118029 w 9144000"/>
              <a:gd name="connsiteY0" fmla="*/ 1471857 h 1447800"/>
              <a:gd name="connsiteX1" fmla="*/ 2997379 w 9144000"/>
              <a:gd name="connsiteY1" fmla="*/ 1592507 h 1447800"/>
              <a:gd name="connsiteX2" fmla="*/ 2876729 w 9144000"/>
              <a:gd name="connsiteY2" fmla="*/ 1471857 h 1447800"/>
              <a:gd name="connsiteX3" fmla="*/ 2997379 w 9144000"/>
              <a:gd name="connsiteY3" fmla="*/ 1351207 h 1447800"/>
              <a:gd name="connsiteX4" fmla="*/ 3118029 w 9144000"/>
              <a:gd name="connsiteY4" fmla="*/ 1471857 h 14478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752332 w 9256818"/>
              <a:gd name="connsiteY0" fmla="*/ 1644191 h 1684408"/>
              <a:gd name="connsiteX1" fmla="*/ 2712115 w 9256818"/>
              <a:gd name="connsiteY1" fmla="*/ 1684408 h 1684408"/>
              <a:gd name="connsiteX2" fmla="*/ 2671898 w 9256818"/>
              <a:gd name="connsiteY2" fmla="*/ 1644191 h 1684408"/>
              <a:gd name="connsiteX3" fmla="*/ 2712115 w 9256818"/>
              <a:gd name="connsiteY3" fmla="*/ 1603974 h 1684408"/>
              <a:gd name="connsiteX4" fmla="*/ 2752332 w 9256818"/>
              <a:gd name="connsiteY4" fmla="*/ 1644191 h 1684408"/>
              <a:gd name="connsiteX0" fmla="*/ 2921397 w 9256818"/>
              <a:gd name="connsiteY0" fmla="*/ 1582987 h 1684408"/>
              <a:gd name="connsiteX1" fmla="*/ 2840964 w 9256818"/>
              <a:gd name="connsiteY1" fmla="*/ 1663420 h 1684408"/>
              <a:gd name="connsiteX2" fmla="*/ 2760531 w 9256818"/>
              <a:gd name="connsiteY2" fmla="*/ 1582987 h 1684408"/>
              <a:gd name="connsiteX3" fmla="*/ 2840964 w 9256818"/>
              <a:gd name="connsiteY3" fmla="*/ 1502554 h 1684408"/>
              <a:gd name="connsiteX4" fmla="*/ 2921397 w 9256818"/>
              <a:gd name="connsiteY4" fmla="*/ 1582987 h 1684408"/>
              <a:gd name="connsiteX0" fmla="*/ 3163114 w 9256818"/>
              <a:gd name="connsiteY0" fmla="*/ 1487273 h 1684408"/>
              <a:gd name="connsiteX1" fmla="*/ 3042464 w 9256818"/>
              <a:gd name="connsiteY1" fmla="*/ 1607923 h 1684408"/>
              <a:gd name="connsiteX2" fmla="*/ 2921814 w 9256818"/>
              <a:gd name="connsiteY2" fmla="*/ 1487273 h 1684408"/>
              <a:gd name="connsiteX3" fmla="*/ 3042464 w 9256818"/>
              <a:gd name="connsiteY3" fmla="*/ 1366623 h 1684408"/>
              <a:gd name="connsiteX4" fmla="*/ 3163114 w 9256818"/>
              <a:gd name="connsiteY4" fmla="*/ 1487273 h 1684408"/>
              <a:gd name="connsiteX0" fmla="*/ 490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2902 w 43733"/>
              <a:gd name="connsiteY8" fmla="*/ 27961 h 50260"/>
              <a:gd name="connsiteX9" fmla="*/ 37593 w 43733"/>
              <a:gd name="connsiteY9" fmla="*/ 30550 h 50260"/>
              <a:gd name="connsiteX10" fmla="*/ 42011 w 43733"/>
              <a:gd name="connsiteY10" fmla="*/ 15814 h 50260"/>
              <a:gd name="connsiteX11" fmla="*/ 40563 w 43733"/>
              <a:gd name="connsiteY11" fmla="*/ 18490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733" h="50260">
                <a:moveTo>
                  <a:pt x="4113" y="14830"/>
                </a:moveTo>
                <a:cubicBezTo>
                  <a:pt x="3842" y="12117"/>
                  <a:pt x="4474" y="9381"/>
                  <a:pt x="5836" y="7367"/>
                </a:cubicBezTo>
                <a:cubicBezTo>
                  <a:pt x="7988" y="4186"/>
                  <a:pt x="11477" y="3477"/>
                  <a:pt x="14218" y="5662"/>
                </a:cubicBezTo>
                <a:cubicBezTo>
                  <a:pt x="15891" y="1369"/>
                  <a:pt x="20127" y="482"/>
                  <a:pt x="22669" y="3892"/>
                </a:cubicBezTo>
                <a:cubicBezTo>
                  <a:pt x="23310" y="2143"/>
                  <a:pt x="24541" y="934"/>
                  <a:pt x="25962" y="660"/>
                </a:cubicBezTo>
                <a:cubicBezTo>
                  <a:pt x="27526" y="358"/>
                  <a:pt x="29088" y="1230"/>
                  <a:pt x="30046" y="2941"/>
                </a:cubicBezTo>
                <a:cubicBezTo>
                  <a:pt x="31428" y="727"/>
                  <a:pt x="33714" y="0"/>
                  <a:pt x="35676" y="1150"/>
                </a:cubicBezTo>
                <a:cubicBezTo>
                  <a:pt x="37171" y="2026"/>
                  <a:pt x="38243" y="3860"/>
                  <a:pt x="38531" y="6036"/>
                </a:cubicBezTo>
                <a:cubicBezTo>
                  <a:pt x="40259" y="6678"/>
                  <a:pt x="41635" y="8458"/>
                  <a:pt x="42195" y="10778"/>
                </a:cubicBezTo>
                <a:cubicBezTo>
                  <a:pt x="42602" y="12462"/>
                  <a:pt x="42544" y="14291"/>
                  <a:pt x="42031" y="15920"/>
                </a:cubicBezTo>
                <a:cubicBezTo>
                  <a:pt x="43292" y="18154"/>
                  <a:pt x="43733" y="21050"/>
                  <a:pt x="43229" y="23782"/>
                </a:cubicBezTo>
                <a:cubicBezTo>
                  <a:pt x="42559" y="27414"/>
                  <a:pt x="40341" y="30134"/>
                  <a:pt x="37617" y="30664"/>
                </a:cubicBezTo>
                <a:cubicBezTo>
                  <a:pt x="37604" y="32931"/>
                  <a:pt x="36871" y="35081"/>
                  <a:pt x="35608" y="36561"/>
                </a:cubicBezTo>
                <a:cubicBezTo>
                  <a:pt x="33689" y="38810"/>
                  <a:pt x="30917" y="39099"/>
                  <a:pt x="28768" y="37275"/>
                </a:cubicBezTo>
                <a:cubicBezTo>
                  <a:pt x="28073" y="40408"/>
                  <a:pt x="26212" y="42803"/>
                  <a:pt x="23880" y="43566"/>
                </a:cubicBezTo>
                <a:cubicBezTo>
                  <a:pt x="21132" y="44465"/>
                  <a:pt x="18264" y="42933"/>
                  <a:pt x="16693" y="39726"/>
                </a:cubicBezTo>
                <a:cubicBezTo>
                  <a:pt x="12985" y="42770"/>
                  <a:pt x="8169" y="41059"/>
                  <a:pt x="6017" y="35932"/>
                </a:cubicBezTo>
                <a:cubicBezTo>
                  <a:pt x="3903" y="36269"/>
                  <a:pt x="1918" y="34484"/>
                  <a:pt x="1323" y="31710"/>
                </a:cubicBezTo>
                <a:cubicBezTo>
                  <a:pt x="892" y="29703"/>
                  <a:pt x="1273" y="27537"/>
                  <a:pt x="2326" y="26011"/>
                </a:cubicBezTo>
                <a:cubicBezTo>
                  <a:pt x="832" y="24814"/>
                  <a:pt x="0" y="22517"/>
                  <a:pt x="208" y="20164"/>
                </a:cubicBezTo>
                <a:cubicBezTo>
                  <a:pt x="452" y="17409"/>
                  <a:pt x="2058" y="15251"/>
                  <a:pt x="4076" y="14967"/>
                </a:cubicBezTo>
                <a:cubicBezTo>
                  <a:pt x="4088" y="14921"/>
                  <a:pt x="4101" y="14876"/>
                  <a:pt x="4113" y="14830"/>
                </a:cubicBezTo>
                <a:close/>
              </a:path>
              <a:path w="9256818" h="1684408">
                <a:moveTo>
                  <a:pt x="2752332" y="1644191"/>
                </a:moveTo>
                <a:cubicBezTo>
                  <a:pt x="2752332" y="1666402"/>
                  <a:pt x="2734326" y="1684408"/>
                  <a:pt x="2712115" y="1684408"/>
                </a:cubicBezTo>
                <a:cubicBezTo>
                  <a:pt x="2689904" y="1684408"/>
                  <a:pt x="2671898" y="1666402"/>
                  <a:pt x="2671898" y="1644191"/>
                </a:cubicBezTo>
                <a:cubicBezTo>
                  <a:pt x="2671898" y="1621980"/>
                  <a:pt x="2689904" y="1603974"/>
                  <a:pt x="2712115" y="1603974"/>
                </a:cubicBezTo>
                <a:cubicBezTo>
                  <a:pt x="2734326" y="1603974"/>
                  <a:pt x="2752332" y="1621980"/>
                  <a:pt x="2752332" y="1644191"/>
                </a:cubicBezTo>
                <a:close/>
              </a:path>
              <a:path w="9256818" h="1684408">
                <a:moveTo>
                  <a:pt x="2921397" y="1582987"/>
                </a:moveTo>
                <a:cubicBezTo>
                  <a:pt x="2921397" y="1627409"/>
                  <a:pt x="2885386" y="1663420"/>
                  <a:pt x="2840964" y="1663420"/>
                </a:cubicBezTo>
                <a:cubicBezTo>
                  <a:pt x="2796542" y="1663420"/>
                  <a:pt x="2760531" y="1627409"/>
                  <a:pt x="2760531" y="1582987"/>
                </a:cubicBezTo>
                <a:cubicBezTo>
                  <a:pt x="2760531" y="1538565"/>
                  <a:pt x="2796542" y="1502554"/>
                  <a:pt x="2840964" y="1502554"/>
                </a:cubicBezTo>
                <a:cubicBezTo>
                  <a:pt x="2885386" y="1502554"/>
                  <a:pt x="2921397" y="1538565"/>
                  <a:pt x="2921397" y="1582987"/>
                </a:cubicBezTo>
                <a:close/>
              </a:path>
              <a:path w="9256818" h="1684408">
                <a:moveTo>
                  <a:pt x="3163114" y="1487273"/>
                </a:moveTo>
                <a:cubicBezTo>
                  <a:pt x="3163114" y="1553906"/>
                  <a:pt x="3109097" y="1607923"/>
                  <a:pt x="3042464" y="1607923"/>
                </a:cubicBezTo>
                <a:cubicBezTo>
                  <a:pt x="2975831" y="1607923"/>
                  <a:pt x="2921814" y="1553906"/>
                  <a:pt x="2921814" y="1487273"/>
                </a:cubicBezTo>
                <a:cubicBezTo>
                  <a:pt x="2921814" y="1420640"/>
                  <a:pt x="2975831" y="1366623"/>
                  <a:pt x="3042464" y="1366623"/>
                </a:cubicBezTo>
                <a:cubicBezTo>
                  <a:pt x="3109097" y="1366623"/>
                  <a:pt x="3163114" y="1420640"/>
                  <a:pt x="3163114" y="1487273"/>
                </a:cubicBezTo>
                <a:close/>
              </a:path>
              <a:path w="43733" h="50260" fill="none" extrusionOk="0">
                <a:moveTo>
                  <a:pt x="4906" y="26637"/>
                </a:moveTo>
                <a:cubicBezTo>
                  <a:pt x="4022" y="26731"/>
                  <a:pt x="3138" y="26453"/>
                  <a:pt x="2373" y="25840"/>
                </a:cubicBezTo>
                <a:moveTo>
                  <a:pt x="7141" y="35359"/>
                </a:moveTo>
                <a:cubicBezTo>
                  <a:pt x="6786" y="35552"/>
                  <a:pt x="6413" y="35680"/>
                  <a:pt x="6033" y="35740"/>
                </a:cubicBezTo>
                <a:moveTo>
                  <a:pt x="16691" y="39550"/>
                </a:moveTo>
                <a:cubicBezTo>
                  <a:pt x="16424" y="39004"/>
                  <a:pt x="16200" y="38421"/>
                  <a:pt x="16023" y="37810"/>
                </a:cubicBezTo>
                <a:moveTo>
                  <a:pt x="29040" y="35211"/>
                </a:moveTo>
                <a:cubicBezTo>
                  <a:pt x="29001" y="35858"/>
                  <a:pt x="28911" y="36498"/>
                  <a:pt x="28773" y="37120"/>
                </a:cubicBezTo>
                <a:moveTo>
                  <a:pt x="32902" y="27961"/>
                </a:moveTo>
                <a:cubicBezTo>
                  <a:pt x="34906" y="29289"/>
                  <a:pt x="37611" y="27518"/>
                  <a:pt x="37593" y="30550"/>
                </a:cubicBezTo>
                <a:moveTo>
                  <a:pt x="42011" y="15814"/>
                </a:moveTo>
                <a:cubicBezTo>
                  <a:pt x="41686" y="16846"/>
                  <a:pt x="41191" y="17762"/>
                  <a:pt x="40563" y="18490"/>
                </a:cubicBezTo>
                <a:moveTo>
                  <a:pt x="38537" y="5886"/>
                </a:moveTo>
                <a:cubicBezTo>
                  <a:pt x="38592" y="6303"/>
                  <a:pt x="38618" y="6726"/>
                  <a:pt x="38613" y="7150"/>
                </a:cubicBezTo>
                <a:moveTo>
                  <a:pt x="29291" y="4412"/>
                </a:moveTo>
                <a:cubicBezTo>
                  <a:pt x="29480" y="3829"/>
                  <a:pt x="29729" y="3286"/>
                  <a:pt x="30033" y="2800"/>
                </a:cubicBezTo>
                <a:moveTo>
                  <a:pt x="22354" y="5180"/>
                </a:moveTo>
                <a:cubicBezTo>
                  <a:pt x="22431" y="4698"/>
                  <a:pt x="22552" y="4231"/>
                  <a:pt x="22713" y="3790"/>
                </a:cubicBezTo>
                <a:moveTo>
                  <a:pt x="14213" y="5652"/>
                </a:moveTo>
                <a:cubicBezTo>
                  <a:pt x="14685" y="6028"/>
                  <a:pt x="15121" y="6481"/>
                  <a:pt x="15513" y="7000"/>
                </a:cubicBezTo>
                <a:moveTo>
                  <a:pt x="4340" y="16249"/>
                </a:moveTo>
                <a:cubicBezTo>
                  <a:pt x="4237" y="15785"/>
                  <a:pt x="4161" y="15311"/>
                  <a:pt x="4113" y="14830"/>
                </a:cubicBezTo>
              </a:path>
            </a:pathLst>
          </a:cu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200" dirty="0"/>
              <a:t> Responsibilities of the Contract Administration </a:t>
            </a:r>
          </a:p>
          <a:p>
            <a:pPr algn="ctr"/>
            <a:r>
              <a:rPr lang="en-US" sz="3200" dirty="0"/>
              <a:t>Office (cont.)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0" y="152400"/>
            <a:ext cx="9144000" cy="1371600"/>
          </a:xfrm>
          <a:prstGeom prst="cloudCallou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ln>
                <a:solidFill>
                  <a:schemeClr val="tx1"/>
                </a:solidFill>
              </a:ln>
            </a:endParaRPr>
          </a:p>
        </p:txBody>
      </p:sp>
      <p:sp>
        <p:nvSpPr>
          <p:cNvPr id="2" name="Title 1"/>
          <p:cNvSpPr>
            <a:spLocks noGrp="1"/>
          </p:cNvSpPr>
          <p:nvPr>
            <p:ph type="title"/>
          </p:nvPr>
        </p:nvSpPr>
        <p:spPr/>
        <p:txBody>
          <a:bodyPr>
            <a:normAutofit/>
          </a:bodyPr>
          <a:lstStyle/>
          <a:p>
            <a:r>
              <a:rPr lang="en-US" dirty="0"/>
              <a:t>What is a Contract?</a:t>
            </a:r>
          </a:p>
        </p:txBody>
      </p:sp>
      <p:sp>
        <p:nvSpPr>
          <p:cNvPr id="3" name="Content Placeholder 2"/>
          <p:cNvSpPr>
            <a:spLocks noGrp="1"/>
          </p:cNvSpPr>
          <p:nvPr>
            <p:ph idx="1"/>
          </p:nvPr>
        </p:nvSpPr>
        <p:spPr>
          <a:xfrm>
            <a:off x="228600" y="1752600"/>
            <a:ext cx="8686800" cy="5105400"/>
          </a:xfrm>
        </p:spPr>
        <p:txBody>
          <a:bodyPr numCol="1">
            <a:normAutofit fontScale="92500" lnSpcReduction="20000"/>
          </a:bodyPr>
          <a:lstStyle/>
          <a:p>
            <a:pPr indent="0">
              <a:buNone/>
            </a:pPr>
            <a:r>
              <a:rPr lang="en-US" sz="2800" dirty="0"/>
              <a:t>A contract is an agreement between  two or more (competent) parties or persons that creates an obligation to do or not do a particular thing. </a:t>
            </a:r>
          </a:p>
          <a:p>
            <a:pPr indent="0">
              <a:buNone/>
            </a:pPr>
            <a:r>
              <a:rPr lang="en-US" sz="2600" b="1" u="sng" dirty="0"/>
              <a:t>AGREEMENT</a:t>
            </a:r>
          </a:p>
          <a:p>
            <a:pPr indent="0"/>
            <a:r>
              <a:rPr lang="en-US" sz="2600" dirty="0"/>
              <a:t>Subject matter sufficiently defined</a:t>
            </a:r>
          </a:p>
          <a:p>
            <a:pPr lvl="1" indent="0"/>
            <a:r>
              <a:rPr lang="en-US" sz="2600" dirty="0"/>
              <a:t>Meeting of the Minds</a:t>
            </a:r>
          </a:p>
          <a:p>
            <a:pPr indent="0">
              <a:buNone/>
            </a:pPr>
            <a:r>
              <a:rPr lang="en-US" sz="2600" b="1" u="sng" dirty="0"/>
              <a:t>TWO OR MORE PARTIES OR PERSONS</a:t>
            </a:r>
          </a:p>
          <a:p>
            <a:pPr indent="0"/>
            <a:r>
              <a:rPr lang="en-US" sz="2600" dirty="0"/>
              <a:t>Separate Legal Entities</a:t>
            </a:r>
          </a:p>
          <a:p>
            <a:pPr indent="0"/>
            <a:r>
              <a:rPr lang="en-US" sz="2600" dirty="0"/>
              <a:t>Legal Capacity (competency)</a:t>
            </a:r>
          </a:p>
          <a:p>
            <a:pPr indent="0">
              <a:buNone/>
            </a:pPr>
            <a:r>
              <a:rPr lang="en-US" sz="2600" b="1" u="sng" dirty="0"/>
              <a:t>OBLIGATION</a:t>
            </a:r>
          </a:p>
          <a:p>
            <a:pPr indent="0"/>
            <a:r>
              <a:rPr lang="en-US" sz="2600" dirty="0"/>
              <a:t>A legal requirement subject to enforcement in a court of law</a:t>
            </a:r>
          </a:p>
          <a:p>
            <a:pPr indent="0">
              <a:buNone/>
            </a:pPr>
            <a:r>
              <a:rPr lang="en-US" sz="2600" b="1" u="sng" dirty="0"/>
              <a:t>TO DO OR NOT DO A PARTICULAR THING</a:t>
            </a:r>
          </a:p>
          <a:p>
            <a:pPr indent="0"/>
            <a:r>
              <a:rPr lang="en-US" sz="2600" dirty="0"/>
              <a:t>Mutual understanding as to the requirements</a:t>
            </a:r>
            <a:br>
              <a:rPr lang="en-US" sz="2600" dirty="0"/>
            </a:br>
            <a:endParaRPr lang="en-US" sz="2600" dirty="0"/>
          </a:p>
          <a:p>
            <a:pPr lvl="1" indent="0">
              <a:buNone/>
            </a:pPr>
            <a:endParaRPr lang="en-US" sz="2000" dirty="0"/>
          </a:p>
          <a:p>
            <a:pPr>
              <a:buNone/>
            </a:pPr>
            <a:endParaRPr lang="en-US" dirty="0"/>
          </a:p>
          <a:p>
            <a:pPr>
              <a:buNone/>
            </a:pPr>
            <a:endParaRPr lang="en-US" dirty="0"/>
          </a:p>
          <a:p>
            <a:pPr>
              <a:buNone/>
            </a:pPr>
            <a:endParaRPr lang="en-US" dirty="0"/>
          </a:p>
        </p:txBody>
      </p:sp>
      <p:pic>
        <p:nvPicPr>
          <p:cNvPr id="2051" name="Picture 3" descr="C:\Documents and Settings\abrown34\Local Settings\Temporary Internet Files\Content.IE5\M3K20HF4\MCj04352430000[1].png"/>
          <p:cNvPicPr>
            <a:picLocks noChangeAspect="1" noChangeArrowheads="1"/>
          </p:cNvPicPr>
          <p:nvPr/>
        </p:nvPicPr>
        <p:blipFill>
          <a:blip r:embed="rId3" cstate="print"/>
          <a:srcRect/>
          <a:stretch>
            <a:fillRect/>
          </a:stretch>
        </p:blipFill>
        <p:spPr bwMode="auto">
          <a:xfrm>
            <a:off x="5105400" y="2514600"/>
            <a:ext cx="3200400" cy="320040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45085" y="138606"/>
            <a:ext cx="9256818" cy="1232994"/>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2703014 w 9144000"/>
              <a:gd name="connsiteY0" fmla="*/ 1457325 h 1295400"/>
              <a:gd name="connsiteX1" fmla="*/ 2667031 w 9144000"/>
              <a:gd name="connsiteY1" fmla="*/ 1493308 h 1295400"/>
              <a:gd name="connsiteX2" fmla="*/ 2631048 w 9144000"/>
              <a:gd name="connsiteY2" fmla="*/ 1457325 h 1295400"/>
              <a:gd name="connsiteX3" fmla="*/ 2667031 w 9144000"/>
              <a:gd name="connsiteY3" fmla="*/ 1421342 h 1295400"/>
              <a:gd name="connsiteX4" fmla="*/ 2703014 w 9144000"/>
              <a:gd name="connsiteY4" fmla="*/ 1457325 h 1295400"/>
              <a:gd name="connsiteX0" fmla="*/ 2869985 w 9144000"/>
              <a:gd name="connsiteY0" fmla="*/ 1401654 h 1295400"/>
              <a:gd name="connsiteX1" fmla="*/ 2798018 w 9144000"/>
              <a:gd name="connsiteY1" fmla="*/ 1473621 h 1295400"/>
              <a:gd name="connsiteX2" fmla="*/ 2726051 w 9144000"/>
              <a:gd name="connsiteY2" fmla="*/ 1401654 h 1295400"/>
              <a:gd name="connsiteX3" fmla="*/ 2798018 w 9144000"/>
              <a:gd name="connsiteY3" fmla="*/ 1329687 h 1295400"/>
              <a:gd name="connsiteX4" fmla="*/ 2869985 w 9144000"/>
              <a:gd name="connsiteY4" fmla="*/ 1401654 h 1295400"/>
              <a:gd name="connsiteX0" fmla="*/ 3103189 w 9144000"/>
              <a:gd name="connsiteY0" fmla="*/ 1317834 h 1295400"/>
              <a:gd name="connsiteX1" fmla="*/ 2995239 w 9144000"/>
              <a:gd name="connsiteY1" fmla="*/ 1425784 h 1295400"/>
              <a:gd name="connsiteX2" fmla="*/ 2887289 w 9144000"/>
              <a:gd name="connsiteY2" fmla="*/ 1317834 h 1295400"/>
              <a:gd name="connsiteX3" fmla="*/ 2995239 w 9144000"/>
              <a:gd name="connsiteY3" fmla="*/ 1209884 h 1295400"/>
              <a:gd name="connsiteX4" fmla="*/ 3103189 w 9144000"/>
              <a:gd name="connsiteY4" fmla="*/ 1317834 h 12954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748099 w 9256818"/>
              <a:gd name="connsiteY0" fmla="*/ 1471119 h 1507102"/>
              <a:gd name="connsiteX1" fmla="*/ 2712116 w 9256818"/>
              <a:gd name="connsiteY1" fmla="*/ 1507102 h 1507102"/>
              <a:gd name="connsiteX2" fmla="*/ 2676133 w 9256818"/>
              <a:gd name="connsiteY2" fmla="*/ 1471119 h 1507102"/>
              <a:gd name="connsiteX3" fmla="*/ 2712116 w 9256818"/>
              <a:gd name="connsiteY3" fmla="*/ 1435136 h 1507102"/>
              <a:gd name="connsiteX4" fmla="*/ 2748099 w 9256818"/>
              <a:gd name="connsiteY4" fmla="*/ 1471119 h 1507102"/>
              <a:gd name="connsiteX0" fmla="*/ 2915070 w 9256818"/>
              <a:gd name="connsiteY0" fmla="*/ 1415448 h 1507102"/>
              <a:gd name="connsiteX1" fmla="*/ 2843103 w 9256818"/>
              <a:gd name="connsiteY1" fmla="*/ 1487415 h 1507102"/>
              <a:gd name="connsiteX2" fmla="*/ 2771136 w 9256818"/>
              <a:gd name="connsiteY2" fmla="*/ 1415448 h 1507102"/>
              <a:gd name="connsiteX3" fmla="*/ 2843103 w 9256818"/>
              <a:gd name="connsiteY3" fmla="*/ 1343481 h 1507102"/>
              <a:gd name="connsiteX4" fmla="*/ 2915070 w 9256818"/>
              <a:gd name="connsiteY4" fmla="*/ 1415448 h 1507102"/>
              <a:gd name="connsiteX0" fmla="*/ 3148274 w 9256818"/>
              <a:gd name="connsiteY0" fmla="*/ 1331628 h 1507102"/>
              <a:gd name="connsiteX1" fmla="*/ 3040324 w 9256818"/>
              <a:gd name="connsiteY1" fmla="*/ 1439578 h 1507102"/>
              <a:gd name="connsiteX2" fmla="*/ 2932374 w 9256818"/>
              <a:gd name="connsiteY2" fmla="*/ 1331628 h 1507102"/>
              <a:gd name="connsiteX3" fmla="*/ 3040324 w 9256818"/>
              <a:gd name="connsiteY3" fmla="*/ 1223678 h 1507102"/>
              <a:gd name="connsiteX4" fmla="*/ 3148274 w 9256818"/>
              <a:gd name="connsiteY4" fmla="*/ 1331628 h 1507102"/>
              <a:gd name="connsiteX0" fmla="*/ 490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3622 w 43733"/>
              <a:gd name="connsiteY8" fmla="*/ 31038 h 50260"/>
              <a:gd name="connsiteX9" fmla="*/ 37593 w 43733"/>
              <a:gd name="connsiteY9" fmla="*/ 30550 h 50260"/>
              <a:gd name="connsiteX10" fmla="*/ 42011 w 43733"/>
              <a:gd name="connsiteY10" fmla="*/ 15814 h 50260"/>
              <a:gd name="connsiteX11" fmla="*/ 40563 w 43733"/>
              <a:gd name="connsiteY11" fmla="*/ 18490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733" h="50260">
                <a:moveTo>
                  <a:pt x="4113" y="14830"/>
                </a:moveTo>
                <a:cubicBezTo>
                  <a:pt x="3842" y="12117"/>
                  <a:pt x="4474" y="9381"/>
                  <a:pt x="5836" y="7367"/>
                </a:cubicBezTo>
                <a:cubicBezTo>
                  <a:pt x="7988" y="4186"/>
                  <a:pt x="11477" y="3477"/>
                  <a:pt x="14218" y="5662"/>
                </a:cubicBezTo>
                <a:cubicBezTo>
                  <a:pt x="15891" y="1369"/>
                  <a:pt x="20127" y="482"/>
                  <a:pt x="22669" y="3892"/>
                </a:cubicBezTo>
                <a:cubicBezTo>
                  <a:pt x="23310" y="2143"/>
                  <a:pt x="24541" y="934"/>
                  <a:pt x="25962" y="660"/>
                </a:cubicBezTo>
                <a:cubicBezTo>
                  <a:pt x="27526" y="358"/>
                  <a:pt x="29088" y="1230"/>
                  <a:pt x="30046" y="2941"/>
                </a:cubicBezTo>
                <a:cubicBezTo>
                  <a:pt x="31428" y="727"/>
                  <a:pt x="33714" y="0"/>
                  <a:pt x="35676" y="1150"/>
                </a:cubicBezTo>
                <a:cubicBezTo>
                  <a:pt x="37171" y="2026"/>
                  <a:pt x="38243" y="3860"/>
                  <a:pt x="38531" y="6036"/>
                </a:cubicBezTo>
                <a:cubicBezTo>
                  <a:pt x="40259" y="6678"/>
                  <a:pt x="41635" y="8458"/>
                  <a:pt x="42195" y="10778"/>
                </a:cubicBezTo>
                <a:cubicBezTo>
                  <a:pt x="42602" y="12462"/>
                  <a:pt x="42544" y="14291"/>
                  <a:pt x="42031" y="15920"/>
                </a:cubicBezTo>
                <a:cubicBezTo>
                  <a:pt x="43292" y="18154"/>
                  <a:pt x="43733" y="21050"/>
                  <a:pt x="43229" y="23782"/>
                </a:cubicBezTo>
                <a:cubicBezTo>
                  <a:pt x="42559" y="27414"/>
                  <a:pt x="40341" y="30134"/>
                  <a:pt x="37617" y="30664"/>
                </a:cubicBezTo>
                <a:cubicBezTo>
                  <a:pt x="37604" y="32931"/>
                  <a:pt x="36871" y="35081"/>
                  <a:pt x="35608" y="36561"/>
                </a:cubicBezTo>
                <a:cubicBezTo>
                  <a:pt x="33689" y="38810"/>
                  <a:pt x="30917" y="39099"/>
                  <a:pt x="28768" y="37275"/>
                </a:cubicBezTo>
                <a:cubicBezTo>
                  <a:pt x="28073" y="40408"/>
                  <a:pt x="26212" y="42803"/>
                  <a:pt x="23880" y="43566"/>
                </a:cubicBezTo>
                <a:cubicBezTo>
                  <a:pt x="21132" y="44465"/>
                  <a:pt x="18264" y="42933"/>
                  <a:pt x="16693" y="39726"/>
                </a:cubicBezTo>
                <a:cubicBezTo>
                  <a:pt x="12985" y="42770"/>
                  <a:pt x="8169" y="41059"/>
                  <a:pt x="6017" y="35932"/>
                </a:cubicBezTo>
                <a:cubicBezTo>
                  <a:pt x="3903" y="36269"/>
                  <a:pt x="1918" y="34484"/>
                  <a:pt x="1323" y="31710"/>
                </a:cubicBezTo>
                <a:cubicBezTo>
                  <a:pt x="892" y="29703"/>
                  <a:pt x="1273" y="27537"/>
                  <a:pt x="2326" y="26011"/>
                </a:cubicBezTo>
                <a:cubicBezTo>
                  <a:pt x="832" y="24814"/>
                  <a:pt x="0" y="22517"/>
                  <a:pt x="208" y="20164"/>
                </a:cubicBezTo>
                <a:cubicBezTo>
                  <a:pt x="452" y="17409"/>
                  <a:pt x="2058" y="15251"/>
                  <a:pt x="4076" y="14967"/>
                </a:cubicBezTo>
                <a:cubicBezTo>
                  <a:pt x="4088" y="14921"/>
                  <a:pt x="4101" y="14876"/>
                  <a:pt x="4113" y="14830"/>
                </a:cubicBezTo>
                <a:close/>
              </a:path>
              <a:path w="9256818" h="1507102">
                <a:moveTo>
                  <a:pt x="2748099" y="1471119"/>
                </a:moveTo>
                <a:cubicBezTo>
                  <a:pt x="2748099" y="1490992"/>
                  <a:pt x="2731989" y="1507102"/>
                  <a:pt x="2712116" y="1507102"/>
                </a:cubicBezTo>
                <a:cubicBezTo>
                  <a:pt x="2692243" y="1507102"/>
                  <a:pt x="2676133" y="1490992"/>
                  <a:pt x="2676133" y="1471119"/>
                </a:cubicBezTo>
                <a:cubicBezTo>
                  <a:pt x="2676133" y="1451246"/>
                  <a:pt x="2692243" y="1435136"/>
                  <a:pt x="2712116" y="1435136"/>
                </a:cubicBezTo>
                <a:cubicBezTo>
                  <a:pt x="2731989" y="1435136"/>
                  <a:pt x="2748099" y="1451246"/>
                  <a:pt x="2748099" y="1471119"/>
                </a:cubicBezTo>
                <a:close/>
              </a:path>
              <a:path w="9256818" h="1507102">
                <a:moveTo>
                  <a:pt x="2915070" y="1415448"/>
                </a:moveTo>
                <a:cubicBezTo>
                  <a:pt x="2915070" y="1455194"/>
                  <a:pt x="2882849" y="1487415"/>
                  <a:pt x="2843103" y="1487415"/>
                </a:cubicBezTo>
                <a:cubicBezTo>
                  <a:pt x="2803357" y="1487415"/>
                  <a:pt x="2771136" y="1455194"/>
                  <a:pt x="2771136" y="1415448"/>
                </a:cubicBezTo>
                <a:cubicBezTo>
                  <a:pt x="2771136" y="1375702"/>
                  <a:pt x="2803357" y="1343481"/>
                  <a:pt x="2843103" y="1343481"/>
                </a:cubicBezTo>
                <a:cubicBezTo>
                  <a:pt x="2882849" y="1343481"/>
                  <a:pt x="2915070" y="1375702"/>
                  <a:pt x="2915070" y="1415448"/>
                </a:cubicBezTo>
                <a:close/>
              </a:path>
              <a:path w="9256818" h="1507102">
                <a:moveTo>
                  <a:pt x="3148274" y="1331628"/>
                </a:moveTo>
                <a:cubicBezTo>
                  <a:pt x="3148274" y="1391247"/>
                  <a:pt x="3099943" y="1439578"/>
                  <a:pt x="3040324" y="1439578"/>
                </a:cubicBezTo>
                <a:cubicBezTo>
                  <a:pt x="2980705" y="1439578"/>
                  <a:pt x="2932374" y="1391247"/>
                  <a:pt x="2932374" y="1331628"/>
                </a:cubicBezTo>
                <a:cubicBezTo>
                  <a:pt x="2932374" y="1272009"/>
                  <a:pt x="2980705" y="1223678"/>
                  <a:pt x="3040324" y="1223678"/>
                </a:cubicBezTo>
                <a:cubicBezTo>
                  <a:pt x="3099943" y="1223678"/>
                  <a:pt x="3148274" y="1272009"/>
                  <a:pt x="3148274" y="1331628"/>
                </a:cubicBezTo>
                <a:close/>
              </a:path>
              <a:path w="43733" h="50260" fill="none" extrusionOk="0">
                <a:moveTo>
                  <a:pt x="4906" y="26637"/>
                </a:moveTo>
                <a:cubicBezTo>
                  <a:pt x="4022" y="26731"/>
                  <a:pt x="3138" y="26453"/>
                  <a:pt x="2373" y="25840"/>
                </a:cubicBezTo>
                <a:moveTo>
                  <a:pt x="7141" y="35359"/>
                </a:moveTo>
                <a:cubicBezTo>
                  <a:pt x="6786" y="35552"/>
                  <a:pt x="6413" y="35680"/>
                  <a:pt x="6033" y="35740"/>
                </a:cubicBezTo>
                <a:moveTo>
                  <a:pt x="16691" y="39550"/>
                </a:moveTo>
                <a:cubicBezTo>
                  <a:pt x="16424" y="39004"/>
                  <a:pt x="16200" y="38421"/>
                  <a:pt x="16023" y="37810"/>
                </a:cubicBezTo>
                <a:moveTo>
                  <a:pt x="29040" y="35211"/>
                </a:moveTo>
                <a:cubicBezTo>
                  <a:pt x="29001" y="35858"/>
                  <a:pt x="28911" y="36498"/>
                  <a:pt x="28773" y="37120"/>
                </a:cubicBezTo>
                <a:moveTo>
                  <a:pt x="33622" y="31038"/>
                </a:moveTo>
                <a:cubicBezTo>
                  <a:pt x="35626" y="32366"/>
                  <a:pt x="37611" y="27518"/>
                  <a:pt x="37593" y="30550"/>
                </a:cubicBezTo>
                <a:moveTo>
                  <a:pt x="42011" y="15814"/>
                </a:moveTo>
                <a:cubicBezTo>
                  <a:pt x="41686" y="16846"/>
                  <a:pt x="41191" y="17762"/>
                  <a:pt x="40563" y="18490"/>
                </a:cubicBezTo>
                <a:moveTo>
                  <a:pt x="38537" y="5886"/>
                </a:moveTo>
                <a:cubicBezTo>
                  <a:pt x="38592" y="6303"/>
                  <a:pt x="38618" y="6726"/>
                  <a:pt x="38613" y="7150"/>
                </a:cubicBezTo>
                <a:moveTo>
                  <a:pt x="29291" y="4412"/>
                </a:moveTo>
                <a:cubicBezTo>
                  <a:pt x="29480" y="3829"/>
                  <a:pt x="29729" y="3286"/>
                  <a:pt x="30033" y="2800"/>
                </a:cubicBezTo>
                <a:moveTo>
                  <a:pt x="22354" y="5180"/>
                </a:moveTo>
                <a:cubicBezTo>
                  <a:pt x="22431" y="4698"/>
                  <a:pt x="22552" y="4231"/>
                  <a:pt x="22713" y="3790"/>
                </a:cubicBezTo>
                <a:moveTo>
                  <a:pt x="14213" y="5652"/>
                </a:moveTo>
                <a:cubicBezTo>
                  <a:pt x="14685" y="6028"/>
                  <a:pt x="15121" y="6481"/>
                  <a:pt x="15513" y="7000"/>
                </a:cubicBezTo>
                <a:moveTo>
                  <a:pt x="4340" y="16249"/>
                </a:moveTo>
                <a:cubicBezTo>
                  <a:pt x="4237" y="15785"/>
                  <a:pt x="4161" y="15311"/>
                  <a:pt x="4113" y="14830"/>
                </a:cubicBezTo>
              </a:path>
            </a:pathLst>
          </a:cu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ln>
                <a:solidFill>
                  <a:schemeClr val="tx1"/>
                </a:solidFill>
              </a:ln>
            </a:endParaRPr>
          </a:p>
        </p:txBody>
      </p:sp>
      <p:sp>
        <p:nvSpPr>
          <p:cNvPr id="2" name="Title 1"/>
          <p:cNvSpPr>
            <a:spLocks noGrp="1"/>
          </p:cNvSpPr>
          <p:nvPr>
            <p:ph type="title"/>
          </p:nvPr>
        </p:nvSpPr>
        <p:spPr>
          <a:xfrm>
            <a:off x="533400" y="0"/>
            <a:ext cx="8305800" cy="1295400"/>
          </a:xfrm>
        </p:spPr>
        <p:txBody>
          <a:bodyPr>
            <a:normAutofit/>
          </a:bodyPr>
          <a:lstStyle/>
          <a:p>
            <a:r>
              <a:rPr lang="en-US" sz="2800" dirty="0"/>
              <a:t>What are the Essential Elements of a Contract</a:t>
            </a:r>
            <a:r>
              <a:rPr lang="en-US" sz="3200" dirty="0"/>
              <a:t>?</a:t>
            </a:r>
          </a:p>
        </p:txBody>
      </p:sp>
      <p:sp>
        <p:nvSpPr>
          <p:cNvPr id="3" name="Content Placeholder 2"/>
          <p:cNvSpPr>
            <a:spLocks noGrp="1"/>
          </p:cNvSpPr>
          <p:nvPr>
            <p:ph idx="1"/>
          </p:nvPr>
        </p:nvSpPr>
        <p:spPr>
          <a:xfrm>
            <a:off x="457200" y="1371600"/>
            <a:ext cx="8229600" cy="5181600"/>
          </a:xfrm>
        </p:spPr>
        <p:txBody>
          <a:bodyPr>
            <a:normAutofit fontScale="62500" lnSpcReduction="20000"/>
          </a:bodyPr>
          <a:lstStyle/>
          <a:p>
            <a:r>
              <a:rPr lang="en-US" b="1" u="sng" dirty="0"/>
              <a:t>An Offer</a:t>
            </a:r>
          </a:p>
          <a:p>
            <a:pPr lvl="1"/>
            <a:r>
              <a:rPr lang="en-US" sz="3200" dirty="0"/>
              <a:t>A specific proposal to enter into an agreement as an enforceable contract.</a:t>
            </a:r>
            <a:endParaRPr lang="en-US" dirty="0"/>
          </a:p>
          <a:p>
            <a:r>
              <a:rPr lang="en-US" b="1" u="sng" dirty="0"/>
              <a:t>An Acceptance</a:t>
            </a:r>
          </a:p>
          <a:p>
            <a:pPr lvl="1"/>
            <a:r>
              <a:rPr lang="en-US" sz="3200" dirty="0"/>
              <a:t>An offeree’s agreement, verbally or in writing, to the terms of a contract.</a:t>
            </a:r>
          </a:p>
          <a:p>
            <a:r>
              <a:rPr lang="en-US" b="1" u="sng" dirty="0"/>
              <a:t>Competent Parties</a:t>
            </a:r>
          </a:p>
          <a:p>
            <a:pPr lvl="1"/>
            <a:r>
              <a:rPr lang="en-US" sz="3200" dirty="0"/>
              <a:t>A competent party is “sufficiently mentally able to understand and execute the document.”</a:t>
            </a:r>
          </a:p>
          <a:p>
            <a:r>
              <a:rPr lang="en-US" b="1" u="sng" dirty="0"/>
              <a:t>Mutual Consideration</a:t>
            </a:r>
          </a:p>
          <a:p>
            <a:pPr lvl="1"/>
            <a:r>
              <a:rPr lang="en-US" sz="3200" dirty="0"/>
              <a:t>A benefit which two parties bargain for and is the primary reason either party enters into a contract.</a:t>
            </a:r>
          </a:p>
          <a:p>
            <a:r>
              <a:rPr lang="en-US" b="1" u="sng" dirty="0"/>
              <a:t>Legality of Purpose</a:t>
            </a:r>
          </a:p>
          <a:p>
            <a:pPr lvl="1"/>
            <a:r>
              <a:rPr lang="en-US" sz="3200" dirty="0"/>
              <a:t>Courts will not enforce contracts that are for an illegal purpose. </a:t>
            </a:r>
          </a:p>
          <a:p>
            <a:r>
              <a:rPr lang="en-US" b="1" u="sng" dirty="0"/>
              <a:t>Certainty of Subject Matter</a:t>
            </a:r>
          </a:p>
          <a:p>
            <a:pPr lvl="1"/>
            <a:r>
              <a:rPr lang="en-US" sz="3200" dirty="0"/>
              <a:t>The reason you are entering into the contract must be stated and the terms to which  each party is subject to must be clearly defined and specific. If material terms are omitted, there is no contract to enforce. </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own Arrow Callout 11"/>
          <p:cNvSpPr/>
          <p:nvPr/>
        </p:nvSpPr>
        <p:spPr>
          <a:xfrm>
            <a:off x="533400" y="533400"/>
            <a:ext cx="8077200" cy="1219200"/>
          </a:xfrm>
          <a:prstGeom prst="downArrowCallou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2" name="Title 1"/>
          <p:cNvSpPr>
            <a:spLocks noGrp="1"/>
          </p:cNvSpPr>
          <p:nvPr>
            <p:ph type="title"/>
          </p:nvPr>
        </p:nvSpPr>
        <p:spPr/>
        <p:txBody>
          <a:bodyPr>
            <a:normAutofit fontScale="90000"/>
          </a:bodyPr>
          <a:lstStyle/>
          <a:p>
            <a:r>
              <a:rPr lang="en-US" sz="4000" dirty="0"/>
              <a:t>Contracts include, but are </a:t>
            </a:r>
            <a:r>
              <a:rPr lang="en-US" dirty="0"/>
              <a:t>not limited to:</a:t>
            </a:r>
          </a:p>
        </p:txBody>
      </p:sp>
      <p:sp>
        <p:nvSpPr>
          <p:cNvPr id="3" name="Content Placeholder 2"/>
          <p:cNvSpPr>
            <a:spLocks noGrp="1"/>
          </p:cNvSpPr>
          <p:nvPr>
            <p:ph sz="half" idx="1"/>
          </p:nvPr>
        </p:nvSpPr>
        <p:spPr>
          <a:xfrm>
            <a:off x="228600" y="1600200"/>
            <a:ext cx="4876800" cy="4525963"/>
          </a:xfrm>
        </p:spPr>
        <p:txBody>
          <a:bodyPr/>
          <a:lstStyle/>
          <a:p>
            <a:pPr lvl="1"/>
            <a:r>
              <a:rPr lang="en-US" b="1" dirty="0"/>
              <a:t>Agreements</a:t>
            </a:r>
          </a:p>
          <a:p>
            <a:pPr lvl="1"/>
            <a:r>
              <a:rPr lang="en-US" b="1" dirty="0"/>
              <a:t>Cooperative Agreements</a:t>
            </a:r>
          </a:p>
          <a:p>
            <a:pPr lvl="1"/>
            <a:r>
              <a:rPr lang="en-US" b="1" dirty="0"/>
              <a:t>Memoranda of Understanding</a:t>
            </a:r>
          </a:p>
          <a:p>
            <a:pPr lvl="1"/>
            <a:r>
              <a:rPr lang="en-US" b="1" dirty="0"/>
              <a:t>Interagency Contracts</a:t>
            </a:r>
          </a:p>
          <a:p>
            <a:pPr lvl="1"/>
            <a:r>
              <a:rPr lang="en-US" b="1" dirty="0"/>
              <a:t>Clinical Agreements</a:t>
            </a:r>
          </a:p>
          <a:p>
            <a:pPr lvl="1"/>
            <a:r>
              <a:rPr lang="en-US" b="1" dirty="0"/>
              <a:t>Purchase Orders</a:t>
            </a:r>
          </a:p>
          <a:p>
            <a:pPr lvl="1"/>
            <a:r>
              <a:rPr lang="en-US" b="1" dirty="0"/>
              <a:t>Loans</a:t>
            </a:r>
          </a:p>
          <a:p>
            <a:pPr lvl="1"/>
            <a:r>
              <a:rPr lang="en-US" b="1" dirty="0"/>
              <a:t>Easements</a:t>
            </a:r>
          </a:p>
          <a:p>
            <a:pPr lvl="1"/>
            <a:r>
              <a:rPr lang="en-US" b="1" dirty="0"/>
              <a:t>Insurance Policies</a:t>
            </a:r>
          </a:p>
        </p:txBody>
      </p:sp>
      <p:sp>
        <p:nvSpPr>
          <p:cNvPr id="7" name="Content Placeholder 6"/>
          <p:cNvSpPr>
            <a:spLocks noGrp="1"/>
          </p:cNvSpPr>
          <p:nvPr>
            <p:ph sz="half" idx="2"/>
          </p:nvPr>
        </p:nvSpPr>
        <p:spPr>
          <a:xfrm>
            <a:off x="4495800" y="1600200"/>
            <a:ext cx="4038600" cy="4525963"/>
          </a:xfrm>
        </p:spPr>
        <p:txBody>
          <a:bodyPr/>
          <a:lstStyle/>
          <a:p>
            <a:pPr lvl="1"/>
            <a:r>
              <a:rPr lang="en-US" b="1" dirty="0"/>
              <a:t>Licenses</a:t>
            </a:r>
          </a:p>
          <a:p>
            <a:pPr lvl="1"/>
            <a:r>
              <a:rPr lang="en-US" b="1" dirty="0"/>
              <a:t>Leases</a:t>
            </a:r>
          </a:p>
          <a:p>
            <a:pPr lvl="1"/>
            <a:r>
              <a:rPr lang="en-US" b="1" dirty="0"/>
              <a:t>Permits</a:t>
            </a:r>
          </a:p>
        </p:txBody>
      </p:sp>
      <p:pic>
        <p:nvPicPr>
          <p:cNvPr id="1029" name="Picture 5" descr="C:\Documents and Settings\abrown34\Local Settings\Temporary Internet Files\Content.IE5\SS33U9U2\MCj02500430000[1].wmf"/>
          <p:cNvPicPr>
            <a:picLocks noChangeAspect="1" noChangeArrowheads="1"/>
          </p:cNvPicPr>
          <p:nvPr/>
        </p:nvPicPr>
        <p:blipFill>
          <a:blip r:embed="rId2" cstate="print"/>
          <a:srcRect/>
          <a:stretch>
            <a:fillRect/>
          </a:stretch>
        </p:blipFill>
        <p:spPr bwMode="auto">
          <a:xfrm rot="-180000">
            <a:off x="3733800" y="3429000"/>
            <a:ext cx="2274722" cy="2133600"/>
          </a:xfrm>
          <a:prstGeom prst="rect">
            <a:avLst/>
          </a:prstGeom>
          <a:noFill/>
        </p:spPr>
      </p:pic>
      <p:pic>
        <p:nvPicPr>
          <p:cNvPr id="1030" name="Picture 6" descr="C:\Documents and Settings\abrown34\Local Settings\Temporary Internet Files\Content.IE5\M3K20HF4\MCj02903220000[1].wmf"/>
          <p:cNvPicPr>
            <a:picLocks noChangeAspect="1" noChangeArrowheads="1"/>
          </p:cNvPicPr>
          <p:nvPr/>
        </p:nvPicPr>
        <p:blipFill>
          <a:blip r:embed="rId3" cstate="print"/>
          <a:srcRect/>
          <a:stretch>
            <a:fillRect/>
          </a:stretch>
        </p:blipFill>
        <p:spPr bwMode="auto">
          <a:xfrm rot="540000">
            <a:off x="6034969" y="2817262"/>
            <a:ext cx="3011790" cy="1480242"/>
          </a:xfrm>
          <a:prstGeom prst="rect">
            <a:avLst/>
          </a:prstGeom>
          <a:noFill/>
        </p:spPr>
      </p:pic>
      <p:pic>
        <p:nvPicPr>
          <p:cNvPr id="1032" name="Picture 8" descr="C:\Documents and Settings\abrown34\Local Settings\Temporary Internet Files\Content.IE5\M3K20HF4\MCj03113580000[1].wmf"/>
          <p:cNvPicPr>
            <a:picLocks noChangeAspect="1" noChangeArrowheads="1"/>
          </p:cNvPicPr>
          <p:nvPr/>
        </p:nvPicPr>
        <p:blipFill>
          <a:blip r:embed="rId4" cstate="print"/>
          <a:srcRect/>
          <a:stretch>
            <a:fillRect/>
          </a:stretch>
        </p:blipFill>
        <p:spPr bwMode="auto">
          <a:xfrm rot="-1080000">
            <a:off x="6488845" y="4397403"/>
            <a:ext cx="1623060" cy="181325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rot="20994976">
            <a:off x="1143000" y="1143000"/>
            <a:ext cx="6934200" cy="2246769"/>
          </a:xfrm>
          <a:prstGeom prst="rect">
            <a:avLst/>
          </a:prstGeom>
          <a:noFill/>
        </p:spPr>
        <p:txBody>
          <a:bodyPr wrap="square" rtlCol="0">
            <a:spAutoFit/>
          </a:bodyPr>
          <a:lstStyle/>
          <a:p>
            <a:r>
              <a:rPr lang="en-US" sz="2800" b="1" dirty="0"/>
              <a:t>Written Contracts should be executed whenever ASU enters into a binding agreement with another party that involves any amount, and for any purpose between ASU and other parties. </a:t>
            </a:r>
          </a:p>
        </p:txBody>
      </p:sp>
      <p:pic>
        <p:nvPicPr>
          <p:cNvPr id="2053" name="Picture 5" descr="C:\Documents and Settings\abrown34\Local Settings\Temporary Internet Files\Content.IE5\SS33U9U2\MCj01544260000[1].wmf"/>
          <p:cNvPicPr>
            <a:picLocks noChangeAspect="1" noChangeArrowheads="1"/>
          </p:cNvPicPr>
          <p:nvPr/>
        </p:nvPicPr>
        <p:blipFill>
          <a:blip r:embed="rId2" cstate="print"/>
          <a:srcRect/>
          <a:stretch>
            <a:fillRect/>
          </a:stretch>
        </p:blipFill>
        <p:spPr bwMode="auto">
          <a:xfrm rot="4677589">
            <a:off x="2602650" y="-1651125"/>
            <a:ext cx="3590849" cy="8294327"/>
          </a:xfrm>
          <a:prstGeom prst="rect">
            <a:avLst/>
          </a:prstGeom>
          <a:noFill/>
        </p:spPr>
      </p:pic>
      <p:pic>
        <p:nvPicPr>
          <p:cNvPr id="2059" name="Picture 11" descr="C:\Documents and Settings\abrown34\Local Settings\Temporary Internet Files\Content.IE5\CEAET0KV\MCj04257640000[1].wmf"/>
          <p:cNvPicPr>
            <a:picLocks noChangeAspect="1" noChangeArrowheads="1"/>
          </p:cNvPicPr>
          <p:nvPr/>
        </p:nvPicPr>
        <p:blipFill>
          <a:blip r:embed="rId3" cstate="print"/>
          <a:srcRect/>
          <a:stretch>
            <a:fillRect/>
          </a:stretch>
        </p:blipFill>
        <p:spPr bwMode="auto">
          <a:xfrm>
            <a:off x="533400" y="4495800"/>
            <a:ext cx="2286000" cy="2149475"/>
          </a:xfrm>
          <a:prstGeom prst="rect">
            <a:avLst/>
          </a:prstGeom>
          <a:noFill/>
        </p:spPr>
      </p:pic>
      <p:sp>
        <p:nvSpPr>
          <p:cNvPr id="18" name="TextBox 17"/>
          <p:cNvSpPr txBox="1"/>
          <p:nvPr/>
        </p:nvSpPr>
        <p:spPr>
          <a:xfrm>
            <a:off x="4038600" y="3962400"/>
            <a:ext cx="4876800" cy="2585323"/>
          </a:xfrm>
          <a:prstGeom prst="rect">
            <a:avLst/>
          </a:prstGeom>
          <a:noFill/>
        </p:spPr>
        <p:txBody>
          <a:bodyPr wrap="square" rtlCol="0">
            <a:spAutoFit/>
          </a:bodyPr>
          <a:lstStyle/>
          <a:p>
            <a:r>
              <a:rPr lang="en-US" b="1" u="sng" dirty="0"/>
              <a:t>Other Parties include but are not limited to:</a:t>
            </a:r>
          </a:p>
          <a:p>
            <a:pPr>
              <a:buFont typeface="Arial" pitchFamily="34" charset="0"/>
              <a:buChar char="•"/>
            </a:pPr>
            <a:r>
              <a:rPr lang="en-US" b="1" dirty="0"/>
              <a:t>Federal Agencies</a:t>
            </a:r>
          </a:p>
          <a:p>
            <a:pPr>
              <a:buFont typeface="Arial" pitchFamily="34" charset="0"/>
              <a:buChar char="•"/>
            </a:pPr>
            <a:r>
              <a:rPr lang="en-US" b="1" dirty="0"/>
              <a:t>State Agencies</a:t>
            </a:r>
          </a:p>
          <a:p>
            <a:pPr>
              <a:buFont typeface="Arial" pitchFamily="34" charset="0"/>
              <a:buChar char="•"/>
            </a:pPr>
            <a:r>
              <a:rPr lang="en-US" b="1" dirty="0"/>
              <a:t>Local Agencies</a:t>
            </a:r>
          </a:p>
          <a:p>
            <a:pPr>
              <a:buFont typeface="Arial" pitchFamily="34" charset="0"/>
              <a:buChar char="•"/>
            </a:pPr>
            <a:r>
              <a:rPr lang="en-US" b="1" dirty="0"/>
              <a:t>Non Profit Organizations</a:t>
            </a:r>
          </a:p>
          <a:p>
            <a:pPr>
              <a:buFont typeface="Arial" pitchFamily="34" charset="0"/>
              <a:buChar char="•"/>
            </a:pPr>
            <a:r>
              <a:rPr lang="en-US" b="1" dirty="0"/>
              <a:t>Private Businesses</a:t>
            </a:r>
          </a:p>
          <a:p>
            <a:pPr>
              <a:buFont typeface="Arial" pitchFamily="34" charset="0"/>
              <a:buChar char="•"/>
            </a:pPr>
            <a:r>
              <a:rPr lang="en-US" b="1" dirty="0"/>
              <a:t>Partnerships</a:t>
            </a:r>
          </a:p>
          <a:p>
            <a:pPr>
              <a:buFont typeface="Arial" pitchFamily="34" charset="0"/>
              <a:buChar char="•"/>
            </a:pPr>
            <a:r>
              <a:rPr lang="en-US" b="1" dirty="0"/>
              <a:t>Individuals</a:t>
            </a:r>
          </a:p>
          <a:p>
            <a:pPr>
              <a:buFont typeface="Arial" pitchFamily="34" charset="0"/>
              <a:buChar char="•"/>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45085" y="291006"/>
            <a:ext cx="9256818" cy="1385394"/>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2703014 w 9144000"/>
              <a:gd name="connsiteY0" fmla="*/ 1457325 h 1295400"/>
              <a:gd name="connsiteX1" fmla="*/ 2667031 w 9144000"/>
              <a:gd name="connsiteY1" fmla="*/ 1493308 h 1295400"/>
              <a:gd name="connsiteX2" fmla="*/ 2631048 w 9144000"/>
              <a:gd name="connsiteY2" fmla="*/ 1457325 h 1295400"/>
              <a:gd name="connsiteX3" fmla="*/ 2667031 w 9144000"/>
              <a:gd name="connsiteY3" fmla="*/ 1421342 h 1295400"/>
              <a:gd name="connsiteX4" fmla="*/ 2703014 w 9144000"/>
              <a:gd name="connsiteY4" fmla="*/ 1457325 h 1295400"/>
              <a:gd name="connsiteX0" fmla="*/ 2869985 w 9144000"/>
              <a:gd name="connsiteY0" fmla="*/ 1401654 h 1295400"/>
              <a:gd name="connsiteX1" fmla="*/ 2798018 w 9144000"/>
              <a:gd name="connsiteY1" fmla="*/ 1473621 h 1295400"/>
              <a:gd name="connsiteX2" fmla="*/ 2726051 w 9144000"/>
              <a:gd name="connsiteY2" fmla="*/ 1401654 h 1295400"/>
              <a:gd name="connsiteX3" fmla="*/ 2798018 w 9144000"/>
              <a:gd name="connsiteY3" fmla="*/ 1329687 h 1295400"/>
              <a:gd name="connsiteX4" fmla="*/ 2869985 w 9144000"/>
              <a:gd name="connsiteY4" fmla="*/ 1401654 h 1295400"/>
              <a:gd name="connsiteX0" fmla="*/ 3103189 w 9144000"/>
              <a:gd name="connsiteY0" fmla="*/ 1317834 h 1295400"/>
              <a:gd name="connsiteX1" fmla="*/ 2995239 w 9144000"/>
              <a:gd name="connsiteY1" fmla="*/ 1425784 h 1295400"/>
              <a:gd name="connsiteX2" fmla="*/ 2887289 w 9144000"/>
              <a:gd name="connsiteY2" fmla="*/ 1317834 h 1295400"/>
              <a:gd name="connsiteX3" fmla="*/ 2995239 w 9144000"/>
              <a:gd name="connsiteY3" fmla="*/ 1209884 h 1295400"/>
              <a:gd name="connsiteX4" fmla="*/ 3103189 w 9144000"/>
              <a:gd name="connsiteY4" fmla="*/ 1317834 h 12954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748099 w 9256818"/>
              <a:gd name="connsiteY0" fmla="*/ 1471119 h 1507102"/>
              <a:gd name="connsiteX1" fmla="*/ 2712116 w 9256818"/>
              <a:gd name="connsiteY1" fmla="*/ 1507102 h 1507102"/>
              <a:gd name="connsiteX2" fmla="*/ 2676133 w 9256818"/>
              <a:gd name="connsiteY2" fmla="*/ 1471119 h 1507102"/>
              <a:gd name="connsiteX3" fmla="*/ 2712116 w 9256818"/>
              <a:gd name="connsiteY3" fmla="*/ 1435136 h 1507102"/>
              <a:gd name="connsiteX4" fmla="*/ 2748099 w 9256818"/>
              <a:gd name="connsiteY4" fmla="*/ 1471119 h 1507102"/>
              <a:gd name="connsiteX0" fmla="*/ 2915070 w 9256818"/>
              <a:gd name="connsiteY0" fmla="*/ 1415448 h 1507102"/>
              <a:gd name="connsiteX1" fmla="*/ 2843103 w 9256818"/>
              <a:gd name="connsiteY1" fmla="*/ 1487415 h 1507102"/>
              <a:gd name="connsiteX2" fmla="*/ 2771136 w 9256818"/>
              <a:gd name="connsiteY2" fmla="*/ 1415448 h 1507102"/>
              <a:gd name="connsiteX3" fmla="*/ 2843103 w 9256818"/>
              <a:gd name="connsiteY3" fmla="*/ 1343481 h 1507102"/>
              <a:gd name="connsiteX4" fmla="*/ 2915070 w 9256818"/>
              <a:gd name="connsiteY4" fmla="*/ 1415448 h 1507102"/>
              <a:gd name="connsiteX0" fmla="*/ 3148274 w 9256818"/>
              <a:gd name="connsiteY0" fmla="*/ 1331628 h 1507102"/>
              <a:gd name="connsiteX1" fmla="*/ 3040324 w 9256818"/>
              <a:gd name="connsiteY1" fmla="*/ 1439578 h 1507102"/>
              <a:gd name="connsiteX2" fmla="*/ 2932374 w 9256818"/>
              <a:gd name="connsiteY2" fmla="*/ 1331628 h 1507102"/>
              <a:gd name="connsiteX3" fmla="*/ 3040324 w 9256818"/>
              <a:gd name="connsiteY3" fmla="*/ 1223678 h 1507102"/>
              <a:gd name="connsiteX4" fmla="*/ 3148274 w 9256818"/>
              <a:gd name="connsiteY4" fmla="*/ 1331628 h 1507102"/>
              <a:gd name="connsiteX0" fmla="*/ 490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3262 w 43733"/>
              <a:gd name="connsiteY8" fmla="*/ 28496 h 50260"/>
              <a:gd name="connsiteX9" fmla="*/ 37593 w 43733"/>
              <a:gd name="connsiteY9" fmla="*/ 30550 h 50260"/>
              <a:gd name="connsiteX10" fmla="*/ 42011 w 43733"/>
              <a:gd name="connsiteY10" fmla="*/ 15814 h 50260"/>
              <a:gd name="connsiteX11" fmla="*/ 40563 w 43733"/>
              <a:gd name="connsiteY11" fmla="*/ 18490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733" h="50260">
                <a:moveTo>
                  <a:pt x="4113" y="14830"/>
                </a:moveTo>
                <a:cubicBezTo>
                  <a:pt x="3842" y="12117"/>
                  <a:pt x="4474" y="9381"/>
                  <a:pt x="5836" y="7367"/>
                </a:cubicBezTo>
                <a:cubicBezTo>
                  <a:pt x="7988" y="4186"/>
                  <a:pt x="11477" y="3477"/>
                  <a:pt x="14218" y="5662"/>
                </a:cubicBezTo>
                <a:cubicBezTo>
                  <a:pt x="15891" y="1369"/>
                  <a:pt x="20127" y="482"/>
                  <a:pt x="22669" y="3892"/>
                </a:cubicBezTo>
                <a:cubicBezTo>
                  <a:pt x="23310" y="2143"/>
                  <a:pt x="24541" y="934"/>
                  <a:pt x="25962" y="660"/>
                </a:cubicBezTo>
                <a:cubicBezTo>
                  <a:pt x="27526" y="358"/>
                  <a:pt x="29088" y="1230"/>
                  <a:pt x="30046" y="2941"/>
                </a:cubicBezTo>
                <a:cubicBezTo>
                  <a:pt x="31428" y="727"/>
                  <a:pt x="33714" y="0"/>
                  <a:pt x="35676" y="1150"/>
                </a:cubicBezTo>
                <a:cubicBezTo>
                  <a:pt x="37171" y="2026"/>
                  <a:pt x="38243" y="3860"/>
                  <a:pt x="38531" y="6036"/>
                </a:cubicBezTo>
                <a:cubicBezTo>
                  <a:pt x="40259" y="6678"/>
                  <a:pt x="41635" y="8458"/>
                  <a:pt x="42195" y="10778"/>
                </a:cubicBezTo>
                <a:cubicBezTo>
                  <a:pt x="42602" y="12462"/>
                  <a:pt x="42544" y="14291"/>
                  <a:pt x="42031" y="15920"/>
                </a:cubicBezTo>
                <a:cubicBezTo>
                  <a:pt x="43292" y="18154"/>
                  <a:pt x="43733" y="21050"/>
                  <a:pt x="43229" y="23782"/>
                </a:cubicBezTo>
                <a:cubicBezTo>
                  <a:pt x="42559" y="27414"/>
                  <a:pt x="40341" y="30134"/>
                  <a:pt x="37617" y="30664"/>
                </a:cubicBezTo>
                <a:cubicBezTo>
                  <a:pt x="37604" y="32931"/>
                  <a:pt x="36871" y="35081"/>
                  <a:pt x="35608" y="36561"/>
                </a:cubicBezTo>
                <a:cubicBezTo>
                  <a:pt x="33689" y="38810"/>
                  <a:pt x="30917" y="39099"/>
                  <a:pt x="28768" y="37275"/>
                </a:cubicBezTo>
                <a:cubicBezTo>
                  <a:pt x="28073" y="40408"/>
                  <a:pt x="26212" y="42803"/>
                  <a:pt x="23880" y="43566"/>
                </a:cubicBezTo>
                <a:cubicBezTo>
                  <a:pt x="21132" y="44465"/>
                  <a:pt x="18264" y="42933"/>
                  <a:pt x="16693" y="39726"/>
                </a:cubicBezTo>
                <a:cubicBezTo>
                  <a:pt x="12985" y="42770"/>
                  <a:pt x="8169" y="41059"/>
                  <a:pt x="6017" y="35932"/>
                </a:cubicBezTo>
                <a:cubicBezTo>
                  <a:pt x="3903" y="36269"/>
                  <a:pt x="1918" y="34484"/>
                  <a:pt x="1323" y="31710"/>
                </a:cubicBezTo>
                <a:cubicBezTo>
                  <a:pt x="892" y="29703"/>
                  <a:pt x="1273" y="27537"/>
                  <a:pt x="2326" y="26011"/>
                </a:cubicBezTo>
                <a:cubicBezTo>
                  <a:pt x="832" y="24814"/>
                  <a:pt x="0" y="22517"/>
                  <a:pt x="208" y="20164"/>
                </a:cubicBezTo>
                <a:cubicBezTo>
                  <a:pt x="452" y="17409"/>
                  <a:pt x="2058" y="15251"/>
                  <a:pt x="4076" y="14967"/>
                </a:cubicBezTo>
                <a:cubicBezTo>
                  <a:pt x="4088" y="14921"/>
                  <a:pt x="4101" y="14876"/>
                  <a:pt x="4113" y="14830"/>
                </a:cubicBezTo>
                <a:close/>
              </a:path>
              <a:path w="9256818" h="1507102">
                <a:moveTo>
                  <a:pt x="2748099" y="1471119"/>
                </a:moveTo>
                <a:cubicBezTo>
                  <a:pt x="2748099" y="1490992"/>
                  <a:pt x="2731989" y="1507102"/>
                  <a:pt x="2712116" y="1507102"/>
                </a:cubicBezTo>
                <a:cubicBezTo>
                  <a:pt x="2692243" y="1507102"/>
                  <a:pt x="2676133" y="1490992"/>
                  <a:pt x="2676133" y="1471119"/>
                </a:cubicBezTo>
                <a:cubicBezTo>
                  <a:pt x="2676133" y="1451246"/>
                  <a:pt x="2692243" y="1435136"/>
                  <a:pt x="2712116" y="1435136"/>
                </a:cubicBezTo>
                <a:cubicBezTo>
                  <a:pt x="2731989" y="1435136"/>
                  <a:pt x="2748099" y="1451246"/>
                  <a:pt x="2748099" y="1471119"/>
                </a:cubicBezTo>
                <a:close/>
              </a:path>
              <a:path w="9256818" h="1507102">
                <a:moveTo>
                  <a:pt x="2915070" y="1415448"/>
                </a:moveTo>
                <a:cubicBezTo>
                  <a:pt x="2915070" y="1455194"/>
                  <a:pt x="2882849" y="1487415"/>
                  <a:pt x="2843103" y="1487415"/>
                </a:cubicBezTo>
                <a:cubicBezTo>
                  <a:pt x="2803357" y="1487415"/>
                  <a:pt x="2771136" y="1455194"/>
                  <a:pt x="2771136" y="1415448"/>
                </a:cubicBezTo>
                <a:cubicBezTo>
                  <a:pt x="2771136" y="1375702"/>
                  <a:pt x="2803357" y="1343481"/>
                  <a:pt x="2843103" y="1343481"/>
                </a:cubicBezTo>
                <a:cubicBezTo>
                  <a:pt x="2882849" y="1343481"/>
                  <a:pt x="2915070" y="1375702"/>
                  <a:pt x="2915070" y="1415448"/>
                </a:cubicBezTo>
                <a:close/>
              </a:path>
              <a:path w="9256818" h="1507102">
                <a:moveTo>
                  <a:pt x="3148274" y="1331628"/>
                </a:moveTo>
                <a:cubicBezTo>
                  <a:pt x="3148274" y="1391247"/>
                  <a:pt x="3099943" y="1439578"/>
                  <a:pt x="3040324" y="1439578"/>
                </a:cubicBezTo>
                <a:cubicBezTo>
                  <a:pt x="2980705" y="1439578"/>
                  <a:pt x="2932374" y="1391247"/>
                  <a:pt x="2932374" y="1331628"/>
                </a:cubicBezTo>
                <a:cubicBezTo>
                  <a:pt x="2932374" y="1272009"/>
                  <a:pt x="2980705" y="1223678"/>
                  <a:pt x="3040324" y="1223678"/>
                </a:cubicBezTo>
                <a:cubicBezTo>
                  <a:pt x="3099943" y="1223678"/>
                  <a:pt x="3148274" y="1272009"/>
                  <a:pt x="3148274" y="1331628"/>
                </a:cubicBezTo>
                <a:close/>
              </a:path>
              <a:path w="43733" h="50260" fill="none" extrusionOk="0">
                <a:moveTo>
                  <a:pt x="4906" y="26637"/>
                </a:moveTo>
                <a:cubicBezTo>
                  <a:pt x="4022" y="26731"/>
                  <a:pt x="3138" y="26453"/>
                  <a:pt x="2373" y="25840"/>
                </a:cubicBezTo>
                <a:moveTo>
                  <a:pt x="7141" y="35359"/>
                </a:moveTo>
                <a:cubicBezTo>
                  <a:pt x="6786" y="35552"/>
                  <a:pt x="6413" y="35680"/>
                  <a:pt x="6033" y="35740"/>
                </a:cubicBezTo>
                <a:moveTo>
                  <a:pt x="16691" y="39550"/>
                </a:moveTo>
                <a:cubicBezTo>
                  <a:pt x="16424" y="39004"/>
                  <a:pt x="16200" y="38421"/>
                  <a:pt x="16023" y="37810"/>
                </a:cubicBezTo>
                <a:moveTo>
                  <a:pt x="29040" y="35211"/>
                </a:moveTo>
                <a:cubicBezTo>
                  <a:pt x="29001" y="35858"/>
                  <a:pt x="28911" y="36498"/>
                  <a:pt x="28773" y="37120"/>
                </a:cubicBezTo>
                <a:moveTo>
                  <a:pt x="33262" y="28496"/>
                </a:moveTo>
                <a:cubicBezTo>
                  <a:pt x="35266" y="29824"/>
                  <a:pt x="37611" y="27518"/>
                  <a:pt x="37593" y="30550"/>
                </a:cubicBezTo>
                <a:moveTo>
                  <a:pt x="42011" y="15814"/>
                </a:moveTo>
                <a:cubicBezTo>
                  <a:pt x="41686" y="16846"/>
                  <a:pt x="41191" y="17762"/>
                  <a:pt x="40563" y="18490"/>
                </a:cubicBezTo>
                <a:moveTo>
                  <a:pt x="38537" y="5886"/>
                </a:moveTo>
                <a:cubicBezTo>
                  <a:pt x="38592" y="6303"/>
                  <a:pt x="38618" y="6726"/>
                  <a:pt x="38613" y="7150"/>
                </a:cubicBezTo>
                <a:moveTo>
                  <a:pt x="29291" y="4412"/>
                </a:moveTo>
                <a:cubicBezTo>
                  <a:pt x="29480" y="3829"/>
                  <a:pt x="29729" y="3286"/>
                  <a:pt x="30033" y="2800"/>
                </a:cubicBezTo>
                <a:moveTo>
                  <a:pt x="22354" y="5180"/>
                </a:moveTo>
                <a:cubicBezTo>
                  <a:pt x="22431" y="4698"/>
                  <a:pt x="22552" y="4231"/>
                  <a:pt x="22713" y="3790"/>
                </a:cubicBezTo>
                <a:moveTo>
                  <a:pt x="14213" y="5652"/>
                </a:moveTo>
                <a:cubicBezTo>
                  <a:pt x="14685" y="6028"/>
                  <a:pt x="15121" y="6481"/>
                  <a:pt x="15513" y="7000"/>
                </a:cubicBezTo>
                <a:moveTo>
                  <a:pt x="4340" y="16249"/>
                </a:moveTo>
                <a:cubicBezTo>
                  <a:pt x="4237" y="15785"/>
                  <a:pt x="4161" y="15311"/>
                  <a:pt x="4113" y="14830"/>
                </a:cubicBezTo>
              </a:path>
            </a:pathLst>
          </a:cu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2" name="Title 1"/>
          <p:cNvSpPr>
            <a:spLocks noGrp="1"/>
          </p:cNvSpPr>
          <p:nvPr>
            <p:ph type="title"/>
          </p:nvPr>
        </p:nvSpPr>
        <p:spPr>
          <a:xfrm>
            <a:off x="228600" y="152400"/>
            <a:ext cx="8763000" cy="1371600"/>
          </a:xfrm>
        </p:spPr>
        <p:txBody>
          <a:bodyPr>
            <a:normAutofit/>
          </a:bodyPr>
          <a:lstStyle/>
          <a:p>
            <a:r>
              <a:rPr lang="en-US" sz="2400" b="1" dirty="0"/>
              <a:t>What standard provisions should contracts include?</a:t>
            </a:r>
          </a:p>
        </p:txBody>
      </p:sp>
      <p:sp>
        <p:nvSpPr>
          <p:cNvPr id="3" name="Content Placeholder 2"/>
          <p:cNvSpPr>
            <a:spLocks noGrp="1"/>
          </p:cNvSpPr>
          <p:nvPr>
            <p:ph idx="1"/>
          </p:nvPr>
        </p:nvSpPr>
        <p:spPr>
          <a:xfrm>
            <a:off x="457200" y="1828800"/>
            <a:ext cx="8229600" cy="4876800"/>
          </a:xfrm>
        </p:spPr>
        <p:txBody>
          <a:bodyPr>
            <a:normAutofit fontScale="70000" lnSpcReduction="20000"/>
          </a:bodyPr>
          <a:lstStyle/>
          <a:p>
            <a:r>
              <a:rPr lang="en-US" b="1" u="sng" dirty="0"/>
              <a:t>Introduction</a:t>
            </a:r>
          </a:p>
          <a:p>
            <a:pPr lvl="1"/>
            <a:r>
              <a:rPr lang="en-US" dirty="0"/>
              <a:t>Identifies the parties and the binding nature of the contract</a:t>
            </a:r>
          </a:p>
          <a:p>
            <a:pPr lvl="2"/>
            <a:r>
              <a:rPr lang="en-US" dirty="0"/>
              <a:t>ASU should be Identified as an “Institution of Higher Education of the State of Texas and a member of the Texas Tech University System.”</a:t>
            </a:r>
          </a:p>
          <a:p>
            <a:pPr lvl="2"/>
            <a:r>
              <a:rPr lang="en-US" dirty="0"/>
              <a:t>Contractor should be indentified by it’s full legal name, type of entity (if applicable) and the state in which it is located.</a:t>
            </a:r>
          </a:p>
          <a:p>
            <a:r>
              <a:rPr lang="en-US" b="1" u="sng" dirty="0"/>
              <a:t>Scope of Work</a:t>
            </a:r>
          </a:p>
          <a:p>
            <a:pPr lvl="1"/>
            <a:r>
              <a:rPr lang="en-US" dirty="0"/>
              <a:t>The true subject matter of the contract</a:t>
            </a:r>
          </a:p>
          <a:p>
            <a:pPr lvl="2"/>
            <a:r>
              <a:rPr lang="en-US" dirty="0"/>
              <a:t>Each duty and obligation of each party should be clearly described, including any necessary details regarding how the duties and obligations will be performed.</a:t>
            </a:r>
          </a:p>
          <a:p>
            <a:r>
              <a:rPr lang="en-US" b="1" u="sng" dirty="0"/>
              <a:t>Term of the Contract</a:t>
            </a:r>
          </a:p>
          <a:p>
            <a:pPr lvl="1"/>
            <a:r>
              <a:rPr lang="en-US" dirty="0"/>
              <a:t>A definite period of time that the contract will remain in effect</a:t>
            </a:r>
          </a:p>
          <a:p>
            <a:pPr lvl="2"/>
            <a:r>
              <a:rPr lang="en-US" dirty="0"/>
              <a:t>Needs to be a set day, date or condition for the contract to start and a day, date or condition for the contract to end.</a:t>
            </a:r>
          </a:p>
          <a:p>
            <a:pPr lvl="2"/>
            <a:r>
              <a:rPr lang="en-US" dirty="0"/>
              <a:t>If the effective date of the contract is different from the date of execution, then the execution date should be clearly stated. </a:t>
            </a:r>
          </a:p>
          <a:p>
            <a:endParaRPr lang="en-US" dirty="0"/>
          </a:p>
          <a:p>
            <a:endParaRPr lang="en-US" dirty="0"/>
          </a:p>
        </p:txBody>
      </p:sp>
      <p:pic>
        <p:nvPicPr>
          <p:cNvPr id="3074" name="Picture 2" descr="C:\Documents and Settings\abrown34\Local Settings\Temporary Internet Files\Content.IE5\EE3Q3IX3\MCj04347910000[1].png"/>
          <p:cNvPicPr>
            <a:picLocks noChangeAspect="1" noChangeArrowheads="1"/>
          </p:cNvPicPr>
          <p:nvPr/>
        </p:nvPicPr>
        <p:blipFill>
          <a:blip r:embed="rId2" cstate="print"/>
          <a:srcRect/>
          <a:stretch>
            <a:fillRect/>
          </a:stretch>
        </p:blipFill>
        <p:spPr bwMode="auto">
          <a:xfrm>
            <a:off x="533400" y="5334000"/>
            <a:ext cx="914400" cy="914400"/>
          </a:xfrm>
          <a:prstGeom prst="rect">
            <a:avLst/>
          </a:prstGeom>
          <a:noFill/>
        </p:spPr>
      </p:pic>
      <p:pic>
        <p:nvPicPr>
          <p:cNvPr id="3075" name="Picture 3" descr="C:\Documents and Settings\abrown34\Local Settings\Temporary Internet Files\Content.IE5\EE3Q3IX3\MCj03709020000[1].wmf"/>
          <p:cNvPicPr>
            <a:picLocks noChangeAspect="1" noChangeArrowheads="1"/>
          </p:cNvPicPr>
          <p:nvPr/>
        </p:nvPicPr>
        <p:blipFill>
          <a:blip r:embed="rId3" cstate="print"/>
          <a:srcRect/>
          <a:stretch>
            <a:fillRect/>
          </a:stretch>
        </p:blipFill>
        <p:spPr bwMode="auto">
          <a:xfrm>
            <a:off x="381000" y="2362200"/>
            <a:ext cx="1052064" cy="914400"/>
          </a:xfrm>
          <a:prstGeom prst="rect">
            <a:avLst/>
          </a:prstGeom>
          <a:noFill/>
        </p:spPr>
      </p:pic>
      <p:pic>
        <p:nvPicPr>
          <p:cNvPr id="3076" name="Picture 4" descr="C:\Documents and Settings\abrown34\Local Settings\Temporary Internet Files\Content.IE5\M3K20HF4\MCj03008420000[1].wmf"/>
          <p:cNvPicPr>
            <a:picLocks noChangeAspect="1" noChangeArrowheads="1"/>
          </p:cNvPicPr>
          <p:nvPr/>
        </p:nvPicPr>
        <p:blipFill>
          <a:blip r:embed="rId4" cstate="print"/>
          <a:srcRect/>
          <a:stretch>
            <a:fillRect/>
          </a:stretch>
        </p:blipFill>
        <p:spPr bwMode="auto">
          <a:xfrm>
            <a:off x="533400" y="4038600"/>
            <a:ext cx="840345" cy="54864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45085" y="138606"/>
            <a:ext cx="9256818" cy="1232994"/>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2703014 w 9144000"/>
              <a:gd name="connsiteY0" fmla="*/ 1457325 h 1295400"/>
              <a:gd name="connsiteX1" fmla="*/ 2667031 w 9144000"/>
              <a:gd name="connsiteY1" fmla="*/ 1493308 h 1295400"/>
              <a:gd name="connsiteX2" fmla="*/ 2631048 w 9144000"/>
              <a:gd name="connsiteY2" fmla="*/ 1457325 h 1295400"/>
              <a:gd name="connsiteX3" fmla="*/ 2667031 w 9144000"/>
              <a:gd name="connsiteY3" fmla="*/ 1421342 h 1295400"/>
              <a:gd name="connsiteX4" fmla="*/ 2703014 w 9144000"/>
              <a:gd name="connsiteY4" fmla="*/ 1457325 h 1295400"/>
              <a:gd name="connsiteX0" fmla="*/ 2869985 w 9144000"/>
              <a:gd name="connsiteY0" fmla="*/ 1401654 h 1295400"/>
              <a:gd name="connsiteX1" fmla="*/ 2798018 w 9144000"/>
              <a:gd name="connsiteY1" fmla="*/ 1473621 h 1295400"/>
              <a:gd name="connsiteX2" fmla="*/ 2726051 w 9144000"/>
              <a:gd name="connsiteY2" fmla="*/ 1401654 h 1295400"/>
              <a:gd name="connsiteX3" fmla="*/ 2798018 w 9144000"/>
              <a:gd name="connsiteY3" fmla="*/ 1329687 h 1295400"/>
              <a:gd name="connsiteX4" fmla="*/ 2869985 w 9144000"/>
              <a:gd name="connsiteY4" fmla="*/ 1401654 h 1295400"/>
              <a:gd name="connsiteX0" fmla="*/ 3103189 w 9144000"/>
              <a:gd name="connsiteY0" fmla="*/ 1317834 h 1295400"/>
              <a:gd name="connsiteX1" fmla="*/ 2995239 w 9144000"/>
              <a:gd name="connsiteY1" fmla="*/ 1425784 h 1295400"/>
              <a:gd name="connsiteX2" fmla="*/ 2887289 w 9144000"/>
              <a:gd name="connsiteY2" fmla="*/ 1317834 h 1295400"/>
              <a:gd name="connsiteX3" fmla="*/ 2995239 w 9144000"/>
              <a:gd name="connsiteY3" fmla="*/ 1209884 h 1295400"/>
              <a:gd name="connsiteX4" fmla="*/ 3103189 w 9144000"/>
              <a:gd name="connsiteY4" fmla="*/ 1317834 h 12954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748099 w 9256818"/>
              <a:gd name="connsiteY0" fmla="*/ 1471119 h 1507102"/>
              <a:gd name="connsiteX1" fmla="*/ 2712116 w 9256818"/>
              <a:gd name="connsiteY1" fmla="*/ 1507102 h 1507102"/>
              <a:gd name="connsiteX2" fmla="*/ 2676133 w 9256818"/>
              <a:gd name="connsiteY2" fmla="*/ 1471119 h 1507102"/>
              <a:gd name="connsiteX3" fmla="*/ 2712116 w 9256818"/>
              <a:gd name="connsiteY3" fmla="*/ 1435136 h 1507102"/>
              <a:gd name="connsiteX4" fmla="*/ 2748099 w 9256818"/>
              <a:gd name="connsiteY4" fmla="*/ 1471119 h 1507102"/>
              <a:gd name="connsiteX0" fmla="*/ 2915070 w 9256818"/>
              <a:gd name="connsiteY0" fmla="*/ 1415448 h 1507102"/>
              <a:gd name="connsiteX1" fmla="*/ 2843103 w 9256818"/>
              <a:gd name="connsiteY1" fmla="*/ 1487415 h 1507102"/>
              <a:gd name="connsiteX2" fmla="*/ 2771136 w 9256818"/>
              <a:gd name="connsiteY2" fmla="*/ 1415448 h 1507102"/>
              <a:gd name="connsiteX3" fmla="*/ 2843103 w 9256818"/>
              <a:gd name="connsiteY3" fmla="*/ 1343481 h 1507102"/>
              <a:gd name="connsiteX4" fmla="*/ 2915070 w 9256818"/>
              <a:gd name="connsiteY4" fmla="*/ 1415448 h 1507102"/>
              <a:gd name="connsiteX0" fmla="*/ 3148274 w 9256818"/>
              <a:gd name="connsiteY0" fmla="*/ 1331628 h 1507102"/>
              <a:gd name="connsiteX1" fmla="*/ 3040324 w 9256818"/>
              <a:gd name="connsiteY1" fmla="*/ 1439578 h 1507102"/>
              <a:gd name="connsiteX2" fmla="*/ 2932374 w 9256818"/>
              <a:gd name="connsiteY2" fmla="*/ 1331628 h 1507102"/>
              <a:gd name="connsiteX3" fmla="*/ 3040324 w 9256818"/>
              <a:gd name="connsiteY3" fmla="*/ 1223678 h 1507102"/>
              <a:gd name="connsiteX4" fmla="*/ 3148274 w 9256818"/>
              <a:gd name="connsiteY4" fmla="*/ 1331628 h 1507102"/>
              <a:gd name="connsiteX0" fmla="*/ 490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3622 w 43733"/>
              <a:gd name="connsiteY8" fmla="*/ 31038 h 50260"/>
              <a:gd name="connsiteX9" fmla="*/ 37593 w 43733"/>
              <a:gd name="connsiteY9" fmla="*/ 30550 h 50260"/>
              <a:gd name="connsiteX10" fmla="*/ 42011 w 43733"/>
              <a:gd name="connsiteY10" fmla="*/ 15814 h 50260"/>
              <a:gd name="connsiteX11" fmla="*/ 40563 w 43733"/>
              <a:gd name="connsiteY11" fmla="*/ 18490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733" h="50260">
                <a:moveTo>
                  <a:pt x="4113" y="14830"/>
                </a:moveTo>
                <a:cubicBezTo>
                  <a:pt x="3842" y="12117"/>
                  <a:pt x="4474" y="9381"/>
                  <a:pt x="5836" y="7367"/>
                </a:cubicBezTo>
                <a:cubicBezTo>
                  <a:pt x="7988" y="4186"/>
                  <a:pt x="11477" y="3477"/>
                  <a:pt x="14218" y="5662"/>
                </a:cubicBezTo>
                <a:cubicBezTo>
                  <a:pt x="15891" y="1369"/>
                  <a:pt x="20127" y="482"/>
                  <a:pt x="22669" y="3892"/>
                </a:cubicBezTo>
                <a:cubicBezTo>
                  <a:pt x="23310" y="2143"/>
                  <a:pt x="24541" y="934"/>
                  <a:pt x="25962" y="660"/>
                </a:cubicBezTo>
                <a:cubicBezTo>
                  <a:pt x="27526" y="358"/>
                  <a:pt x="29088" y="1230"/>
                  <a:pt x="30046" y="2941"/>
                </a:cubicBezTo>
                <a:cubicBezTo>
                  <a:pt x="31428" y="727"/>
                  <a:pt x="33714" y="0"/>
                  <a:pt x="35676" y="1150"/>
                </a:cubicBezTo>
                <a:cubicBezTo>
                  <a:pt x="37171" y="2026"/>
                  <a:pt x="38243" y="3860"/>
                  <a:pt x="38531" y="6036"/>
                </a:cubicBezTo>
                <a:cubicBezTo>
                  <a:pt x="40259" y="6678"/>
                  <a:pt x="41635" y="8458"/>
                  <a:pt x="42195" y="10778"/>
                </a:cubicBezTo>
                <a:cubicBezTo>
                  <a:pt x="42602" y="12462"/>
                  <a:pt x="42544" y="14291"/>
                  <a:pt x="42031" y="15920"/>
                </a:cubicBezTo>
                <a:cubicBezTo>
                  <a:pt x="43292" y="18154"/>
                  <a:pt x="43733" y="21050"/>
                  <a:pt x="43229" y="23782"/>
                </a:cubicBezTo>
                <a:cubicBezTo>
                  <a:pt x="42559" y="27414"/>
                  <a:pt x="40341" y="30134"/>
                  <a:pt x="37617" y="30664"/>
                </a:cubicBezTo>
                <a:cubicBezTo>
                  <a:pt x="37604" y="32931"/>
                  <a:pt x="36871" y="35081"/>
                  <a:pt x="35608" y="36561"/>
                </a:cubicBezTo>
                <a:cubicBezTo>
                  <a:pt x="33689" y="38810"/>
                  <a:pt x="30917" y="39099"/>
                  <a:pt x="28768" y="37275"/>
                </a:cubicBezTo>
                <a:cubicBezTo>
                  <a:pt x="28073" y="40408"/>
                  <a:pt x="26212" y="42803"/>
                  <a:pt x="23880" y="43566"/>
                </a:cubicBezTo>
                <a:cubicBezTo>
                  <a:pt x="21132" y="44465"/>
                  <a:pt x="18264" y="42933"/>
                  <a:pt x="16693" y="39726"/>
                </a:cubicBezTo>
                <a:cubicBezTo>
                  <a:pt x="12985" y="42770"/>
                  <a:pt x="8169" y="41059"/>
                  <a:pt x="6017" y="35932"/>
                </a:cubicBezTo>
                <a:cubicBezTo>
                  <a:pt x="3903" y="36269"/>
                  <a:pt x="1918" y="34484"/>
                  <a:pt x="1323" y="31710"/>
                </a:cubicBezTo>
                <a:cubicBezTo>
                  <a:pt x="892" y="29703"/>
                  <a:pt x="1273" y="27537"/>
                  <a:pt x="2326" y="26011"/>
                </a:cubicBezTo>
                <a:cubicBezTo>
                  <a:pt x="832" y="24814"/>
                  <a:pt x="0" y="22517"/>
                  <a:pt x="208" y="20164"/>
                </a:cubicBezTo>
                <a:cubicBezTo>
                  <a:pt x="452" y="17409"/>
                  <a:pt x="2058" y="15251"/>
                  <a:pt x="4076" y="14967"/>
                </a:cubicBezTo>
                <a:cubicBezTo>
                  <a:pt x="4088" y="14921"/>
                  <a:pt x="4101" y="14876"/>
                  <a:pt x="4113" y="14830"/>
                </a:cubicBezTo>
                <a:close/>
              </a:path>
              <a:path w="9256818" h="1507102">
                <a:moveTo>
                  <a:pt x="2748099" y="1471119"/>
                </a:moveTo>
                <a:cubicBezTo>
                  <a:pt x="2748099" y="1490992"/>
                  <a:pt x="2731989" y="1507102"/>
                  <a:pt x="2712116" y="1507102"/>
                </a:cubicBezTo>
                <a:cubicBezTo>
                  <a:pt x="2692243" y="1507102"/>
                  <a:pt x="2676133" y="1490992"/>
                  <a:pt x="2676133" y="1471119"/>
                </a:cubicBezTo>
                <a:cubicBezTo>
                  <a:pt x="2676133" y="1451246"/>
                  <a:pt x="2692243" y="1435136"/>
                  <a:pt x="2712116" y="1435136"/>
                </a:cubicBezTo>
                <a:cubicBezTo>
                  <a:pt x="2731989" y="1435136"/>
                  <a:pt x="2748099" y="1451246"/>
                  <a:pt x="2748099" y="1471119"/>
                </a:cubicBezTo>
                <a:close/>
              </a:path>
              <a:path w="9256818" h="1507102">
                <a:moveTo>
                  <a:pt x="2915070" y="1415448"/>
                </a:moveTo>
                <a:cubicBezTo>
                  <a:pt x="2915070" y="1455194"/>
                  <a:pt x="2882849" y="1487415"/>
                  <a:pt x="2843103" y="1487415"/>
                </a:cubicBezTo>
                <a:cubicBezTo>
                  <a:pt x="2803357" y="1487415"/>
                  <a:pt x="2771136" y="1455194"/>
                  <a:pt x="2771136" y="1415448"/>
                </a:cubicBezTo>
                <a:cubicBezTo>
                  <a:pt x="2771136" y="1375702"/>
                  <a:pt x="2803357" y="1343481"/>
                  <a:pt x="2843103" y="1343481"/>
                </a:cubicBezTo>
                <a:cubicBezTo>
                  <a:pt x="2882849" y="1343481"/>
                  <a:pt x="2915070" y="1375702"/>
                  <a:pt x="2915070" y="1415448"/>
                </a:cubicBezTo>
                <a:close/>
              </a:path>
              <a:path w="9256818" h="1507102">
                <a:moveTo>
                  <a:pt x="3148274" y="1331628"/>
                </a:moveTo>
                <a:cubicBezTo>
                  <a:pt x="3148274" y="1391247"/>
                  <a:pt x="3099943" y="1439578"/>
                  <a:pt x="3040324" y="1439578"/>
                </a:cubicBezTo>
                <a:cubicBezTo>
                  <a:pt x="2980705" y="1439578"/>
                  <a:pt x="2932374" y="1391247"/>
                  <a:pt x="2932374" y="1331628"/>
                </a:cubicBezTo>
                <a:cubicBezTo>
                  <a:pt x="2932374" y="1272009"/>
                  <a:pt x="2980705" y="1223678"/>
                  <a:pt x="3040324" y="1223678"/>
                </a:cubicBezTo>
                <a:cubicBezTo>
                  <a:pt x="3099943" y="1223678"/>
                  <a:pt x="3148274" y="1272009"/>
                  <a:pt x="3148274" y="1331628"/>
                </a:cubicBezTo>
                <a:close/>
              </a:path>
              <a:path w="43733" h="50260" fill="none" extrusionOk="0">
                <a:moveTo>
                  <a:pt x="4906" y="26637"/>
                </a:moveTo>
                <a:cubicBezTo>
                  <a:pt x="4022" y="26731"/>
                  <a:pt x="3138" y="26453"/>
                  <a:pt x="2373" y="25840"/>
                </a:cubicBezTo>
                <a:moveTo>
                  <a:pt x="7141" y="35359"/>
                </a:moveTo>
                <a:cubicBezTo>
                  <a:pt x="6786" y="35552"/>
                  <a:pt x="6413" y="35680"/>
                  <a:pt x="6033" y="35740"/>
                </a:cubicBezTo>
                <a:moveTo>
                  <a:pt x="16691" y="39550"/>
                </a:moveTo>
                <a:cubicBezTo>
                  <a:pt x="16424" y="39004"/>
                  <a:pt x="16200" y="38421"/>
                  <a:pt x="16023" y="37810"/>
                </a:cubicBezTo>
                <a:moveTo>
                  <a:pt x="29040" y="35211"/>
                </a:moveTo>
                <a:cubicBezTo>
                  <a:pt x="29001" y="35858"/>
                  <a:pt x="28911" y="36498"/>
                  <a:pt x="28773" y="37120"/>
                </a:cubicBezTo>
                <a:moveTo>
                  <a:pt x="33622" y="31038"/>
                </a:moveTo>
                <a:cubicBezTo>
                  <a:pt x="35626" y="32366"/>
                  <a:pt x="37611" y="27518"/>
                  <a:pt x="37593" y="30550"/>
                </a:cubicBezTo>
                <a:moveTo>
                  <a:pt x="42011" y="15814"/>
                </a:moveTo>
                <a:cubicBezTo>
                  <a:pt x="41686" y="16846"/>
                  <a:pt x="41191" y="17762"/>
                  <a:pt x="40563" y="18490"/>
                </a:cubicBezTo>
                <a:moveTo>
                  <a:pt x="38537" y="5886"/>
                </a:moveTo>
                <a:cubicBezTo>
                  <a:pt x="38592" y="6303"/>
                  <a:pt x="38618" y="6726"/>
                  <a:pt x="38613" y="7150"/>
                </a:cubicBezTo>
                <a:moveTo>
                  <a:pt x="29291" y="4412"/>
                </a:moveTo>
                <a:cubicBezTo>
                  <a:pt x="29480" y="3829"/>
                  <a:pt x="29729" y="3286"/>
                  <a:pt x="30033" y="2800"/>
                </a:cubicBezTo>
                <a:moveTo>
                  <a:pt x="22354" y="5180"/>
                </a:moveTo>
                <a:cubicBezTo>
                  <a:pt x="22431" y="4698"/>
                  <a:pt x="22552" y="4231"/>
                  <a:pt x="22713" y="3790"/>
                </a:cubicBezTo>
                <a:moveTo>
                  <a:pt x="14213" y="5652"/>
                </a:moveTo>
                <a:cubicBezTo>
                  <a:pt x="14685" y="6028"/>
                  <a:pt x="15121" y="6481"/>
                  <a:pt x="15513" y="7000"/>
                </a:cubicBezTo>
                <a:moveTo>
                  <a:pt x="4340" y="16249"/>
                </a:moveTo>
                <a:cubicBezTo>
                  <a:pt x="4237" y="15785"/>
                  <a:pt x="4161" y="15311"/>
                  <a:pt x="4113" y="14830"/>
                </a:cubicBezTo>
              </a:path>
            </a:pathLst>
          </a:cu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2" name="Title 1"/>
          <p:cNvSpPr>
            <a:spLocks noGrp="1"/>
          </p:cNvSpPr>
          <p:nvPr>
            <p:ph type="title"/>
          </p:nvPr>
        </p:nvSpPr>
        <p:spPr>
          <a:xfrm>
            <a:off x="838200" y="152400"/>
            <a:ext cx="7924800" cy="990600"/>
          </a:xfrm>
        </p:spPr>
        <p:txBody>
          <a:bodyPr>
            <a:normAutofit/>
          </a:bodyPr>
          <a:lstStyle/>
          <a:p>
            <a:r>
              <a:rPr lang="en-US" sz="2400" b="1" dirty="0"/>
              <a:t>What standard provisions should contracts include?</a:t>
            </a:r>
          </a:p>
        </p:txBody>
      </p:sp>
      <p:sp>
        <p:nvSpPr>
          <p:cNvPr id="3" name="Content Placeholder 2"/>
          <p:cNvSpPr>
            <a:spLocks noGrp="1"/>
          </p:cNvSpPr>
          <p:nvPr>
            <p:ph idx="1"/>
          </p:nvPr>
        </p:nvSpPr>
        <p:spPr>
          <a:xfrm>
            <a:off x="381000" y="1524000"/>
            <a:ext cx="8610600" cy="5486400"/>
          </a:xfrm>
        </p:spPr>
        <p:txBody>
          <a:bodyPr>
            <a:normAutofit fontScale="77500" lnSpcReduction="20000"/>
          </a:bodyPr>
          <a:lstStyle/>
          <a:p>
            <a:r>
              <a:rPr lang="en-US" sz="3100" b="1" u="sng" dirty="0"/>
              <a:t>Payment</a:t>
            </a:r>
            <a:r>
              <a:rPr lang="en-US" sz="3100" b="1" dirty="0"/>
              <a:t> </a:t>
            </a:r>
          </a:p>
          <a:p>
            <a:pPr lvl="1"/>
            <a:r>
              <a:rPr lang="en-US" sz="2600" dirty="0"/>
              <a:t>Describes the method of payment and contract payment type</a:t>
            </a:r>
          </a:p>
          <a:p>
            <a:pPr lvl="2"/>
            <a:r>
              <a:rPr lang="en-US" sz="2300" dirty="0"/>
              <a:t>Should Include the process of payment to the contractor, the format of invoices, the timing of invoices and payment schedule.</a:t>
            </a:r>
          </a:p>
          <a:p>
            <a:r>
              <a:rPr lang="en-US" sz="3100" b="1" u="sng" dirty="0"/>
              <a:t>Force Majeure</a:t>
            </a:r>
          </a:p>
          <a:p>
            <a:pPr lvl="1"/>
            <a:r>
              <a:rPr lang="en-US" sz="2600" dirty="0"/>
              <a:t>Excuses a party from liability if some unforeseen event beyond the control of the party prevents it from performing its obligations under the contract</a:t>
            </a:r>
          </a:p>
          <a:p>
            <a:pPr lvl="2"/>
            <a:r>
              <a:rPr lang="en-US" sz="2300" dirty="0"/>
              <a:t>Usually includes acts of god, riots, strikes, natural disasters, terrorism, war, epidemics, etc. </a:t>
            </a:r>
          </a:p>
          <a:p>
            <a:r>
              <a:rPr lang="en-US" sz="3100" b="1" u="sng" dirty="0"/>
              <a:t>Independent Contractor Status</a:t>
            </a:r>
          </a:p>
          <a:p>
            <a:pPr lvl="1"/>
            <a:r>
              <a:rPr lang="en-US" sz="2600" dirty="0"/>
              <a:t>In the case of an independent contractor, the state agrees that the  contractor is not an employee of the state, and the state is not liable for negligence as a result of the work the contractor performed, or for any subcontractor-related disputes.</a:t>
            </a:r>
            <a:r>
              <a:rPr lang="en-US" sz="2600" b="1" u="sng" dirty="0"/>
              <a:t> </a:t>
            </a:r>
          </a:p>
          <a:p>
            <a:r>
              <a:rPr lang="en-US" sz="3100" b="1" u="sng" dirty="0"/>
              <a:t>Assignability</a:t>
            </a:r>
          </a:p>
          <a:p>
            <a:pPr lvl="1"/>
            <a:r>
              <a:rPr lang="en-US" sz="2600" dirty="0"/>
              <a:t>In general, neither party shall be able to assign its duties and obligations without the permission of the other party.</a:t>
            </a:r>
          </a:p>
          <a:p>
            <a:pPr lvl="1"/>
            <a:endParaRPr lang="en-US" dirty="0"/>
          </a:p>
          <a:p>
            <a:pPr lvl="1"/>
            <a:endParaRPr lang="en-US" u="sng" dirty="0"/>
          </a:p>
          <a:p>
            <a:pPr>
              <a:buNone/>
            </a:pPr>
            <a:endParaRPr lang="en-US" dirty="0"/>
          </a:p>
          <a:p>
            <a:pPr lvl="2"/>
            <a:endParaRPr lang="en-US" dirty="0"/>
          </a:p>
        </p:txBody>
      </p:sp>
      <p:pic>
        <p:nvPicPr>
          <p:cNvPr id="4098" name="Picture 2" descr="C:\Documents and Settings\abrown34\Local Settings\Temporary Internet Files\Content.IE5\CEAET0KV\MCj04396000000[1].png"/>
          <p:cNvPicPr>
            <a:picLocks noChangeAspect="1" noChangeArrowheads="1"/>
          </p:cNvPicPr>
          <p:nvPr/>
        </p:nvPicPr>
        <p:blipFill>
          <a:blip r:embed="rId2" cstate="print"/>
          <a:srcRect/>
          <a:stretch>
            <a:fillRect/>
          </a:stretch>
        </p:blipFill>
        <p:spPr bwMode="auto">
          <a:xfrm>
            <a:off x="0" y="1981200"/>
            <a:ext cx="1099034" cy="640080"/>
          </a:xfrm>
          <a:prstGeom prst="rect">
            <a:avLst/>
          </a:prstGeom>
          <a:noFill/>
        </p:spPr>
      </p:pic>
      <p:pic>
        <p:nvPicPr>
          <p:cNvPr id="4099" name="Picture 3" descr="C:\Documents and Settings\abrown34\Local Settings\Temporary Internet Files\Content.IE5\SS33U9U2\MCj01605580000[1].wmf"/>
          <p:cNvPicPr>
            <a:picLocks noChangeAspect="1" noChangeArrowheads="1"/>
          </p:cNvPicPr>
          <p:nvPr/>
        </p:nvPicPr>
        <p:blipFill>
          <a:blip r:embed="rId3" cstate="print"/>
          <a:srcRect/>
          <a:stretch>
            <a:fillRect/>
          </a:stretch>
        </p:blipFill>
        <p:spPr bwMode="auto">
          <a:xfrm>
            <a:off x="152400" y="3352800"/>
            <a:ext cx="815204" cy="731520"/>
          </a:xfrm>
          <a:prstGeom prst="rect">
            <a:avLst/>
          </a:prstGeom>
          <a:noFill/>
        </p:spPr>
      </p:pic>
      <p:pic>
        <p:nvPicPr>
          <p:cNvPr id="4100" name="Picture 4" descr="C:\Documents and Settings\abrown34\Local Settings\Temporary Internet Files\Content.IE5\SS33U9U2\MPj03874770000[1].jpg"/>
          <p:cNvPicPr>
            <a:picLocks noChangeAspect="1" noChangeArrowheads="1"/>
          </p:cNvPicPr>
          <p:nvPr/>
        </p:nvPicPr>
        <p:blipFill>
          <a:blip r:embed="rId4" cstate="print"/>
          <a:srcRect/>
          <a:stretch>
            <a:fillRect/>
          </a:stretch>
        </p:blipFill>
        <p:spPr bwMode="auto">
          <a:xfrm>
            <a:off x="304800" y="4876800"/>
            <a:ext cx="521820" cy="73152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45085" y="138606"/>
            <a:ext cx="9256818" cy="1232994"/>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2703014 w 9144000"/>
              <a:gd name="connsiteY0" fmla="*/ 1457325 h 1295400"/>
              <a:gd name="connsiteX1" fmla="*/ 2667031 w 9144000"/>
              <a:gd name="connsiteY1" fmla="*/ 1493308 h 1295400"/>
              <a:gd name="connsiteX2" fmla="*/ 2631048 w 9144000"/>
              <a:gd name="connsiteY2" fmla="*/ 1457325 h 1295400"/>
              <a:gd name="connsiteX3" fmla="*/ 2667031 w 9144000"/>
              <a:gd name="connsiteY3" fmla="*/ 1421342 h 1295400"/>
              <a:gd name="connsiteX4" fmla="*/ 2703014 w 9144000"/>
              <a:gd name="connsiteY4" fmla="*/ 1457325 h 1295400"/>
              <a:gd name="connsiteX0" fmla="*/ 2869985 w 9144000"/>
              <a:gd name="connsiteY0" fmla="*/ 1401654 h 1295400"/>
              <a:gd name="connsiteX1" fmla="*/ 2798018 w 9144000"/>
              <a:gd name="connsiteY1" fmla="*/ 1473621 h 1295400"/>
              <a:gd name="connsiteX2" fmla="*/ 2726051 w 9144000"/>
              <a:gd name="connsiteY2" fmla="*/ 1401654 h 1295400"/>
              <a:gd name="connsiteX3" fmla="*/ 2798018 w 9144000"/>
              <a:gd name="connsiteY3" fmla="*/ 1329687 h 1295400"/>
              <a:gd name="connsiteX4" fmla="*/ 2869985 w 9144000"/>
              <a:gd name="connsiteY4" fmla="*/ 1401654 h 1295400"/>
              <a:gd name="connsiteX0" fmla="*/ 3103189 w 9144000"/>
              <a:gd name="connsiteY0" fmla="*/ 1317834 h 1295400"/>
              <a:gd name="connsiteX1" fmla="*/ 2995239 w 9144000"/>
              <a:gd name="connsiteY1" fmla="*/ 1425784 h 1295400"/>
              <a:gd name="connsiteX2" fmla="*/ 2887289 w 9144000"/>
              <a:gd name="connsiteY2" fmla="*/ 1317834 h 1295400"/>
              <a:gd name="connsiteX3" fmla="*/ 2995239 w 9144000"/>
              <a:gd name="connsiteY3" fmla="*/ 1209884 h 1295400"/>
              <a:gd name="connsiteX4" fmla="*/ 3103189 w 9144000"/>
              <a:gd name="connsiteY4" fmla="*/ 1317834 h 12954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748099 w 9256818"/>
              <a:gd name="connsiteY0" fmla="*/ 1471119 h 1507102"/>
              <a:gd name="connsiteX1" fmla="*/ 2712116 w 9256818"/>
              <a:gd name="connsiteY1" fmla="*/ 1507102 h 1507102"/>
              <a:gd name="connsiteX2" fmla="*/ 2676133 w 9256818"/>
              <a:gd name="connsiteY2" fmla="*/ 1471119 h 1507102"/>
              <a:gd name="connsiteX3" fmla="*/ 2712116 w 9256818"/>
              <a:gd name="connsiteY3" fmla="*/ 1435136 h 1507102"/>
              <a:gd name="connsiteX4" fmla="*/ 2748099 w 9256818"/>
              <a:gd name="connsiteY4" fmla="*/ 1471119 h 1507102"/>
              <a:gd name="connsiteX0" fmla="*/ 2915070 w 9256818"/>
              <a:gd name="connsiteY0" fmla="*/ 1415448 h 1507102"/>
              <a:gd name="connsiteX1" fmla="*/ 2843103 w 9256818"/>
              <a:gd name="connsiteY1" fmla="*/ 1487415 h 1507102"/>
              <a:gd name="connsiteX2" fmla="*/ 2771136 w 9256818"/>
              <a:gd name="connsiteY2" fmla="*/ 1415448 h 1507102"/>
              <a:gd name="connsiteX3" fmla="*/ 2843103 w 9256818"/>
              <a:gd name="connsiteY3" fmla="*/ 1343481 h 1507102"/>
              <a:gd name="connsiteX4" fmla="*/ 2915070 w 9256818"/>
              <a:gd name="connsiteY4" fmla="*/ 1415448 h 1507102"/>
              <a:gd name="connsiteX0" fmla="*/ 3148274 w 9256818"/>
              <a:gd name="connsiteY0" fmla="*/ 1331628 h 1507102"/>
              <a:gd name="connsiteX1" fmla="*/ 3040324 w 9256818"/>
              <a:gd name="connsiteY1" fmla="*/ 1439578 h 1507102"/>
              <a:gd name="connsiteX2" fmla="*/ 2932374 w 9256818"/>
              <a:gd name="connsiteY2" fmla="*/ 1331628 h 1507102"/>
              <a:gd name="connsiteX3" fmla="*/ 3040324 w 9256818"/>
              <a:gd name="connsiteY3" fmla="*/ 1223678 h 1507102"/>
              <a:gd name="connsiteX4" fmla="*/ 3148274 w 9256818"/>
              <a:gd name="connsiteY4" fmla="*/ 1331628 h 1507102"/>
              <a:gd name="connsiteX0" fmla="*/ 490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4342 w 43733"/>
              <a:gd name="connsiteY8" fmla="*/ 28496 h 50260"/>
              <a:gd name="connsiteX9" fmla="*/ 37593 w 43733"/>
              <a:gd name="connsiteY9" fmla="*/ 30550 h 50260"/>
              <a:gd name="connsiteX10" fmla="*/ 42011 w 43733"/>
              <a:gd name="connsiteY10" fmla="*/ 15814 h 50260"/>
              <a:gd name="connsiteX11" fmla="*/ 40563 w 43733"/>
              <a:gd name="connsiteY11" fmla="*/ 18490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733" h="50260">
                <a:moveTo>
                  <a:pt x="4113" y="14830"/>
                </a:moveTo>
                <a:cubicBezTo>
                  <a:pt x="3842" y="12117"/>
                  <a:pt x="4474" y="9381"/>
                  <a:pt x="5836" y="7367"/>
                </a:cubicBezTo>
                <a:cubicBezTo>
                  <a:pt x="7988" y="4186"/>
                  <a:pt x="11477" y="3477"/>
                  <a:pt x="14218" y="5662"/>
                </a:cubicBezTo>
                <a:cubicBezTo>
                  <a:pt x="15891" y="1369"/>
                  <a:pt x="20127" y="482"/>
                  <a:pt x="22669" y="3892"/>
                </a:cubicBezTo>
                <a:cubicBezTo>
                  <a:pt x="23310" y="2143"/>
                  <a:pt x="24541" y="934"/>
                  <a:pt x="25962" y="660"/>
                </a:cubicBezTo>
                <a:cubicBezTo>
                  <a:pt x="27526" y="358"/>
                  <a:pt x="29088" y="1230"/>
                  <a:pt x="30046" y="2941"/>
                </a:cubicBezTo>
                <a:cubicBezTo>
                  <a:pt x="31428" y="727"/>
                  <a:pt x="33714" y="0"/>
                  <a:pt x="35676" y="1150"/>
                </a:cubicBezTo>
                <a:cubicBezTo>
                  <a:pt x="37171" y="2026"/>
                  <a:pt x="38243" y="3860"/>
                  <a:pt x="38531" y="6036"/>
                </a:cubicBezTo>
                <a:cubicBezTo>
                  <a:pt x="40259" y="6678"/>
                  <a:pt x="41635" y="8458"/>
                  <a:pt x="42195" y="10778"/>
                </a:cubicBezTo>
                <a:cubicBezTo>
                  <a:pt x="42602" y="12462"/>
                  <a:pt x="42544" y="14291"/>
                  <a:pt x="42031" y="15920"/>
                </a:cubicBezTo>
                <a:cubicBezTo>
                  <a:pt x="43292" y="18154"/>
                  <a:pt x="43733" y="21050"/>
                  <a:pt x="43229" y="23782"/>
                </a:cubicBezTo>
                <a:cubicBezTo>
                  <a:pt x="42559" y="27414"/>
                  <a:pt x="40341" y="30134"/>
                  <a:pt x="37617" y="30664"/>
                </a:cubicBezTo>
                <a:cubicBezTo>
                  <a:pt x="37604" y="32931"/>
                  <a:pt x="36871" y="35081"/>
                  <a:pt x="35608" y="36561"/>
                </a:cubicBezTo>
                <a:cubicBezTo>
                  <a:pt x="33689" y="38810"/>
                  <a:pt x="30917" y="39099"/>
                  <a:pt x="28768" y="37275"/>
                </a:cubicBezTo>
                <a:cubicBezTo>
                  <a:pt x="28073" y="40408"/>
                  <a:pt x="26212" y="42803"/>
                  <a:pt x="23880" y="43566"/>
                </a:cubicBezTo>
                <a:cubicBezTo>
                  <a:pt x="21132" y="44465"/>
                  <a:pt x="18264" y="42933"/>
                  <a:pt x="16693" y="39726"/>
                </a:cubicBezTo>
                <a:cubicBezTo>
                  <a:pt x="12985" y="42770"/>
                  <a:pt x="8169" y="41059"/>
                  <a:pt x="6017" y="35932"/>
                </a:cubicBezTo>
                <a:cubicBezTo>
                  <a:pt x="3903" y="36269"/>
                  <a:pt x="1918" y="34484"/>
                  <a:pt x="1323" y="31710"/>
                </a:cubicBezTo>
                <a:cubicBezTo>
                  <a:pt x="892" y="29703"/>
                  <a:pt x="1273" y="27537"/>
                  <a:pt x="2326" y="26011"/>
                </a:cubicBezTo>
                <a:cubicBezTo>
                  <a:pt x="832" y="24814"/>
                  <a:pt x="0" y="22517"/>
                  <a:pt x="208" y="20164"/>
                </a:cubicBezTo>
                <a:cubicBezTo>
                  <a:pt x="452" y="17409"/>
                  <a:pt x="2058" y="15251"/>
                  <a:pt x="4076" y="14967"/>
                </a:cubicBezTo>
                <a:cubicBezTo>
                  <a:pt x="4088" y="14921"/>
                  <a:pt x="4101" y="14876"/>
                  <a:pt x="4113" y="14830"/>
                </a:cubicBezTo>
                <a:close/>
              </a:path>
              <a:path w="9256818" h="1507102">
                <a:moveTo>
                  <a:pt x="2748099" y="1471119"/>
                </a:moveTo>
                <a:cubicBezTo>
                  <a:pt x="2748099" y="1490992"/>
                  <a:pt x="2731989" y="1507102"/>
                  <a:pt x="2712116" y="1507102"/>
                </a:cubicBezTo>
                <a:cubicBezTo>
                  <a:pt x="2692243" y="1507102"/>
                  <a:pt x="2676133" y="1490992"/>
                  <a:pt x="2676133" y="1471119"/>
                </a:cubicBezTo>
                <a:cubicBezTo>
                  <a:pt x="2676133" y="1451246"/>
                  <a:pt x="2692243" y="1435136"/>
                  <a:pt x="2712116" y="1435136"/>
                </a:cubicBezTo>
                <a:cubicBezTo>
                  <a:pt x="2731989" y="1435136"/>
                  <a:pt x="2748099" y="1451246"/>
                  <a:pt x="2748099" y="1471119"/>
                </a:cubicBezTo>
                <a:close/>
              </a:path>
              <a:path w="9256818" h="1507102">
                <a:moveTo>
                  <a:pt x="2915070" y="1415448"/>
                </a:moveTo>
                <a:cubicBezTo>
                  <a:pt x="2915070" y="1455194"/>
                  <a:pt x="2882849" y="1487415"/>
                  <a:pt x="2843103" y="1487415"/>
                </a:cubicBezTo>
                <a:cubicBezTo>
                  <a:pt x="2803357" y="1487415"/>
                  <a:pt x="2771136" y="1455194"/>
                  <a:pt x="2771136" y="1415448"/>
                </a:cubicBezTo>
                <a:cubicBezTo>
                  <a:pt x="2771136" y="1375702"/>
                  <a:pt x="2803357" y="1343481"/>
                  <a:pt x="2843103" y="1343481"/>
                </a:cubicBezTo>
                <a:cubicBezTo>
                  <a:pt x="2882849" y="1343481"/>
                  <a:pt x="2915070" y="1375702"/>
                  <a:pt x="2915070" y="1415448"/>
                </a:cubicBezTo>
                <a:close/>
              </a:path>
              <a:path w="9256818" h="1507102">
                <a:moveTo>
                  <a:pt x="3148274" y="1331628"/>
                </a:moveTo>
                <a:cubicBezTo>
                  <a:pt x="3148274" y="1391247"/>
                  <a:pt x="3099943" y="1439578"/>
                  <a:pt x="3040324" y="1439578"/>
                </a:cubicBezTo>
                <a:cubicBezTo>
                  <a:pt x="2980705" y="1439578"/>
                  <a:pt x="2932374" y="1391247"/>
                  <a:pt x="2932374" y="1331628"/>
                </a:cubicBezTo>
                <a:cubicBezTo>
                  <a:pt x="2932374" y="1272009"/>
                  <a:pt x="2980705" y="1223678"/>
                  <a:pt x="3040324" y="1223678"/>
                </a:cubicBezTo>
                <a:cubicBezTo>
                  <a:pt x="3099943" y="1223678"/>
                  <a:pt x="3148274" y="1272009"/>
                  <a:pt x="3148274" y="1331628"/>
                </a:cubicBezTo>
                <a:close/>
              </a:path>
              <a:path w="43733" h="50260" fill="none" extrusionOk="0">
                <a:moveTo>
                  <a:pt x="4906" y="26637"/>
                </a:moveTo>
                <a:cubicBezTo>
                  <a:pt x="4022" y="26731"/>
                  <a:pt x="3138" y="26453"/>
                  <a:pt x="2373" y="25840"/>
                </a:cubicBezTo>
                <a:moveTo>
                  <a:pt x="7141" y="35359"/>
                </a:moveTo>
                <a:cubicBezTo>
                  <a:pt x="6786" y="35552"/>
                  <a:pt x="6413" y="35680"/>
                  <a:pt x="6033" y="35740"/>
                </a:cubicBezTo>
                <a:moveTo>
                  <a:pt x="16691" y="39550"/>
                </a:moveTo>
                <a:cubicBezTo>
                  <a:pt x="16424" y="39004"/>
                  <a:pt x="16200" y="38421"/>
                  <a:pt x="16023" y="37810"/>
                </a:cubicBezTo>
                <a:moveTo>
                  <a:pt x="29040" y="35211"/>
                </a:moveTo>
                <a:cubicBezTo>
                  <a:pt x="29001" y="35858"/>
                  <a:pt x="28911" y="36498"/>
                  <a:pt x="28773" y="37120"/>
                </a:cubicBezTo>
                <a:moveTo>
                  <a:pt x="34342" y="28496"/>
                </a:moveTo>
                <a:cubicBezTo>
                  <a:pt x="36346" y="29824"/>
                  <a:pt x="37611" y="27518"/>
                  <a:pt x="37593" y="30550"/>
                </a:cubicBezTo>
                <a:moveTo>
                  <a:pt x="42011" y="15814"/>
                </a:moveTo>
                <a:cubicBezTo>
                  <a:pt x="41686" y="16846"/>
                  <a:pt x="41191" y="17762"/>
                  <a:pt x="40563" y="18490"/>
                </a:cubicBezTo>
                <a:moveTo>
                  <a:pt x="38537" y="5886"/>
                </a:moveTo>
                <a:cubicBezTo>
                  <a:pt x="38592" y="6303"/>
                  <a:pt x="38618" y="6726"/>
                  <a:pt x="38613" y="7150"/>
                </a:cubicBezTo>
                <a:moveTo>
                  <a:pt x="29291" y="4412"/>
                </a:moveTo>
                <a:cubicBezTo>
                  <a:pt x="29480" y="3829"/>
                  <a:pt x="29729" y="3286"/>
                  <a:pt x="30033" y="2800"/>
                </a:cubicBezTo>
                <a:moveTo>
                  <a:pt x="22354" y="5180"/>
                </a:moveTo>
                <a:cubicBezTo>
                  <a:pt x="22431" y="4698"/>
                  <a:pt x="22552" y="4231"/>
                  <a:pt x="22713" y="3790"/>
                </a:cubicBezTo>
                <a:moveTo>
                  <a:pt x="14213" y="5652"/>
                </a:moveTo>
                <a:cubicBezTo>
                  <a:pt x="14685" y="6028"/>
                  <a:pt x="15121" y="6481"/>
                  <a:pt x="15513" y="7000"/>
                </a:cubicBezTo>
                <a:moveTo>
                  <a:pt x="4340" y="16249"/>
                </a:moveTo>
                <a:cubicBezTo>
                  <a:pt x="4237" y="15785"/>
                  <a:pt x="4161" y="15311"/>
                  <a:pt x="4113" y="14830"/>
                </a:cubicBezTo>
              </a:path>
            </a:pathLst>
          </a:cu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2" name="Title 1"/>
          <p:cNvSpPr>
            <a:spLocks noGrp="1"/>
          </p:cNvSpPr>
          <p:nvPr>
            <p:ph type="title"/>
          </p:nvPr>
        </p:nvSpPr>
        <p:spPr>
          <a:xfrm>
            <a:off x="0" y="0"/>
            <a:ext cx="9144000" cy="1219200"/>
          </a:xfrm>
        </p:spPr>
        <p:txBody>
          <a:bodyPr>
            <a:normAutofit/>
          </a:bodyPr>
          <a:lstStyle/>
          <a:p>
            <a:r>
              <a:rPr lang="en-US" sz="2400" b="1" dirty="0"/>
              <a:t>What standard provisions should contracts include?</a:t>
            </a:r>
          </a:p>
        </p:txBody>
      </p:sp>
      <p:sp>
        <p:nvSpPr>
          <p:cNvPr id="3" name="Content Placeholder 2"/>
          <p:cNvSpPr>
            <a:spLocks noGrp="1"/>
          </p:cNvSpPr>
          <p:nvPr>
            <p:ph idx="1"/>
          </p:nvPr>
        </p:nvSpPr>
        <p:spPr>
          <a:xfrm>
            <a:off x="304800" y="1524000"/>
            <a:ext cx="8458200" cy="5105400"/>
          </a:xfrm>
        </p:spPr>
        <p:txBody>
          <a:bodyPr>
            <a:normAutofit fontScale="70000" lnSpcReduction="20000"/>
          </a:bodyPr>
          <a:lstStyle/>
          <a:p>
            <a:r>
              <a:rPr lang="en-US" b="1" u="sng" dirty="0"/>
              <a:t>Venue</a:t>
            </a:r>
            <a:endParaRPr lang="en-US" b="1" dirty="0"/>
          </a:p>
          <a:p>
            <a:pPr lvl="1"/>
            <a:r>
              <a:rPr lang="en-US" dirty="0"/>
              <a:t>Governs where a case will be tried should a lawsuit arise</a:t>
            </a:r>
          </a:p>
          <a:p>
            <a:pPr lvl="2"/>
            <a:r>
              <a:rPr lang="en-US" dirty="0"/>
              <a:t>All contracts should be governed by Texas law, otherwise you may be forced to hire outside counsel to represent you in another state.</a:t>
            </a:r>
          </a:p>
          <a:p>
            <a:pPr lvl="2"/>
            <a:r>
              <a:rPr lang="en-US" dirty="0"/>
              <a:t>The venue should be Tom Green County.</a:t>
            </a:r>
          </a:p>
          <a:p>
            <a:r>
              <a:rPr lang="en-US" b="1" u="sng" dirty="0"/>
              <a:t>Severability</a:t>
            </a:r>
          </a:p>
          <a:p>
            <a:pPr lvl="1"/>
            <a:r>
              <a:rPr lang="en-US" dirty="0"/>
              <a:t>If any term or provision of an agreement is found to be invalid, the invalidity of that section should not effect the validity of any other section of the agreement, provided that the invalid provision is not material to the overall purpose of the agreement. </a:t>
            </a:r>
          </a:p>
          <a:p>
            <a:r>
              <a:rPr lang="en-US" b="1" u="sng" dirty="0"/>
              <a:t>Default</a:t>
            </a:r>
          </a:p>
          <a:p>
            <a:pPr lvl="1"/>
            <a:r>
              <a:rPr lang="en-US" dirty="0"/>
              <a:t>If the contractor does not abide by the terms of the contract, the inclusion of an abandonment or default clause provides a way for the state to cancel the contract at the time of non-performance.</a:t>
            </a:r>
          </a:p>
          <a:p>
            <a:pPr lvl="2"/>
            <a:r>
              <a:rPr lang="en-US" dirty="0"/>
              <a:t>Events of Default should be clearly stated.</a:t>
            </a:r>
          </a:p>
          <a:p>
            <a:pPr lvl="2"/>
            <a:r>
              <a:rPr lang="en-US" dirty="0"/>
              <a:t>The name, address, e-mail, telephone number and fax number of each party to be notified, should a default or breach occur, should be included. </a:t>
            </a:r>
          </a:p>
          <a:p>
            <a:pPr>
              <a:buNone/>
            </a:pPr>
            <a:endParaRPr lang="en-US" dirty="0"/>
          </a:p>
          <a:p>
            <a:endParaRPr lang="en-US" dirty="0"/>
          </a:p>
          <a:p>
            <a:pPr lvl="1"/>
            <a:endParaRPr lang="en-US" dirty="0"/>
          </a:p>
          <a:p>
            <a:pPr lvl="1">
              <a:buNone/>
            </a:pPr>
            <a:endParaRPr lang="en-US" u="sng" dirty="0"/>
          </a:p>
          <a:p>
            <a:pPr>
              <a:buNone/>
            </a:pPr>
            <a:endParaRPr lang="en-US" dirty="0"/>
          </a:p>
          <a:p>
            <a:pPr lvl="2"/>
            <a:endParaRPr lang="en-US" dirty="0"/>
          </a:p>
        </p:txBody>
      </p:sp>
      <p:pic>
        <p:nvPicPr>
          <p:cNvPr id="5122" name="Picture 2" descr="C:\Documents and Settings\abrown34\Local Settings\Temporary Internet Files\Content.IE5\M3K20HF4\MPj03628460000[1].jpg"/>
          <p:cNvPicPr>
            <a:picLocks noChangeAspect="1" noChangeArrowheads="1"/>
          </p:cNvPicPr>
          <p:nvPr/>
        </p:nvPicPr>
        <p:blipFill>
          <a:blip r:embed="rId2" cstate="print"/>
          <a:srcRect/>
          <a:stretch>
            <a:fillRect/>
          </a:stretch>
        </p:blipFill>
        <p:spPr bwMode="auto">
          <a:xfrm>
            <a:off x="228600" y="2133600"/>
            <a:ext cx="960120" cy="640080"/>
          </a:xfrm>
          <a:prstGeom prst="rect">
            <a:avLst/>
          </a:prstGeom>
          <a:noFill/>
        </p:spPr>
      </p:pic>
      <p:pic>
        <p:nvPicPr>
          <p:cNvPr id="5123" name="Picture 3" descr="C:\Documents and Settings\abrown34\Local Settings\Temporary Internet Files\Content.IE5\CEAET0KV\MPj03828290000[1].jpg"/>
          <p:cNvPicPr>
            <a:picLocks noChangeAspect="1" noChangeArrowheads="1"/>
          </p:cNvPicPr>
          <p:nvPr/>
        </p:nvPicPr>
        <p:blipFill>
          <a:blip r:embed="rId3" cstate="print"/>
          <a:srcRect/>
          <a:stretch>
            <a:fillRect/>
          </a:stretch>
        </p:blipFill>
        <p:spPr bwMode="auto">
          <a:xfrm>
            <a:off x="152400" y="3276600"/>
            <a:ext cx="653145" cy="914400"/>
          </a:xfrm>
          <a:prstGeom prst="rect">
            <a:avLst/>
          </a:prstGeom>
          <a:noFill/>
        </p:spPr>
      </p:pic>
      <p:pic>
        <p:nvPicPr>
          <p:cNvPr id="5137" name="Picture 17" descr="C:\Documents and Settings\abrown34\Local Settings\Temporary Internet Files\Content.IE5\SS33U9U2\MCj02500890000[1].wmf"/>
          <p:cNvPicPr>
            <a:picLocks noChangeAspect="1" noChangeArrowheads="1"/>
          </p:cNvPicPr>
          <p:nvPr/>
        </p:nvPicPr>
        <p:blipFill>
          <a:blip r:embed="rId4" cstate="print"/>
          <a:srcRect/>
          <a:stretch>
            <a:fillRect/>
          </a:stretch>
        </p:blipFill>
        <p:spPr bwMode="auto">
          <a:xfrm>
            <a:off x="152400" y="4800600"/>
            <a:ext cx="951355" cy="91440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45085" y="136984"/>
            <a:ext cx="9256818" cy="1463216"/>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2707247 w 9144000"/>
              <a:gd name="connsiteY0" fmla="*/ 1628775 h 1447800"/>
              <a:gd name="connsiteX1" fmla="*/ 2667030 w 9144000"/>
              <a:gd name="connsiteY1" fmla="*/ 1668992 h 1447800"/>
              <a:gd name="connsiteX2" fmla="*/ 2626813 w 9144000"/>
              <a:gd name="connsiteY2" fmla="*/ 1628775 h 1447800"/>
              <a:gd name="connsiteX3" fmla="*/ 2667030 w 9144000"/>
              <a:gd name="connsiteY3" fmla="*/ 1588558 h 1447800"/>
              <a:gd name="connsiteX4" fmla="*/ 2707247 w 9144000"/>
              <a:gd name="connsiteY4" fmla="*/ 1628775 h 1447800"/>
              <a:gd name="connsiteX0" fmla="*/ 2876312 w 9144000"/>
              <a:gd name="connsiteY0" fmla="*/ 1567571 h 1447800"/>
              <a:gd name="connsiteX1" fmla="*/ 2795879 w 9144000"/>
              <a:gd name="connsiteY1" fmla="*/ 1648004 h 1447800"/>
              <a:gd name="connsiteX2" fmla="*/ 2715446 w 9144000"/>
              <a:gd name="connsiteY2" fmla="*/ 1567571 h 1447800"/>
              <a:gd name="connsiteX3" fmla="*/ 2795879 w 9144000"/>
              <a:gd name="connsiteY3" fmla="*/ 1487138 h 1447800"/>
              <a:gd name="connsiteX4" fmla="*/ 2876312 w 9144000"/>
              <a:gd name="connsiteY4" fmla="*/ 1567571 h 1447800"/>
              <a:gd name="connsiteX0" fmla="*/ 3118029 w 9144000"/>
              <a:gd name="connsiteY0" fmla="*/ 1471857 h 1447800"/>
              <a:gd name="connsiteX1" fmla="*/ 2997379 w 9144000"/>
              <a:gd name="connsiteY1" fmla="*/ 1592507 h 1447800"/>
              <a:gd name="connsiteX2" fmla="*/ 2876729 w 9144000"/>
              <a:gd name="connsiteY2" fmla="*/ 1471857 h 1447800"/>
              <a:gd name="connsiteX3" fmla="*/ 2997379 w 9144000"/>
              <a:gd name="connsiteY3" fmla="*/ 1351207 h 1447800"/>
              <a:gd name="connsiteX4" fmla="*/ 3118029 w 9144000"/>
              <a:gd name="connsiteY4" fmla="*/ 1471857 h 14478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752332 w 9256818"/>
              <a:gd name="connsiteY0" fmla="*/ 1644191 h 1684408"/>
              <a:gd name="connsiteX1" fmla="*/ 2712115 w 9256818"/>
              <a:gd name="connsiteY1" fmla="*/ 1684408 h 1684408"/>
              <a:gd name="connsiteX2" fmla="*/ 2671898 w 9256818"/>
              <a:gd name="connsiteY2" fmla="*/ 1644191 h 1684408"/>
              <a:gd name="connsiteX3" fmla="*/ 2712115 w 9256818"/>
              <a:gd name="connsiteY3" fmla="*/ 1603974 h 1684408"/>
              <a:gd name="connsiteX4" fmla="*/ 2752332 w 9256818"/>
              <a:gd name="connsiteY4" fmla="*/ 1644191 h 1684408"/>
              <a:gd name="connsiteX0" fmla="*/ 2921397 w 9256818"/>
              <a:gd name="connsiteY0" fmla="*/ 1582987 h 1684408"/>
              <a:gd name="connsiteX1" fmla="*/ 2840964 w 9256818"/>
              <a:gd name="connsiteY1" fmla="*/ 1663420 h 1684408"/>
              <a:gd name="connsiteX2" fmla="*/ 2760531 w 9256818"/>
              <a:gd name="connsiteY2" fmla="*/ 1582987 h 1684408"/>
              <a:gd name="connsiteX3" fmla="*/ 2840964 w 9256818"/>
              <a:gd name="connsiteY3" fmla="*/ 1502554 h 1684408"/>
              <a:gd name="connsiteX4" fmla="*/ 2921397 w 9256818"/>
              <a:gd name="connsiteY4" fmla="*/ 1582987 h 1684408"/>
              <a:gd name="connsiteX0" fmla="*/ 3163114 w 9256818"/>
              <a:gd name="connsiteY0" fmla="*/ 1487273 h 1684408"/>
              <a:gd name="connsiteX1" fmla="*/ 3042464 w 9256818"/>
              <a:gd name="connsiteY1" fmla="*/ 1607923 h 1684408"/>
              <a:gd name="connsiteX2" fmla="*/ 2921814 w 9256818"/>
              <a:gd name="connsiteY2" fmla="*/ 1487273 h 1684408"/>
              <a:gd name="connsiteX3" fmla="*/ 3042464 w 9256818"/>
              <a:gd name="connsiteY3" fmla="*/ 1366623 h 1684408"/>
              <a:gd name="connsiteX4" fmla="*/ 3163114 w 9256818"/>
              <a:gd name="connsiteY4" fmla="*/ 1487273 h 1684408"/>
              <a:gd name="connsiteX0" fmla="*/ 490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4342 w 43733"/>
              <a:gd name="connsiteY8" fmla="*/ 27961 h 50260"/>
              <a:gd name="connsiteX9" fmla="*/ 37593 w 43733"/>
              <a:gd name="connsiteY9" fmla="*/ 30550 h 50260"/>
              <a:gd name="connsiteX10" fmla="*/ 42011 w 43733"/>
              <a:gd name="connsiteY10" fmla="*/ 15814 h 50260"/>
              <a:gd name="connsiteX11" fmla="*/ 40563 w 43733"/>
              <a:gd name="connsiteY11" fmla="*/ 18490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733" h="50260">
                <a:moveTo>
                  <a:pt x="4113" y="14830"/>
                </a:moveTo>
                <a:cubicBezTo>
                  <a:pt x="3842" y="12117"/>
                  <a:pt x="4474" y="9381"/>
                  <a:pt x="5836" y="7367"/>
                </a:cubicBezTo>
                <a:cubicBezTo>
                  <a:pt x="7988" y="4186"/>
                  <a:pt x="11477" y="3477"/>
                  <a:pt x="14218" y="5662"/>
                </a:cubicBezTo>
                <a:cubicBezTo>
                  <a:pt x="15891" y="1369"/>
                  <a:pt x="20127" y="482"/>
                  <a:pt x="22669" y="3892"/>
                </a:cubicBezTo>
                <a:cubicBezTo>
                  <a:pt x="23310" y="2143"/>
                  <a:pt x="24541" y="934"/>
                  <a:pt x="25962" y="660"/>
                </a:cubicBezTo>
                <a:cubicBezTo>
                  <a:pt x="27526" y="358"/>
                  <a:pt x="29088" y="1230"/>
                  <a:pt x="30046" y="2941"/>
                </a:cubicBezTo>
                <a:cubicBezTo>
                  <a:pt x="31428" y="727"/>
                  <a:pt x="33714" y="0"/>
                  <a:pt x="35676" y="1150"/>
                </a:cubicBezTo>
                <a:cubicBezTo>
                  <a:pt x="37171" y="2026"/>
                  <a:pt x="38243" y="3860"/>
                  <a:pt x="38531" y="6036"/>
                </a:cubicBezTo>
                <a:cubicBezTo>
                  <a:pt x="40259" y="6678"/>
                  <a:pt x="41635" y="8458"/>
                  <a:pt x="42195" y="10778"/>
                </a:cubicBezTo>
                <a:cubicBezTo>
                  <a:pt x="42602" y="12462"/>
                  <a:pt x="42544" y="14291"/>
                  <a:pt x="42031" y="15920"/>
                </a:cubicBezTo>
                <a:cubicBezTo>
                  <a:pt x="43292" y="18154"/>
                  <a:pt x="43733" y="21050"/>
                  <a:pt x="43229" y="23782"/>
                </a:cubicBezTo>
                <a:cubicBezTo>
                  <a:pt x="42559" y="27414"/>
                  <a:pt x="40341" y="30134"/>
                  <a:pt x="37617" y="30664"/>
                </a:cubicBezTo>
                <a:cubicBezTo>
                  <a:pt x="37604" y="32931"/>
                  <a:pt x="36871" y="35081"/>
                  <a:pt x="35608" y="36561"/>
                </a:cubicBezTo>
                <a:cubicBezTo>
                  <a:pt x="33689" y="38810"/>
                  <a:pt x="30917" y="39099"/>
                  <a:pt x="28768" y="37275"/>
                </a:cubicBezTo>
                <a:cubicBezTo>
                  <a:pt x="28073" y="40408"/>
                  <a:pt x="26212" y="42803"/>
                  <a:pt x="23880" y="43566"/>
                </a:cubicBezTo>
                <a:cubicBezTo>
                  <a:pt x="21132" y="44465"/>
                  <a:pt x="18264" y="42933"/>
                  <a:pt x="16693" y="39726"/>
                </a:cubicBezTo>
                <a:cubicBezTo>
                  <a:pt x="12985" y="42770"/>
                  <a:pt x="8169" y="41059"/>
                  <a:pt x="6017" y="35932"/>
                </a:cubicBezTo>
                <a:cubicBezTo>
                  <a:pt x="3903" y="36269"/>
                  <a:pt x="1918" y="34484"/>
                  <a:pt x="1323" y="31710"/>
                </a:cubicBezTo>
                <a:cubicBezTo>
                  <a:pt x="892" y="29703"/>
                  <a:pt x="1273" y="27537"/>
                  <a:pt x="2326" y="26011"/>
                </a:cubicBezTo>
                <a:cubicBezTo>
                  <a:pt x="832" y="24814"/>
                  <a:pt x="0" y="22517"/>
                  <a:pt x="208" y="20164"/>
                </a:cubicBezTo>
                <a:cubicBezTo>
                  <a:pt x="452" y="17409"/>
                  <a:pt x="2058" y="15251"/>
                  <a:pt x="4076" y="14967"/>
                </a:cubicBezTo>
                <a:cubicBezTo>
                  <a:pt x="4088" y="14921"/>
                  <a:pt x="4101" y="14876"/>
                  <a:pt x="4113" y="14830"/>
                </a:cubicBezTo>
                <a:close/>
              </a:path>
              <a:path w="9256818" h="1684408">
                <a:moveTo>
                  <a:pt x="2752332" y="1644191"/>
                </a:moveTo>
                <a:cubicBezTo>
                  <a:pt x="2752332" y="1666402"/>
                  <a:pt x="2734326" y="1684408"/>
                  <a:pt x="2712115" y="1684408"/>
                </a:cubicBezTo>
                <a:cubicBezTo>
                  <a:pt x="2689904" y="1684408"/>
                  <a:pt x="2671898" y="1666402"/>
                  <a:pt x="2671898" y="1644191"/>
                </a:cubicBezTo>
                <a:cubicBezTo>
                  <a:pt x="2671898" y="1621980"/>
                  <a:pt x="2689904" y="1603974"/>
                  <a:pt x="2712115" y="1603974"/>
                </a:cubicBezTo>
                <a:cubicBezTo>
                  <a:pt x="2734326" y="1603974"/>
                  <a:pt x="2752332" y="1621980"/>
                  <a:pt x="2752332" y="1644191"/>
                </a:cubicBezTo>
                <a:close/>
              </a:path>
              <a:path w="9256818" h="1684408">
                <a:moveTo>
                  <a:pt x="2921397" y="1582987"/>
                </a:moveTo>
                <a:cubicBezTo>
                  <a:pt x="2921397" y="1627409"/>
                  <a:pt x="2885386" y="1663420"/>
                  <a:pt x="2840964" y="1663420"/>
                </a:cubicBezTo>
                <a:cubicBezTo>
                  <a:pt x="2796542" y="1663420"/>
                  <a:pt x="2760531" y="1627409"/>
                  <a:pt x="2760531" y="1582987"/>
                </a:cubicBezTo>
                <a:cubicBezTo>
                  <a:pt x="2760531" y="1538565"/>
                  <a:pt x="2796542" y="1502554"/>
                  <a:pt x="2840964" y="1502554"/>
                </a:cubicBezTo>
                <a:cubicBezTo>
                  <a:pt x="2885386" y="1502554"/>
                  <a:pt x="2921397" y="1538565"/>
                  <a:pt x="2921397" y="1582987"/>
                </a:cubicBezTo>
                <a:close/>
              </a:path>
              <a:path w="9256818" h="1684408">
                <a:moveTo>
                  <a:pt x="3163114" y="1487273"/>
                </a:moveTo>
                <a:cubicBezTo>
                  <a:pt x="3163114" y="1553906"/>
                  <a:pt x="3109097" y="1607923"/>
                  <a:pt x="3042464" y="1607923"/>
                </a:cubicBezTo>
                <a:cubicBezTo>
                  <a:pt x="2975831" y="1607923"/>
                  <a:pt x="2921814" y="1553906"/>
                  <a:pt x="2921814" y="1487273"/>
                </a:cubicBezTo>
                <a:cubicBezTo>
                  <a:pt x="2921814" y="1420640"/>
                  <a:pt x="2975831" y="1366623"/>
                  <a:pt x="3042464" y="1366623"/>
                </a:cubicBezTo>
                <a:cubicBezTo>
                  <a:pt x="3109097" y="1366623"/>
                  <a:pt x="3163114" y="1420640"/>
                  <a:pt x="3163114" y="1487273"/>
                </a:cubicBezTo>
                <a:close/>
              </a:path>
              <a:path w="43733" h="50260" fill="none" extrusionOk="0">
                <a:moveTo>
                  <a:pt x="4906" y="26637"/>
                </a:moveTo>
                <a:cubicBezTo>
                  <a:pt x="4022" y="26731"/>
                  <a:pt x="3138" y="26453"/>
                  <a:pt x="2373" y="25840"/>
                </a:cubicBezTo>
                <a:moveTo>
                  <a:pt x="7141" y="35359"/>
                </a:moveTo>
                <a:cubicBezTo>
                  <a:pt x="6786" y="35552"/>
                  <a:pt x="6413" y="35680"/>
                  <a:pt x="6033" y="35740"/>
                </a:cubicBezTo>
                <a:moveTo>
                  <a:pt x="16691" y="39550"/>
                </a:moveTo>
                <a:cubicBezTo>
                  <a:pt x="16424" y="39004"/>
                  <a:pt x="16200" y="38421"/>
                  <a:pt x="16023" y="37810"/>
                </a:cubicBezTo>
                <a:moveTo>
                  <a:pt x="29040" y="35211"/>
                </a:moveTo>
                <a:cubicBezTo>
                  <a:pt x="29001" y="35858"/>
                  <a:pt x="28911" y="36498"/>
                  <a:pt x="28773" y="37120"/>
                </a:cubicBezTo>
                <a:moveTo>
                  <a:pt x="34342" y="27961"/>
                </a:moveTo>
                <a:cubicBezTo>
                  <a:pt x="36346" y="29289"/>
                  <a:pt x="37611" y="27518"/>
                  <a:pt x="37593" y="30550"/>
                </a:cubicBezTo>
                <a:moveTo>
                  <a:pt x="42011" y="15814"/>
                </a:moveTo>
                <a:cubicBezTo>
                  <a:pt x="41686" y="16846"/>
                  <a:pt x="41191" y="17762"/>
                  <a:pt x="40563" y="18490"/>
                </a:cubicBezTo>
                <a:moveTo>
                  <a:pt x="38537" y="5886"/>
                </a:moveTo>
                <a:cubicBezTo>
                  <a:pt x="38592" y="6303"/>
                  <a:pt x="38618" y="6726"/>
                  <a:pt x="38613" y="7150"/>
                </a:cubicBezTo>
                <a:moveTo>
                  <a:pt x="29291" y="4412"/>
                </a:moveTo>
                <a:cubicBezTo>
                  <a:pt x="29480" y="3829"/>
                  <a:pt x="29729" y="3286"/>
                  <a:pt x="30033" y="2800"/>
                </a:cubicBezTo>
                <a:moveTo>
                  <a:pt x="22354" y="5180"/>
                </a:moveTo>
                <a:cubicBezTo>
                  <a:pt x="22431" y="4698"/>
                  <a:pt x="22552" y="4231"/>
                  <a:pt x="22713" y="3790"/>
                </a:cubicBezTo>
                <a:moveTo>
                  <a:pt x="14213" y="5652"/>
                </a:moveTo>
                <a:cubicBezTo>
                  <a:pt x="14685" y="6028"/>
                  <a:pt x="15121" y="6481"/>
                  <a:pt x="15513" y="7000"/>
                </a:cubicBezTo>
                <a:moveTo>
                  <a:pt x="4340" y="16249"/>
                </a:moveTo>
                <a:cubicBezTo>
                  <a:pt x="4237" y="15785"/>
                  <a:pt x="4161" y="15311"/>
                  <a:pt x="4113" y="14830"/>
                </a:cubicBezTo>
              </a:path>
            </a:pathLst>
          </a:cu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2" name="Title 1"/>
          <p:cNvSpPr>
            <a:spLocks noGrp="1"/>
          </p:cNvSpPr>
          <p:nvPr>
            <p:ph type="title"/>
          </p:nvPr>
        </p:nvSpPr>
        <p:spPr>
          <a:xfrm>
            <a:off x="381000" y="152400"/>
            <a:ext cx="8229600" cy="1143000"/>
          </a:xfrm>
        </p:spPr>
        <p:txBody>
          <a:bodyPr>
            <a:normAutofit/>
          </a:bodyPr>
          <a:lstStyle/>
          <a:p>
            <a:r>
              <a:rPr lang="en-US" sz="2400" b="1" dirty="0"/>
              <a:t>What standard provisions should contracts include?</a:t>
            </a:r>
          </a:p>
        </p:txBody>
      </p:sp>
      <p:sp>
        <p:nvSpPr>
          <p:cNvPr id="3" name="Content Placeholder 2"/>
          <p:cNvSpPr>
            <a:spLocks noGrp="1"/>
          </p:cNvSpPr>
          <p:nvPr>
            <p:ph idx="1"/>
          </p:nvPr>
        </p:nvSpPr>
        <p:spPr>
          <a:xfrm>
            <a:off x="457200" y="1447800"/>
            <a:ext cx="8229600" cy="4572001"/>
          </a:xfrm>
        </p:spPr>
        <p:txBody>
          <a:bodyPr>
            <a:normAutofit fontScale="62500" lnSpcReduction="20000"/>
          </a:bodyPr>
          <a:lstStyle/>
          <a:p>
            <a:r>
              <a:rPr lang="en-US" b="1" u="sng" dirty="0"/>
              <a:t>Termination</a:t>
            </a:r>
            <a:endParaRPr lang="en-US" b="1" dirty="0"/>
          </a:p>
          <a:p>
            <a:pPr lvl="1"/>
            <a:r>
              <a:rPr lang="en-US" dirty="0"/>
              <a:t>Provides a remedy in the case of default or breach of a contract’s terms.</a:t>
            </a:r>
            <a:endParaRPr lang="en-US" b="1" u="sng" dirty="0"/>
          </a:p>
          <a:p>
            <a:r>
              <a:rPr lang="en-US" b="1" u="sng" dirty="0"/>
              <a:t>Dispute Resolution</a:t>
            </a:r>
          </a:p>
          <a:p>
            <a:pPr lvl="1"/>
            <a:r>
              <a:rPr lang="en-US" dirty="0"/>
              <a:t>The dispute resolution process provided for in the Texas Government Code, Chapter 2260, shall be used to resolve any unresolved claim for breach of contract arising under any agreement.</a:t>
            </a:r>
          </a:p>
          <a:p>
            <a:pPr lvl="2"/>
            <a:r>
              <a:rPr lang="en-US" dirty="0"/>
              <a:t>State agencies are </a:t>
            </a:r>
            <a:r>
              <a:rPr lang="en-US" u="sng" dirty="0"/>
              <a:t>required</a:t>
            </a:r>
            <a:r>
              <a:rPr lang="en-US" dirty="0"/>
              <a:t> by Chapter 2260 to add the provision to all contracts for goods or services.</a:t>
            </a:r>
          </a:p>
          <a:p>
            <a:pPr lvl="2"/>
            <a:r>
              <a:rPr lang="en-US" dirty="0">
                <a:hlinkClick r:id="rId2"/>
              </a:rPr>
              <a:t>Texas Government Code, Chapter 2260</a:t>
            </a:r>
            <a:endParaRPr lang="en-US" dirty="0"/>
          </a:p>
          <a:p>
            <a:r>
              <a:rPr lang="en-US" b="1" u="sng" dirty="0"/>
              <a:t>Buy Texas</a:t>
            </a:r>
          </a:p>
          <a:p>
            <a:pPr lvl="1"/>
            <a:r>
              <a:rPr lang="en-US" dirty="0"/>
              <a:t>Simply holds the contractor responsible for buying Texas-made products, when available, if the price and quality are comparable to the equivalent non-Texas-made product at a given time. </a:t>
            </a:r>
          </a:p>
          <a:p>
            <a:r>
              <a:rPr lang="en-US" b="1" u="sng" dirty="0"/>
              <a:t>Vendor Hold Status</a:t>
            </a:r>
          </a:p>
          <a:p>
            <a:pPr lvl="1"/>
            <a:r>
              <a:rPr lang="en-US" dirty="0"/>
              <a:t>Agencies and institutions of higher education are required to verify a vendor’s hold status for payments with the State of Texas.  Vendors on hold with the state will not receive payment for services until the hold status has been cleared. </a:t>
            </a:r>
          </a:p>
          <a:p>
            <a:pPr lvl="1"/>
            <a:endParaRPr lang="en-US" b="1" u="sng" dirty="0"/>
          </a:p>
          <a:p>
            <a:pPr lvl="2">
              <a:buNone/>
            </a:pPr>
            <a:endParaRPr lang="en-US" dirty="0"/>
          </a:p>
          <a:p>
            <a:pPr lvl="1">
              <a:buNone/>
            </a:pPr>
            <a:endParaRPr lang="en-US" dirty="0"/>
          </a:p>
          <a:p>
            <a:endParaRPr lang="en-US" dirty="0"/>
          </a:p>
          <a:p>
            <a:pPr lvl="1"/>
            <a:endParaRPr lang="en-US" dirty="0"/>
          </a:p>
          <a:p>
            <a:pPr lvl="1">
              <a:buNone/>
            </a:pPr>
            <a:endParaRPr lang="en-US" u="sng" dirty="0"/>
          </a:p>
          <a:p>
            <a:pPr>
              <a:buNone/>
            </a:pPr>
            <a:endParaRPr lang="en-US" dirty="0"/>
          </a:p>
          <a:p>
            <a:pPr lvl="2"/>
            <a:endParaRPr lang="en-US" dirty="0"/>
          </a:p>
        </p:txBody>
      </p:sp>
      <p:pic>
        <p:nvPicPr>
          <p:cNvPr id="8197" name="Picture 5" descr="C:\Documents and Settings\abrown34\Local Settings\Temporary Internet Files\Content.IE5\CEAET0KV\MCj03871880000[1].jpg"/>
          <p:cNvPicPr>
            <a:picLocks noChangeAspect="1" noChangeArrowheads="1"/>
          </p:cNvPicPr>
          <p:nvPr/>
        </p:nvPicPr>
        <p:blipFill>
          <a:blip r:embed="rId3" cstate="print"/>
          <a:srcRect/>
          <a:stretch>
            <a:fillRect/>
          </a:stretch>
        </p:blipFill>
        <p:spPr bwMode="auto">
          <a:xfrm>
            <a:off x="152400" y="2514600"/>
            <a:ext cx="1025494" cy="731520"/>
          </a:xfrm>
          <a:prstGeom prst="rect">
            <a:avLst/>
          </a:prstGeom>
          <a:noFill/>
        </p:spPr>
      </p:pic>
      <p:pic>
        <p:nvPicPr>
          <p:cNvPr id="8198" name="Picture 6" descr="C:\Documents and Settings\abrown34\Local Settings\Temporary Internet Files\Content.IE5\SS33U9U2\MCj04374250000[1].wmf"/>
          <p:cNvPicPr>
            <a:picLocks noChangeAspect="1" noChangeArrowheads="1"/>
          </p:cNvPicPr>
          <p:nvPr/>
        </p:nvPicPr>
        <p:blipFill>
          <a:blip r:embed="rId4" cstate="print"/>
          <a:srcRect/>
          <a:stretch>
            <a:fillRect/>
          </a:stretch>
        </p:blipFill>
        <p:spPr bwMode="auto">
          <a:xfrm>
            <a:off x="0" y="4038600"/>
            <a:ext cx="838200" cy="838200"/>
          </a:xfrm>
          <a:prstGeom prst="rect">
            <a:avLst/>
          </a:prstGeom>
          <a:noFill/>
        </p:spPr>
      </p:pic>
      <p:pic>
        <p:nvPicPr>
          <p:cNvPr id="43013" name="Picture 5" descr="On Hold Sign"/>
          <p:cNvPicPr>
            <a:picLocks noChangeAspect="1" noChangeArrowheads="1"/>
          </p:cNvPicPr>
          <p:nvPr/>
        </p:nvPicPr>
        <p:blipFill>
          <a:blip r:embed="rId5" cstate="print"/>
          <a:srcRect/>
          <a:stretch>
            <a:fillRect/>
          </a:stretch>
        </p:blipFill>
        <p:spPr bwMode="auto">
          <a:xfrm>
            <a:off x="0" y="5257800"/>
            <a:ext cx="1095375" cy="847725"/>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Documents and Settings\abrown34\Local Settings\Temporary Internet Files\Content.IE5\CEAET0KV\MCj04325380000[1].png"/>
          <p:cNvPicPr>
            <a:picLocks noChangeAspect="1" noChangeArrowheads="1"/>
          </p:cNvPicPr>
          <p:nvPr/>
        </p:nvPicPr>
        <p:blipFill>
          <a:blip r:embed="rId2" cstate="print">
            <a:lum bright="33000" contrast="40000"/>
          </a:blip>
          <a:srcRect/>
          <a:stretch>
            <a:fillRect/>
          </a:stretch>
        </p:blipFill>
        <p:spPr bwMode="auto">
          <a:xfrm>
            <a:off x="304800" y="5334000"/>
            <a:ext cx="1005167" cy="990600"/>
          </a:xfrm>
          <a:prstGeom prst="rect">
            <a:avLst/>
          </a:prstGeom>
          <a:noFill/>
        </p:spPr>
      </p:pic>
      <p:pic>
        <p:nvPicPr>
          <p:cNvPr id="6" name="Picture 2" descr="C:\Documents and Settings\abrown34\Local Settings\Temporary Internet Files\Content.IE5\CEAET0KV\MCj04325380000[1].png"/>
          <p:cNvPicPr>
            <a:picLocks noChangeAspect="1" noChangeArrowheads="1"/>
          </p:cNvPicPr>
          <p:nvPr/>
        </p:nvPicPr>
        <p:blipFill>
          <a:blip r:embed="rId2" cstate="print">
            <a:lum bright="33000" contrast="40000"/>
          </a:blip>
          <a:srcRect/>
          <a:stretch>
            <a:fillRect/>
          </a:stretch>
        </p:blipFill>
        <p:spPr bwMode="auto">
          <a:xfrm>
            <a:off x="228600" y="3429000"/>
            <a:ext cx="1005167" cy="990600"/>
          </a:xfrm>
          <a:prstGeom prst="rect">
            <a:avLst/>
          </a:prstGeom>
          <a:noFill/>
        </p:spPr>
      </p:pic>
      <p:pic>
        <p:nvPicPr>
          <p:cNvPr id="7170" name="Picture 2" descr="C:\Documents and Settings\abrown34\Local Settings\Temporary Internet Files\Content.IE5\CEAET0KV\MCj04325380000[1].png"/>
          <p:cNvPicPr>
            <a:picLocks noChangeAspect="1" noChangeArrowheads="1"/>
          </p:cNvPicPr>
          <p:nvPr/>
        </p:nvPicPr>
        <p:blipFill>
          <a:blip r:embed="rId2" cstate="print">
            <a:lum bright="33000" contrast="40000"/>
          </a:blip>
          <a:srcRect/>
          <a:stretch>
            <a:fillRect/>
          </a:stretch>
        </p:blipFill>
        <p:spPr bwMode="auto">
          <a:xfrm>
            <a:off x="228600" y="1828800"/>
            <a:ext cx="1005167" cy="990600"/>
          </a:xfrm>
          <a:prstGeom prst="rect">
            <a:avLst/>
          </a:prstGeom>
          <a:noFill/>
        </p:spPr>
      </p:pic>
      <p:sp>
        <p:nvSpPr>
          <p:cNvPr id="4" name="Freeform 3"/>
          <p:cNvSpPr/>
          <p:nvPr/>
        </p:nvSpPr>
        <p:spPr>
          <a:xfrm>
            <a:off x="0" y="304800"/>
            <a:ext cx="9256818" cy="1464839"/>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2711480 w 9144000"/>
              <a:gd name="connsiteY0" fmla="*/ 1800225 h 1600200"/>
              <a:gd name="connsiteX1" fmla="*/ 2667030 w 9144000"/>
              <a:gd name="connsiteY1" fmla="*/ 1844675 h 1600200"/>
              <a:gd name="connsiteX2" fmla="*/ 2622580 w 9144000"/>
              <a:gd name="connsiteY2" fmla="*/ 1800225 h 1600200"/>
              <a:gd name="connsiteX3" fmla="*/ 2667030 w 9144000"/>
              <a:gd name="connsiteY3" fmla="*/ 1755775 h 1600200"/>
              <a:gd name="connsiteX4" fmla="*/ 2711480 w 9144000"/>
              <a:gd name="connsiteY4" fmla="*/ 1800225 h 1600200"/>
              <a:gd name="connsiteX0" fmla="*/ 2882759 w 9144000"/>
              <a:gd name="connsiteY0" fmla="*/ 1733639 h 1600200"/>
              <a:gd name="connsiteX1" fmla="*/ 2793859 w 9144000"/>
              <a:gd name="connsiteY1" fmla="*/ 1822539 h 1600200"/>
              <a:gd name="connsiteX2" fmla="*/ 2704959 w 9144000"/>
              <a:gd name="connsiteY2" fmla="*/ 1733639 h 1600200"/>
              <a:gd name="connsiteX3" fmla="*/ 2793859 w 9144000"/>
              <a:gd name="connsiteY3" fmla="*/ 1644739 h 1600200"/>
              <a:gd name="connsiteX4" fmla="*/ 2882759 w 9144000"/>
              <a:gd name="connsiteY4" fmla="*/ 1733639 h 1600200"/>
              <a:gd name="connsiteX0" fmla="*/ 3132749 w 9144000"/>
              <a:gd name="connsiteY0" fmla="*/ 1625729 h 1600200"/>
              <a:gd name="connsiteX1" fmla="*/ 2999399 w 9144000"/>
              <a:gd name="connsiteY1" fmla="*/ 1759079 h 1600200"/>
              <a:gd name="connsiteX2" fmla="*/ 2866049 w 9144000"/>
              <a:gd name="connsiteY2" fmla="*/ 1625729 h 1600200"/>
              <a:gd name="connsiteX3" fmla="*/ 2999399 w 9144000"/>
              <a:gd name="connsiteY3" fmla="*/ 1492379 h 1600200"/>
              <a:gd name="connsiteX4" fmla="*/ 3132749 w 9144000"/>
              <a:gd name="connsiteY4" fmla="*/ 1625729 h 16002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756565 w 9256818"/>
              <a:gd name="connsiteY0" fmla="*/ 1817264 h 1861714"/>
              <a:gd name="connsiteX1" fmla="*/ 2712115 w 9256818"/>
              <a:gd name="connsiteY1" fmla="*/ 1861714 h 1861714"/>
              <a:gd name="connsiteX2" fmla="*/ 2667665 w 9256818"/>
              <a:gd name="connsiteY2" fmla="*/ 1817264 h 1861714"/>
              <a:gd name="connsiteX3" fmla="*/ 2712115 w 9256818"/>
              <a:gd name="connsiteY3" fmla="*/ 1772814 h 1861714"/>
              <a:gd name="connsiteX4" fmla="*/ 2756565 w 9256818"/>
              <a:gd name="connsiteY4" fmla="*/ 1817264 h 1861714"/>
              <a:gd name="connsiteX0" fmla="*/ 2927844 w 9256818"/>
              <a:gd name="connsiteY0" fmla="*/ 1750678 h 1861714"/>
              <a:gd name="connsiteX1" fmla="*/ 2838944 w 9256818"/>
              <a:gd name="connsiteY1" fmla="*/ 1839578 h 1861714"/>
              <a:gd name="connsiteX2" fmla="*/ 2750044 w 9256818"/>
              <a:gd name="connsiteY2" fmla="*/ 1750678 h 1861714"/>
              <a:gd name="connsiteX3" fmla="*/ 2838944 w 9256818"/>
              <a:gd name="connsiteY3" fmla="*/ 1661778 h 1861714"/>
              <a:gd name="connsiteX4" fmla="*/ 2927844 w 9256818"/>
              <a:gd name="connsiteY4" fmla="*/ 1750678 h 1861714"/>
              <a:gd name="connsiteX0" fmla="*/ 3177834 w 9256818"/>
              <a:gd name="connsiteY0" fmla="*/ 1642768 h 1861714"/>
              <a:gd name="connsiteX1" fmla="*/ 3044484 w 9256818"/>
              <a:gd name="connsiteY1" fmla="*/ 1776118 h 1861714"/>
              <a:gd name="connsiteX2" fmla="*/ 2911134 w 9256818"/>
              <a:gd name="connsiteY2" fmla="*/ 1642768 h 1861714"/>
              <a:gd name="connsiteX3" fmla="*/ 3044484 w 9256818"/>
              <a:gd name="connsiteY3" fmla="*/ 1509418 h 1861714"/>
              <a:gd name="connsiteX4" fmla="*/ 3177834 w 9256818"/>
              <a:gd name="connsiteY4" fmla="*/ 1642768 h 1861714"/>
              <a:gd name="connsiteX0" fmla="*/ 490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4342 w 43733"/>
              <a:gd name="connsiteY8" fmla="*/ 27528 h 50260"/>
              <a:gd name="connsiteX9" fmla="*/ 37593 w 43733"/>
              <a:gd name="connsiteY9" fmla="*/ 30550 h 50260"/>
              <a:gd name="connsiteX10" fmla="*/ 42011 w 43733"/>
              <a:gd name="connsiteY10" fmla="*/ 15814 h 50260"/>
              <a:gd name="connsiteX11" fmla="*/ 40563 w 43733"/>
              <a:gd name="connsiteY11" fmla="*/ 18490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756565 w 9256818"/>
              <a:gd name="connsiteY0" fmla="*/ 1817264 h 1861714"/>
              <a:gd name="connsiteX1" fmla="*/ 2712115 w 9256818"/>
              <a:gd name="connsiteY1" fmla="*/ 1861714 h 1861714"/>
              <a:gd name="connsiteX2" fmla="*/ 2667665 w 9256818"/>
              <a:gd name="connsiteY2" fmla="*/ 1817264 h 1861714"/>
              <a:gd name="connsiteX3" fmla="*/ 2712115 w 9256818"/>
              <a:gd name="connsiteY3" fmla="*/ 1772814 h 1861714"/>
              <a:gd name="connsiteX4" fmla="*/ 2756565 w 9256818"/>
              <a:gd name="connsiteY4" fmla="*/ 1817264 h 1861714"/>
              <a:gd name="connsiteX0" fmla="*/ 2927844 w 9256818"/>
              <a:gd name="connsiteY0" fmla="*/ 1750678 h 1861714"/>
              <a:gd name="connsiteX1" fmla="*/ 2838944 w 9256818"/>
              <a:gd name="connsiteY1" fmla="*/ 1839578 h 1861714"/>
              <a:gd name="connsiteX2" fmla="*/ 2750044 w 9256818"/>
              <a:gd name="connsiteY2" fmla="*/ 1750678 h 1861714"/>
              <a:gd name="connsiteX3" fmla="*/ 2838944 w 9256818"/>
              <a:gd name="connsiteY3" fmla="*/ 1661778 h 1861714"/>
              <a:gd name="connsiteX4" fmla="*/ 2927844 w 9256818"/>
              <a:gd name="connsiteY4" fmla="*/ 1750678 h 1861714"/>
              <a:gd name="connsiteX0" fmla="*/ 3177834 w 9256818"/>
              <a:gd name="connsiteY0" fmla="*/ 1642768 h 1861714"/>
              <a:gd name="connsiteX1" fmla="*/ 3044484 w 9256818"/>
              <a:gd name="connsiteY1" fmla="*/ 1776118 h 1861714"/>
              <a:gd name="connsiteX2" fmla="*/ 2911134 w 9256818"/>
              <a:gd name="connsiteY2" fmla="*/ 1642768 h 1861714"/>
              <a:gd name="connsiteX3" fmla="*/ 3044484 w 9256818"/>
              <a:gd name="connsiteY3" fmla="*/ 1509418 h 1861714"/>
              <a:gd name="connsiteX4" fmla="*/ 3177834 w 9256818"/>
              <a:gd name="connsiteY4" fmla="*/ 1642768 h 1861714"/>
              <a:gd name="connsiteX0" fmla="*/ 382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4342 w 43733"/>
              <a:gd name="connsiteY8" fmla="*/ 27528 h 50260"/>
              <a:gd name="connsiteX9" fmla="*/ 37593 w 43733"/>
              <a:gd name="connsiteY9" fmla="*/ 30550 h 50260"/>
              <a:gd name="connsiteX10" fmla="*/ 42011 w 43733"/>
              <a:gd name="connsiteY10" fmla="*/ 15814 h 50260"/>
              <a:gd name="connsiteX11" fmla="*/ 40563 w 43733"/>
              <a:gd name="connsiteY11" fmla="*/ 18490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756565 w 9256818"/>
              <a:gd name="connsiteY0" fmla="*/ 1817264 h 1861714"/>
              <a:gd name="connsiteX1" fmla="*/ 2712115 w 9256818"/>
              <a:gd name="connsiteY1" fmla="*/ 1861714 h 1861714"/>
              <a:gd name="connsiteX2" fmla="*/ 2667665 w 9256818"/>
              <a:gd name="connsiteY2" fmla="*/ 1817264 h 1861714"/>
              <a:gd name="connsiteX3" fmla="*/ 2712115 w 9256818"/>
              <a:gd name="connsiteY3" fmla="*/ 1772814 h 1861714"/>
              <a:gd name="connsiteX4" fmla="*/ 2756565 w 9256818"/>
              <a:gd name="connsiteY4" fmla="*/ 1817264 h 1861714"/>
              <a:gd name="connsiteX0" fmla="*/ 2927844 w 9256818"/>
              <a:gd name="connsiteY0" fmla="*/ 1750678 h 1861714"/>
              <a:gd name="connsiteX1" fmla="*/ 2838944 w 9256818"/>
              <a:gd name="connsiteY1" fmla="*/ 1839578 h 1861714"/>
              <a:gd name="connsiteX2" fmla="*/ 2750044 w 9256818"/>
              <a:gd name="connsiteY2" fmla="*/ 1750678 h 1861714"/>
              <a:gd name="connsiteX3" fmla="*/ 2838944 w 9256818"/>
              <a:gd name="connsiteY3" fmla="*/ 1661778 h 1861714"/>
              <a:gd name="connsiteX4" fmla="*/ 2927844 w 9256818"/>
              <a:gd name="connsiteY4" fmla="*/ 1750678 h 1861714"/>
              <a:gd name="connsiteX0" fmla="*/ 3177834 w 9256818"/>
              <a:gd name="connsiteY0" fmla="*/ 1642768 h 1861714"/>
              <a:gd name="connsiteX1" fmla="*/ 3044484 w 9256818"/>
              <a:gd name="connsiteY1" fmla="*/ 1776118 h 1861714"/>
              <a:gd name="connsiteX2" fmla="*/ 2911134 w 9256818"/>
              <a:gd name="connsiteY2" fmla="*/ 1642768 h 1861714"/>
              <a:gd name="connsiteX3" fmla="*/ 3044484 w 9256818"/>
              <a:gd name="connsiteY3" fmla="*/ 1509418 h 1861714"/>
              <a:gd name="connsiteX4" fmla="*/ 3177834 w 9256818"/>
              <a:gd name="connsiteY4" fmla="*/ 1642768 h 1861714"/>
              <a:gd name="connsiteX0" fmla="*/ 382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4342 w 43733"/>
              <a:gd name="connsiteY8" fmla="*/ 27528 h 50260"/>
              <a:gd name="connsiteX9" fmla="*/ 37593 w 43733"/>
              <a:gd name="connsiteY9" fmla="*/ 30550 h 50260"/>
              <a:gd name="connsiteX10" fmla="*/ 42011 w 43733"/>
              <a:gd name="connsiteY10" fmla="*/ 15814 h 50260"/>
              <a:gd name="connsiteX11" fmla="*/ 40563 w 43733"/>
              <a:gd name="connsiteY11" fmla="*/ 18490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733" h="50260">
                <a:moveTo>
                  <a:pt x="4113" y="14830"/>
                </a:moveTo>
                <a:cubicBezTo>
                  <a:pt x="3842" y="12117"/>
                  <a:pt x="4474" y="9381"/>
                  <a:pt x="5836" y="7367"/>
                </a:cubicBezTo>
                <a:cubicBezTo>
                  <a:pt x="7988" y="4186"/>
                  <a:pt x="11477" y="3477"/>
                  <a:pt x="14218" y="5662"/>
                </a:cubicBezTo>
                <a:cubicBezTo>
                  <a:pt x="15891" y="1369"/>
                  <a:pt x="20127" y="482"/>
                  <a:pt x="22669" y="3892"/>
                </a:cubicBezTo>
                <a:cubicBezTo>
                  <a:pt x="23310" y="2143"/>
                  <a:pt x="24541" y="934"/>
                  <a:pt x="25962" y="660"/>
                </a:cubicBezTo>
                <a:cubicBezTo>
                  <a:pt x="27526" y="358"/>
                  <a:pt x="29088" y="1230"/>
                  <a:pt x="30046" y="2941"/>
                </a:cubicBezTo>
                <a:cubicBezTo>
                  <a:pt x="31428" y="727"/>
                  <a:pt x="33714" y="0"/>
                  <a:pt x="35676" y="1150"/>
                </a:cubicBezTo>
                <a:cubicBezTo>
                  <a:pt x="37171" y="2026"/>
                  <a:pt x="38243" y="3860"/>
                  <a:pt x="38531" y="6036"/>
                </a:cubicBezTo>
                <a:cubicBezTo>
                  <a:pt x="40259" y="6678"/>
                  <a:pt x="41635" y="8458"/>
                  <a:pt x="42195" y="10778"/>
                </a:cubicBezTo>
                <a:cubicBezTo>
                  <a:pt x="42602" y="12462"/>
                  <a:pt x="42544" y="14291"/>
                  <a:pt x="42031" y="15920"/>
                </a:cubicBezTo>
                <a:cubicBezTo>
                  <a:pt x="43292" y="18154"/>
                  <a:pt x="43733" y="21050"/>
                  <a:pt x="43229" y="23782"/>
                </a:cubicBezTo>
                <a:cubicBezTo>
                  <a:pt x="42559" y="27414"/>
                  <a:pt x="40341" y="30134"/>
                  <a:pt x="37617" y="30664"/>
                </a:cubicBezTo>
                <a:cubicBezTo>
                  <a:pt x="37604" y="32931"/>
                  <a:pt x="36871" y="35081"/>
                  <a:pt x="35608" y="36561"/>
                </a:cubicBezTo>
                <a:cubicBezTo>
                  <a:pt x="33689" y="38810"/>
                  <a:pt x="30917" y="39099"/>
                  <a:pt x="28768" y="37275"/>
                </a:cubicBezTo>
                <a:cubicBezTo>
                  <a:pt x="28073" y="40408"/>
                  <a:pt x="26212" y="42803"/>
                  <a:pt x="23880" y="43566"/>
                </a:cubicBezTo>
                <a:cubicBezTo>
                  <a:pt x="21132" y="44465"/>
                  <a:pt x="18264" y="42933"/>
                  <a:pt x="16693" y="39726"/>
                </a:cubicBezTo>
                <a:cubicBezTo>
                  <a:pt x="12985" y="42770"/>
                  <a:pt x="8169" y="41059"/>
                  <a:pt x="6017" y="35932"/>
                </a:cubicBezTo>
                <a:cubicBezTo>
                  <a:pt x="3903" y="36269"/>
                  <a:pt x="1918" y="34484"/>
                  <a:pt x="1323" y="31710"/>
                </a:cubicBezTo>
                <a:cubicBezTo>
                  <a:pt x="892" y="29703"/>
                  <a:pt x="1273" y="27537"/>
                  <a:pt x="2326" y="26011"/>
                </a:cubicBezTo>
                <a:cubicBezTo>
                  <a:pt x="832" y="24814"/>
                  <a:pt x="0" y="22517"/>
                  <a:pt x="208" y="20164"/>
                </a:cubicBezTo>
                <a:cubicBezTo>
                  <a:pt x="452" y="17409"/>
                  <a:pt x="2058" y="15251"/>
                  <a:pt x="4076" y="14967"/>
                </a:cubicBezTo>
                <a:cubicBezTo>
                  <a:pt x="4088" y="14921"/>
                  <a:pt x="4101" y="14876"/>
                  <a:pt x="4113" y="14830"/>
                </a:cubicBezTo>
                <a:close/>
              </a:path>
              <a:path w="9256818" h="1861714">
                <a:moveTo>
                  <a:pt x="2756565" y="1817264"/>
                </a:moveTo>
                <a:cubicBezTo>
                  <a:pt x="2756565" y="1841813"/>
                  <a:pt x="2736664" y="1861714"/>
                  <a:pt x="2712115" y="1861714"/>
                </a:cubicBezTo>
                <a:cubicBezTo>
                  <a:pt x="2687566" y="1861714"/>
                  <a:pt x="2667665" y="1841813"/>
                  <a:pt x="2667665" y="1817264"/>
                </a:cubicBezTo>
                <a:cubicBezTo>
                  <a:pt x="2667665" y="1792715"/>
                  <a:pt x="2687566" y="1772814"/>
                  <a:pt x="2712115" y="1772814"/>
                </a:cubicBezTo>
                <a:cubicBezTo>
                  <a:pt x="2736664" y="1772814"/>
                  <a:pt x="2756565" y="1792715"/>
                  <a:pt x="2756565" y="1817264"/>
                </a:cubicBezTo>
                <a:close/>
              </a:path>
              <a:path w="9256818" h="1861714">
                <a:moveTo>
                  <a:pt x="2927844" y="1750678"/>
                </a:moveTo>
                <a:cubicBezTo>
                  <a:pt x="2927844" y="1799776"/>
                  <a:pt x="2888042" y="1839578"/>
                  <a:pt x="2838944" y="1839578"/>
                </a:cubicBezTo>
                <a:cubicBezTo>
                  <a:pt x="2789846" y="1839578"/>
                  <a:pt x="2750044" y="1799776"/>
                  <a:pt x="2750044" y="1750678"/>
                </a:cubicBezTo>
                <a:cubicBezTo>
                  <a:pt x="2750044" y="1701580"/>
                  <a:pt x="2789846" y="1661778"/>
                  <a:pt x="2838944" y="1661778"/>
                </a:cubicBezTo>
                <a:cubicBezTo>
                  <a:pt x="2888042" y="1661778"/>
                  <a:pt x="2927844" y="1701580"/>
                  <a:pt x="2927844" y="1750678"/>
                </a:cubicBezTo>
                <a:close/>
              </a:path>
              <a:path w="9256818" h="1861714">
                <a:moveTo>
                  <a:pt x="3177834" y="1642768"/>
                </a:moveTo>
                <a:cubicBezTo>
                  <a:pt x="3177834" y="1716415"/>
                  <a:pt x="3118131" y="1776118"/>
                  <a:pt x="3044484" y="1776118"/>
                </a:cubicBezTo>
                <a:cubicBezTo>
                  <a:pt x="2970837" y="1776118"/>
                  <a:pt x="2911134" y="1716415"/>
                  <a:pt x="2911134" y="1642768"/>
                </a:cubicBezTo>
                <a:cubicBezTo>
                  <a:pt x="2911134" y="1569121"/>
                  <a:pt x="2970837" y="1509418"/>
                  <a:pt x="3044484" y="1509418"/>
                </a:cubicBezTo>
                <a:cubicBezTo>
                  <a:pt x="3118131" y="1509418"/>
                  <a:pt x="3177834" y="1569121"/>
                  <a:pt x="3177834" y="1642768"/>
                </a:cubicBezTo>
                <a:close/>
              </a:path>
              <a:path w="43733" h="50260" fill="none" extrusionOk="0">
                <a:moveTo>
                  <a:pt x="3826" y="26637"/>
                </a:moveTo>
                <a:cubicBezTo>
                  <a:pt x="2942" y="26731"/>
                  <a:pt x="3138" y="26453"/>
                  <a:pt x="2373" y="25840"/>
                </a:cubicBezTo>
                <a:moveTo>
                  <a:pt x="7141" y="35359"/>
                </a:moveTo>
                <a:cubicBezTo>
                  <a:pt x="6786" y="35552"/>
                  <a:pt x="6413" y="35680"/>
                  <a:pt x="6033" y="35740"/>
                </a:cubicBezTo>
                <a:moveTo>
                  <a:pt x="16691" y="39550"/>
                </a:moveTo>
                <a:cubicBezTo>
                  <a:pt x="16424" y="39004"/>
                  <a:pt x="16200" y="38421"/>
                  <a:pt x="16023" y="37810"/>
                </a:cubicBezTo>
                <a:moveTo>
                  <a:pt x="29040" y="35211"/>
                </a:moveTo>
                <a:cubicBezTo>
                  <a:pt x="29001" y="35858"/>
                  <a:pt x="28911" y="36498"/>
                  <a:pt x="28773" y="37120"/>
                </a:cubicBezTo>
                <a:moveTo>
                  <a:pt x="34342" y="27528"/>
                </a:moveTo>
                <a:cubicBezTo>
                  <a:pt x="36346" y="28856"/>
                  <a:pt x="37611" y="27518"/>
                  <a:pt x="37593" y="30550"/>
                </a:cubicBezTo>
                <a:moveTo>
                  <a:pt x="42011" y="15814"/>
                </a:moveTo>
                <a:cubicBezTo>
                  <a:pt x="41686" y="16846"/>
                  <a:pt x="41191" y="17762"/>
                  <a:pt x="40563" y="18490"/>
                </a:cubicBezTo>
                <a:moveTo>
                  <a:pt x="38537" y="5886"/>
                </a:moveTo>
                <a:cubicBezTo>
                  <a:pt x="38592" y="6303"/>
                  <a:pt x="38618" y="6726"/>
                  <a:pt x="38613" y="7150"/>
                </a:cubicBezTo>
                <a:moveTo>
                  <a:pt x="29291" y="4412"/>
                </a:moveTo>
                <a:cubicBezTo>
                  <a:pt x="29480" y="3829"/>
                  <a:pt x="29729" y="3286"/>
                  <a:pt x="30033" y="2800"/>
                </a:cubicBezTo>
                <a:moveTo>
                  <a:pt x="22354" y="5180"/>
                </a:moveTo>
                <a:cubicBezTo>
                  <a:pt x="22431" y="4698"/>
                  <a:pt x="22552" y="4231"/>
                  <a:pt x="22713" y="3790"/>
                </a:cubicBezTo>
                <a:moveTo>
                  <a:pt x="14213" y="5652"/>
                </a:moveTo>
                <a:cubicBezTo>
                  <a:pt x="14685" y="6028"/>
                  <a:pt x="15121" y="6481"/>
                  <a:pt x="15513" y="7000"/>
                </a:cubicBezTo>
                <a:moveTo>
                  <a:pt x="4340" y="16249"/>
                </a:moveTo>
                <a:cubicBezTo>
                  <a:pt x="4237" y="15785"/>
                  <a:pt x="4161" y="15311"/>
                  <a:pt x="4113" y="14830"/>
                </a:cubicBezTo>
              </a:path>
            </a:pathLst>
          </a:cu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2" name="Title 1"/>
          <p:cNvSpPr>
            <a:spLocks noGrp="1"/>
          </p:cNvSpPr>
          <p:nvPr>
            <p:ph type="title"/>
          </p:nvPr>
        </p:nvSpPr>
        <p:spPr>
          <a:xfrm>
            <a:off x="304800" y="228600"/>
            <a:ext cx="8458200" cy="1295400"/>
          </a:xfrm>
        </p:spPr>
        <p:txBody>
          <a:bodyPr>
            <a:normAutofit/>
          </a:bodyPr>
          <a:lstStyle/>
          <a:p>
            <a:r>
              <a:rPr lang="en-US" sz="2600" dirty="0"/>
              <a:t>   What provisions should </a:t>
            </a:r>
            <a:r>
              <a:rPr lang="en-US" sz="2600" b="1" u="sng" dirty="0">
                <a:solidFill>
                  <a:srgbClr val="FF0000"/>
                </a:solidFill>
              </a:rPr>
              <a:t>not</a:t>
            </a:r>
            <a:r>
              <a:rPr lang="en-US" sz="2600" dirty="0"/>
              <a:t> be included in contracts?</a:t>
            </a:r>
          </a:p>
        </p:txBody>
      </p:sp>
      <p:sp>
        <p:nvSpPr>
          <p:cNvPr id="3" name="Content Placeholder 2"/>
          <p:cNvSpPr>
            <a:spLocks noGrp="1"/>
          </p:cNvSpPr>
          <p:nvPr>
            <p:ph idx="1"/>
          </p:nvPr>
        </p:nvSpPr>
        <p:spPr>
          <a:xfrm>
            <a:off x="304800" y="2057400"/>
            <a:ext cx="8305800" cy="4953000"/>
          </a:xfrm>
        </p:spPr>
        <p:txBody>
          <a:bodyPr>
            <a:normAutofit fontScale="62500" lnSpcReduction="20000"/>
          </a:bodyPr>
          <a:lstStyle/>
          <a:p>
            <a:r>
              <a:rPr lang="en-US" sz="3800" b="1" u="sng" dirty="0"/>
              <a:t>Attorney Fees &amp; Line of Credit Terms</a:t>
            </a:r>
          </a:p>
          <a:p>
            <a:pPr lvl="1"/>
            <a:r>
              <a:rPr lang="en-US" dirty="0"/>
              <a:t>We cannot agree to pay any attorneys fees.</a:t>
            </a:r>
          </a:p>
          <a:p>
            <a:pPr lvl="2"/>
            <a:r>
              <a:rPr lang="en-US" u="sng" dirty="0">
                <a:solidFill>
                  <a:srgbClr val="0000FF"/>
                </a:solidFill>
              </a:rPr>
              <a:t>Tex. </a:t>
            </a:r>
            <a:r>
              <a:rPr lang="en-US" u="sng" dirty="0" err="1">
                <a:solidFill>
                  <a:srgbClr val="0000FF"/>
                </a:solidFill>
              </a:rPr>
              <a:t>Govt</a:t>
            </a:r>
            <a:r>
              <a:rPr lang="en-US" u="sng" dirty="0">
                <a:solidFill>
                  <a:srgbClr val="0000FF"/>
                </a:solidFill>
              </a:rPr>
              <a:t> Code §2260.003</a:t>
            </a:r>
          </a:p>
          <a:p>
            <a:pPr lvl="1"/>
            <a:r>
              <a:rPr lang="en-US" dirty="0"/>
              <a:t>The Texas Constitution provides that the State cannot give, lend or pledge the credit of the State to any person, association or corporation, or make any grant of public monies to any person, association or corporation without express authority.</a:t>
            </a:r>
          </a:p>
          <a:p>
            <a:pPr lvl="2"/>
            <a:r>
              <a:rPr lang="fr-FR" dirty="0">
                <a:hlinkClick r:id="rId3" action="ppaction://hlinksldjump"/>
              </a:rPr>
              <a:t>Texas Constitution, Article 3, Sections 50-52</a:t>
            </a:r>
            <a:endParaRPr lang="fr-FR" dirty="0"/>
          </a:p>
          <a:p>
            <a:r>
              <a:rPr lang="en-US" sz="3800" b="1" u="sng" dirty="0"/>
              <a:t>General Liability Insurance</a:t>
            </a:r>
          </a:p>
          <a:p>
            <a:pPr lvl="1"/>
            <a:r>
              <a:rPr lang="en-US" dirty="0"/>
              <a:t>We cannot provide general liability insurance.</a:t>
            </a:r>
          </a:p>
          <a:p>
            <a:pPr lvl="2"/>
            <a:r>
              <a:rPr lang="en-US" dirty="0"/>
              <a:t>It is the stated policy of the State of Texas not to acquire commercial general liability insurance for torts committed by employees of the state who are acting within the scope of their employment. Rather, third parties must look to the Texas Tort Claims Act for relief with respect to property damage, personal injury and death proximately caused by the wrongful act or omission or negligence of an employee acting within his scope of employment as more fully set out above.</a:t>
            </a:r>
          </a:p>
          <a:p>
            <a:pPr lvl="3"/>
            <a:r>
              <a:rPr lang="en-US" dirty="0">
                <a:hlinkClick r:id="rId4"/>
              </a:rPr>
              <a:t>Texas Tort Claims Act, Texas Civil Practice and Remedies Code, Chapter 101</a:t>
            </a:r>
            <a:r>
              <a:rPr lang="en-US" dirty="0"/>
              <a:t> </a:t>
            </a:r>
          </a:p>
          <a:p>
            <a:r>
              <a:rPr lang="en-US" sz="3800" b="1" u="sng" dirty="0"/>
              <a:t>Confidential Information</a:t>
            </a:r>
          </a:p>
          <a:p>
            <a:pPr lvl="1"/>
            <a:r>
              <a:rPr lang="en-US" dirty="0"/>
              <a:t>Our ability to keep information confidential is limited by the Texas Public Information Act. </a:t>
            </a:r>
          </a:p>
          <a:p>
            <a:pPr lvl="1">
              <a:buNone/>
            </a:pPr>
            <a:endParaRPr lang="en-US" dirty="0"/>
          </a:p>
          <a:p>
            <a:pPr lvl="1"/>
            <a:endParaRPr lang="en-US" dirty="0"/>
          </a:p>
          <a:p>
            <a:pPr>
              <a:buNone/>
            </a:pP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brown34\Local Settings\Temporary Internet Files\Content.IE5\CEAET0KV\MCj04325380000[1].png"/>
          <p:cNvPicPr>
            <a:picLocks noChangeAspect="1" noChangeArrowheads="1"/>
          </p:cNvPicPr>
          <p:nvPr/>
        </p:nvPicPr>
        <p:blipFill>
          <a:blip r:embed="rId2" cstate="print">
            <a:lum bright="33000" contrast="40000"/>
          </a:blip>
          <a:srcRect/>
          <a:stretch>
            <a:fillRect/>
          </a:stretch>
        </p:blipFill>
        <p:spPr bwMode="auto">
          <a:xfrm>
            <a:off x="381000" y="5029200"/>
            <a:ext cx="1005167" cy="990600"/>
          </a:xfrm>
          <a:prstGeom prst="rect">
            <a:avLst/>
          </a:prstGeom>
          <a:noFill/>
        </p:spPr>
      </p:pic>
      <p:pic>
        <p:nvPicPr>
          <p:cNvPr id="7" name="Picture 2" descr="C:\Documents and Settings\abrown34\Local Settings\Temporary Internet Files\Content.IE5\CEAET0KV\MCj04325380000[1].png"/>
          <p:cNvPicPr>
            <a:picLocks noChangeAspect="1" noChangeArrowheads="1"/>
          </p:cNvPicPr>
          <p:nvPr/>
        </p:nvPicPr>
        <p:blipFill>
          <a:blip r:embed="rId2" cstate="print">
            <a:lum bright="33000" contrast="40000"/>
          </a:blip>
          <a:srcRect/>
          <a:stretch>
            <a:fillRect/>
          </a:stretch>
        </p:blipFill>
        <p:spPr bwMode="auto">
          <a:xfrm>
            <a:off x="381000" y="3352800"/>
            <a:ext cx="1005167" cy="990600"/>
          </a:xfrm>
          <a:prstGeom prst="rect">
            <a:avLst/>
          </a:prstGeom>
          <a:noFill/>
        </p:spPr>
      </p:pic>
      <p:pic>
        <p:nvPicPr>
          <p:cNvPr id="6" name="Picture 2" descr="C:\Documents and Settings\abrown34\Local Settings\Temporary Internet Files\Content.IE5\CEAET0KV\MCj04325380000[1].png"/>
          <p:cNvPicPr>
            <a:picLocks noChangeAspect="1" noChangeArrowheads="1"/>
          </p:cNvPicPr>
          <p:nvPr/>
        </p:nvPicPr>
        <p:blipFill>
          <a:blip r:embed="rId2" cstate="print">
            <a:lum bright="33000" contrast="40000"/>
          </a:blip>
          <a:srcRect/>
          <a:stretch>
            <a:fillRect/>
          </a:stretch>
        </p:blipFill>
        <p:spPr bwMode="auto">
          <a:xfrm>
            <a:off x="304800" y="1676400"/>
            <a:ext cx="1005167" cy="990600"/>
          </a:xfrm>
          <a:prstGeom prst="rect">
            <a:avLst/>
          </a:prstGeom>
          <a:noFill/>
        </p:spPr>
      </p:pic>
      <p:sp>
        <p:nvSpPr>
          <p:cNvPr id="4" name="Freeform 3"/>
          <p:cNvSpPr/>
          <p:nvPr/>
        </p:nvSpPr>
        <p:spPr>
          <a:xfrm>
            <a:off x="0" y="0"/>
            <a:ext cx="9256818" cy="1447800"/>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2707247 w 9144000"/>
              <a:gd name="connsiteY0" fmla="*/ 1628775 h 1447800"/>
              <a:gd name="connsiteX1" fmla="*/ 2667030 w 9144000"/>
              <a:gd name="connsiteY1" fmla="*/ 1668992 h 1447800"/>
              <a:gd name="connsiteX2" fmla="*/ 2626813 w 9144000"/>
              <a:gd name="connsiteY2" fmla="*/ 1628775 h 1447800"/>
              <a:gd name="connsiteX3" fmla="*/ 2667030 w 9144000"/>
              <a:gd name="connsiteY3" fmla="*/ 1588558 h 1447800"/>
              <a:gd name="connsiteX4" fmla="*/ 2707247 w 9144000"/>
              <a:gd name="connsiteY4" fmla="*/ 1628775 h 1447800"/>
              <a:gd name="connsiteX0" fmla="*/ 2876312 w 9144000"/>
              <a:gd name="connsiteY0" fmla="*/ 1567571 h 1447800"/>
              <a:gd name="connsiteX1" fmla="*/ 2795879 w 9144000"/>
              <a:gd name="connsiteY1" fmla="*/ 1648004 h 1447800"/>
              <a:gd name="connsiteX2" fmla="*/ 2715446 w 9144000"/>
              <a:gd name="connsiteY2" fmla="*/ 1567571 h 1447800"/>
              <a:gd name="connsiteX3" fmla="*/ 2795879 w 9144000"/>
              <a:gd name="connsiteY3" fmla="*/ 1487138 h 1447800"/>
              <a:gd name="connsiteX4" fmla="*/ 2876312 w 9144000"/>
              <a:gd name="connsiteY4" fmla="*/ 1567571 h 1447800"/>
              <a:gd name="connsiteX0" fmla="*/ 3118029 w 9144000"/>
              <a:gd name="connsiteY0" fmla="*/ 1471857 h 1447800"/>
              <a:gd name="connsiteX1" fmla="*/ 2997379 w 9144000"/>
              <a:gd name="connsiteY1" fmla="*/ 1592507 h 1447800"/>
              <a:gd name="connsiteX2" fmla="*/ 2876729 w 9144000"/>
              <a:gd name="connsiteY2" fmla="*/ 1471857 h 1447800"/>
              <a:gd name="connsiteX3" fmla="*/ 2997379 w 9144000"/>
              <a:gd name="connsiteY3" fmla="*/ 1351207 h 1447800"/>
              <a:gd name="connsiteX4" fmla="*/ 3118029 w 9144000"/>
              <a:gd name="connsiteY4" fmla="*/ 1471857 h 14478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752332 w 9256818"/>
              <a:gd name="connsiteY0" fmla="*/ 1644191 h 1684408"/>
              <a:gd name="connsiteX1" fmla="*/ 2712115 w 9256818"/>
              <a:gd name="connsiteY1" fmla="*/ 1684408 h 1684408"/>
              <a:gd name="connsiteX2" fmla="*/ 2671898 w 9256818"/>
              <a:gd name="connsiteY2" fmla="*/ 1644191 h 1684408"/>
              <a:gd name="connsiteX3" fmla="*/ 2712115 w 9256818"/>
              <a:gd name="connsiteY3" fmla="*/ 1603974 h 1684408"/>
              <a:gd name="connsiteX4" fmla="*/ 2752332 w 9256818"/>
              <a:gd name="connsiteY4" fmla="*/ 1644191 h 1684408"/>
              <a:gd name="connsiteX0" fmla="*/ 2921397 w 9256818"/>
              <a:gd name="connsiteY0" fmla="*/ 1582987 h 1684408"/>
              <a:gd name="connsiteX1" fmla="*/ 2840964 w 9256818"/>
              <a:gd name="connsiteY1" fmla="*/ 1663420 h 1684408"/>
              <a:gd name="connsiteX2" fmla="*/ 2760531 w 9256818"/>
              <a:gd name="connsiteY2" fmla="*/ 1582987 h 1684408"/>
              <a:gd name="connsiteX3" fmla="*/ 2840964 w 9256818"/>
              <a:gd name="connsiteY3" fmla="*/ 1502554 h 1684408"/>
              <a:gd name="connsiteX4" fmla="*/ 2921397 w 9256818"/>
              <a:gd name="connsiteY4" fmla="*/ 1582987 h 1684408"/>
              <a:gd name="connsiteX0" fmla="*/ 3163114 w 9256818"/>
              <a:gd name="connsiteY0" fmla="*/ 1487273 h 1684408"/>
              <a:gd name="connsiteX1" fmla="*/ 3042464 w 9256818"/>
              <a:gd name="connsiteY1" fmla="*/ 1607923 h 1684408"/>
              <a:gd name="connsiteX2" fmla="*/ 2921814 w 9256818"/>
              <a:gd name="connsiteY2" fmla="*/ 1487273 h 1684408"/>
              <a:gd name="connsiteX3" fmla="*/ 3042464 w 9256818"/>
              <a:gd name="connsiteY3" fmla="*/ 1366623 h 1684408"/>
              <a:gd name="connsiteX4" fmla="*/ 3163114 w 9256818"/>
              <a:gd name="connsiteY4" fmla="*/ 1487273 h 1684408"/>
              <a:gd name="connsiteX0" fmla="*/ 490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4342 w 43733"/>
              <a:gd name="connsiteY8" fmla="*/ 27961 h 50260"/>
              <a:gd name="connsiteX9" fmla="*/ 37593 w 43733"/>
              <a:gd name="connsiteY9" fmla="*/ 30550 h 50260"/>
              <a:gd name="connsiteX10" fmla="*/ 42011 w 43733"/>
              <a:gd name="connsiteY10" fmla="*/ 15814 h 50260"/>
              <a:gd name="connsiteX11" fmla="*/ 40563 w 43733"/>
              <a:gd name="connsiteY11" fmla="*/ 18490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752332 w 9256818"/>
              <a:gd name="connsiteY0" fmla="*/ 1644191 h 1684408"/>
              <a:gd name="connsiteX1" fmla="*/ 2712115 w 9256818"/>
              <a:gd name="connsiteY1" fmla="*/ 1684408 h 1684408"/>
              <a:gd name="connsiteX2" fmla="*/ 2671898 w 9256818"/>
              <a:gd name="connsiteY2" fmla="*/ 1644191 h 1684408"/>
              <a:gd name="connsiteX3" fmla="*/ 2712115 w 9256818"/>
              <a:gd name="connsiteY3" fmla="*/ 1603974 h 1684408"/>
              <a:gd name="connsiteX4" fmla="*/ 2752332 w 9256818"/>
              <a:gd name="connsiteY4" fmla="*/ 1644191 h 1684408"/>
              <a:gd name="connsiteX0" fmla="*/ 2921397 w 9256818"/>
              <a:gd name="connsiteY0" fmla="*/ 1582987 h 1684408"/>
              <a:gd name="connsiteX1" fmla="*/ 2840964 w 9256818"/>
              <a:gd name="connsiteY1" fmla="*/ 1663420 h 1684408"/>
              <a:gd name="connsiteX2" fmla="*/ 2760531 w 9256818"/>
              <a:gd name="connsiteY2" fmla="*/ 1582987 h 1684408"/>
              <a:gd name="connsiteX3" fmla="*/ 2840964 w 9256818"/>
              <a:gd name="connsiteY3" fmla="*/ 1502554 h 1684408"/>
              <a:gd name="connsiteX4" fmla="*/ 2921397 w 9256818"/>
              <a:gd name="connsiteY4" fmla="*/ 1582987 h 1684408"/>
              <a:gd name="connsiteX0" fmla="*/ 3163114 w 9256818"/>
              <a:gd name="connsiteY0" fmla="*/ 1487273 h 1684408"/>
              <a:gd name="connsiteX1" fmla="*/ 3042464 w 9256818"/>
              <a:gd name="connsiteY1" fmla="*/ 1607923 h 1684408"/>
              <a:gd name="connsiteX2" fmla="*/ 2921814 w 9256818"/>
              <a:gd name="connsiteY2" fmla="*/ 1487273 h 1684408"/>
              <a:gd name="connsiteX3" fmla="*/ 3042464 w 9256818"/>
              <a:gd name="connsiteY3" fmla="*/ 1366623 h 1684408"/>
              <a:gd name="connsiteX4" fmla="*/ 3163114 w 9256818"/>
              <a:gd name="connsiteY4" fmla="*/ 1487273 h 1684408"/>
              <a:gd name="connsiteX0" fmla="*/ 4906 w 43733"/>
              <a:gd name="connsiteY0" fmla="*/ 26637 h 50260"/>
              <a:gd name="connsiteX1" fmla="*/ 2729 w 43733"/>
              <a:gd name="connsiteY1" fmla="*/ 26139 h 50260"/>
              <a:gd name="connsiteX2" fmla="*/ 2373 w 43733"/>
              <a:gd name="connsiteY2" fmla="*/ 25840 h 50260"/>
              <a:gd name="connsiteX3" fmla="*/ 7141 w 43733"/>
              <a:gd name="connsiteY3" fmla="*/ 35359 h 50260"/>
              <a:gd name="connsiteX4" fmla="*/ 6033 w 43733"/>
              <a:gd name="connsiteY4" fmla="*/ 35740 h 50260"/>
              <a:gd name="connsiteX5" fmla="*/ 16691 w 43733"/>
              <a:gd name="connsiteY5" fmla="*/ 39550 h 50260"/>
              <a:gd name="connsiteX6" fmla="*/ 16023 w 43733"/>
              <a:gd name="connsiteY6" fmla="*/ 37810 h 50260"/>
              <a:gd name="connsiteX7" fmla="*/ 29040 w 43733"/>
              <a:gd name="connsiteY7" fmla="*/ 35211 h 50260"/>
              <a:gd name="connsiteX8" fmla="*/ 28773 w 43733"/>
              <a:gd name="connsiteY8" fmla="*/ 37120 h 50260"/>
              <a:gd name="connsiteX9" fmla="*/ 34342 w 43733"/>
              <a:gd name="connsiteY9" fmla="*/ 27961 h 50260"/>
              <a:gd name="connsiteX10" fmla="*/ 37593 w 43733"/>
              <a:gd name="connsiteY10" fmla="*/ 30550 h 50260"/>
              <a:gd name="connsiteX11" fmla="*/ 42011 w 43733"/>
              <a:gd name="connsiteY11" fmla="*/ 15814 h 50260"/>
              <a:gd name="connsiteX12" fmla="*/ 40563 w 43733"/>
              <a:gd name="connsiteY12" fmla="*/ 18490 h 50260"/>
              <a:gd name="connsiteX13" fmla="*/ 38537 w 43733"/>
              <a:gd name="connsiteY13" fmla="*/ 5886 h 50260"/>
              <a:gd name="connsiteX14" fmla="*/ 38613 w 43733"/>
              <a:gd name="connsiteY14" fmla="*/ 7150 h 50260"/>
              <a:gd name="connsiteX15" fmla="*/ 29291 w 43733"/>
              <a:gd name="connsiteY15" fmla="*/ 4412 h 50260"/>
              <a:gd name="connsiteX16" fmla="*/ 30033 w 43733"/>
              <a:gd name="connsiteY16" fmla="*/ 2800 h 50260"/>
              <a:gd name="connsiteX17" fmla="*/ 22354 w 43733"/>
              <a:gd name="connsiteY17" fmla="*/ 5180 h 50260"/>
              <a:gd name="connsiteX18" fmla="*/ 22713 w 43733"/>
              <a:gd name="connsiteY18" fmla="*/ 3790 h 50260"/>
              <a:gd name="connsiteX19" fmla="*/ 14213 w 43733"/>
              <a:gd name="connsiteY19" fmla="*/ 5652 h 50260"/>
              <a:gd name="connsiteX20" fmla="*/ 15513 w 43733"/>
              <a:gd name="connsiteY20" fmla="*/ 7000 h 50260"/>
              <a:gd name="connsiteX21" fmla="*/ 4340 w 43733"/>
              <a:gd name="connsiteY21" fmla="*/ 16249 h 50260"/>
              <a:gd name="connsiteX22" fmla="*/ 4113 w 43733"/>
              <a:gd name="connsiteY22" fmla="*/ 14830 h 5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3733" h="50260">
                <a:moveTo>
                  <a:pt x="4113" y="14830"/>
                </a:moveTo>
                <a:cubicBezTo>
                  <a:pt x="3842" y="12117"/>
                  <a:pt x="4474" y="9381"/>
                  <a:pt x="5836" y="7367"/>
                </a:cubicBezTo>
                <a:cubicBezTo>
                  <a:pt x="7988" y="4186"/>
                  <a:pt x="11477" y="3477"/>
                  <a:pt x="14218" y="5662"/>
                </a:cubicBezTo>
                <a:cubicBezTo>
                  <a:pt x="15891" y="1369"/>
                  <a:pt x="20127" y="482"/>
                  <a:pt x="22669" y="3892"/>
                </a:cubicBezTo>
                <a:cubicBezTo>
                  <a:pt x="23310" y="2143"/>
                  <a:pt x="24541" y="934"/>
                  <a:pt x="25962" y="660"/>
                </a:cubicBezTo>
                <a:cubicBezTo>
                  <a:pt x="27526" y="358"/>
                  <a:pt x="29088" y="1230"/>
                  <a:pt x="30046" y="2941"/>
                </a:cubicBezTo>
                <a:cubicBezTo>
                  <a:pt x="31428" y="727"/>
                  <a:pt x="33714" y="0"/>
                  <a:pt x="35676" y="1150"/>
                </a:cubicBezTo>
                <a:cubicBezTo>
                  <a:pt x="37171" y="2026"/>
                  <a:pt x="38243" y="3860"/>
                  <a:pt x="38531" y="6036"/>
                </a:cubicBezTo>
                <a:cubicBezTo>
                  <a:pt x="40259" y="6678"/>
                  <a:pt x="41635" y="8458"/>
                  <a:pt x="42195" y="10778"/>
                </a:cubicBezTo>
                <a:cubicBezTo>
                  <a:pt x="42602" y="12462"/>
                  <a:pt x="42544" y="14291"/>
                  <a:pt x="42031" y="15920"/>
                </a:cubicBezTo>
                <a:cubicBezTo>
                  <a:pt x="43292" y="18154"/>
                  <a:pt x="43733" y="21050"/>
                  <a:pt x="43229" y="23782"/>
                </a:cubicBezTo>
                <a:cubicBezTo>
                  <a:pt x="42559" y="27414"/>
                  <a:pt x="40341" y="30134"/>
                  <a:pt x="37617" y="30664"/>
                </a:cubicBezTo>
                <a:cubicBezTo>
                  <a:pt x="37604" y="32931"/>
                  <a:pt x="36871" y="35081"/>
                  <a:pt x="35608" y="36561"/>
                </a:cubicBezTo>
                <a:cubicBezTo>
                  <a:pt x="33689" y="38810"/>
                  <a:pt x="30917" y="39099"/>
                  <a:pt x="28768" y="37275"/>
                </a:cubicBezTo>
                <a:cubicBezTo>
                  <a:pt x="28073" y="40408"/>
                  <a:pt x="26212" y="42803"/>
                  <a:pt x="23880" y="43566"/>
                </a:cubicBezTo>
                <a:cubicBezTo>
                  <a:pt x="21132" y="44465"/>
                  <a:pt x="18264" y="42933"/>
                  <a:pt x="16693" y="39726"/>
                </a:cubicBezTo>
                <a:cubicBezTo>
                  <a:pt x="12985" y="42770"/>
                  <a:pt x="8169" y="41059"/>
                  <a:pt x="6017" y="35932"/>
                </a:cubicBezTo>
                <a:cubicBezTo>
                  <a:pt x="3903" y="36269"/>
                  <a:pt x="1918" y="34484"/>
                  <a:pt x="1323" y="31710"/>
                </a:cubicBezTo>
                <a:cubicBezTo>
                  <a:pt x="892" y="29703"/>
                  <a:pt x="1273" y="27537"/>
                  <a:pt x="2326" y="26011"/>
                </a:cubicBezTo>
                <a:cubicBezTo>
                  <a:pt x="832" y="24814"/>
                  <a:pt x="0" y="22517"/>
                  <a:pt x="208" y="20164"/>
                </a:cubicBezTo>
                <a:cubicBezTo>
                  <a:pt x="452" y="17409"/>
                  <a:pt x="2058" y="15251"/>
                  <a:pt x="4076" y="14967"/>
                </a:cubicBezTo>
                <a:cubicBezTo>
                  <a:pt x="4088" y="14921"/>
                  <a:pt x="4101" y="14876"/>
                  <a:pt x="4113" y="14830"/>
                </a:cubicBezTo>
                <a:close/>
              </a:path>
              <a:path w="9256818" h="1684408">
                <a:moveTo>
                  <a:pt x="2752332" y="1644191"/>
                </a:moveTo>
                <a:cubicBezTo>
                  <a:pt x="2752332" y="1666402"/>
                  <a:pt x="2734326" y="1684408"/>
                  <a:pt x="2712115" y="1684408"/>
                </a:cubicBezTo>
                <a:cubicBezTo>
                  <a:pt x="2689904" y="1684408"/>
                  <a:pt x="2671898" y="1666402"/>
                  <a:pt x="2671898" y="1644191"/>
                </a:cubicBezTo>
                <a:cubicBezTo>
                  <a:pt x="2671898" y="1621980"/>
                  <a:pt x="2689904" y="1603974"/>
                  <a:pt x="2712115" y="1603974"/>
                </a:cubicBezTo>
                <a:cubicBezTo>
                  <a:pt x="2734326" y="1603974"/>
                  <a:pt x="2752332" y="1621980"/>
                  <a:pt x="2752332" y="1644191"/>
                </a:cubicBezTo>
                <a:close/>
              </a:path>
              <a:path w="9256818" h="1684408">
                <a:moveTo>
                  <a:pt x="2921397" y="1582987"/>
                </a:moveTo>
                <a:cubicBezTo>
                  <a:pt x="2921397" y="1627409"/>
                  <a:pt x="2885386" y="1663420"/>
                  <a:pt x="2840964" y="1663420"/>
                </a:cubicBezTo>
                <a:cubicBezTo>
                  <a:pt x="2796542" y="1663420"/>
                  <a:pt x="2760531" y="1627409"/>
                  <a:pt x="2760531" y="1582987"/>
                </a:cubicBezTo>
                <a:cubicBezTo>
                  <a:pt x="2760531" y="1538565"/>
                  <a:pt x="2796542" y="1502554"/>
                  <a:pt x="2840964" y="1502554"/>
                </a:cubicBezTo>
                <a:cubicBezTo>
                  <a:pt x="2885386" y="1502554"/>
                  <a:pt x="2921397" y="1538565"/>
                  <a:pt x="2921397" y="1582987"/>
                </a:cubicBezTo>
                <a:close/>
              </a:path>
              <a:path w="9256818" h="1684408">
                <a:moveTo>
                  <a:pt x="3163114" y="1487273"/>
                </a:moveTo>
                <a:cubicBezTo>
                  <a:pt x="3163114" y="1553906"/>
                  <a:pt x="3109097" y="1607923"/>
                  <a:pt x="3042464" y="1607923"/>
                </a:cubicBezTo>
                <a:cubicBezTo>
                  <a:pt x="2975831" y="1607923"/>
                  <a:pt x="2921814" y="1553906"/>
                  <a:pt x="2921814" y="1487273"/>
                </a:cubicBezTo>
                <a:cubicBezTo>
                  <a:pt x="2921814" y="1420640"/>
                  <a:pt x="2975831" y="1366623"/>
                  <a:pt x="3042464" y="1366623"/>
                </a:cubicBezTo>
                <a:cubicBezTo>
                  <a:pt x="3109097" y="1366623"/>
                  <a:pt x="3163114" y="1420640"/>
                  <a:pt x="3163114" y="1487273"/>
                </a:cubicBezTo>
                <a:close/>
              </a:path>
              <a:path w="43733" h="50260" fill="none" extrusionOk="0">
                <a:moveTo>
                  <a:pt x="4906" y="26637"/>
                </a:moveTo>
                <a:cubicBezTo>
                  <a:pt x="4903" y="26554"/>
                  <a:pt x="3151" y="26272"/>
                  <a:pt x="2729" y="26139"/>
                </a:cubicBezTo>
                <a:cubicBezTo>
                  <a:pt x="2307" y="26006"/>
                  <a:pt x="1998" y="24303"/>
                  <a:pt x="2373" y="25840"/>
                </a:cubicBezTo>
                <a:moveTo>
                  <a:pt x="7141" y="35359"/>
                </a:moveTo>
                <a:cubicBezTo>
                  <a:pt x="6786" y="35552"/>
                  <a:pt x="6413" y="35680"/>
                  <a:pt x="6033" y="35740"/>
                </a:cubicBezTo>
                <a:moveTo>
                  <a:pt x="16691" y="39550"/>
                </a:moveTo>
                <a:cubicBezTo>
                  <a:pt x="16424" y="39004"/>
                  <a:pt x="16200" y="38421"/>
                  <a:pt x="16023" y="37810"/>
                </a:cubicBezTo>
                <a:moveTo>
                  <a:pt x="29040" y="35211"/>
                </a:moveTo>
                <a:cubicBezTo>
                  <a:pt x="29001" y="35858"/>
                  <a:pt x="28911" y="36498"/>
                  <a:pt x="28773" y="37120"/>
                </a:cubicBezTo>
                <a:moveTo>
                  <a:pt x="34342" y="27961"/>
                </a:moveTo>
                <a:cubicBezTo>
                  <a:pt x="36346" y="29289"/>
                  <a:pt x="37611" y="27518"/>
                  <a:pt x="37593" y="30550"/>
                </a:cubicBezTo>
                <a:moveTo>
                  <a:pt x="42011" y="15814"/>
                </a:moveTo>
                <a:cubicBezTo>
                  <a:pt x="41686" y="16846"/>
                  <a:pt x="41191" y="17762"/>
                  <a:pt x="40563" y="18490"/>
                </a:cubicBezTo>
                <a:moveTo>
                  <a:pt x="38537" y="5886"/>
                </a:moveTo>
                <a:cubicBezTo>
                  <a:pt x="38592" y="6303"/>
                  <a:pt x="38618" y="6726"/>
                  <a:pt x="38613" y="7150"/>
                </a:cubicBezTo>
                <a:moveTo>
                  <a:pt x="29291" y="4412"/>
                </a:moveTo>
                <a:cubicBezTo>
                  <a:pt x="29480" y="3829"/>
                  <a:pt x="29729" y="3286"/>
                  <a:pt x="30033" y="2800"/>
                </a:cubicBezTo>
                <a:moveTo>
                  <a:pt x="22354" y="5180"/>
                </a:moveTo>
                <a:cubicBezTo>
                  <a:pt x="22431" y="4698"/>
                  <a:pt x="22552" y="4231"/>
                  <a:pt x="22713" y="3790"/>
                </a:cubicBezTo>
                <a:moveTo>
                  <a:pt x="14213" y="5652"/>
                </a:moveTo>
                <a:cubicBezTo>
                  <a:pt x="14685" y="6028"/>
                  <a:pt x="15121" y="6481"/>
                  <a:pt x="15513" y="7000"/>
                </a:cubicBezTo>
                <a:moveTo>
                  <a:pt x="4340" y="16249"/>
                </a:moveTo>
                <a:cubicBezTo>
                  <a:pt x="4237" y="15785"/>
                  <a:pt x="4161" y="15311"/>
                  <a:pt x="4113" y="14830"/>
                </a:cubicBezTo>
              </a:path>
            </a:pathLst>
          </a:custGeom>
          <a:ln>
            <a:solidFill>
              <a:srgbClr val="0000FF"/>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2" name="Title 1"/>
          <p:cNvSpPr>
            <a:spLocks noGrp="1"/>
          </p:cNvSpPr>
          <p:nvPr>
            <p:ph type="title"/>
          </p:nvPr>
        </p:nvSpPr>
        <p:spPr>
          <a:xfrm>
            <a:off x="381000" y="0"/>
            <a:ext cx="8458200" cy="1265238"/>
          </a:xfrm>
        </p:spPr>
        <p:txBody>
          <a:bodyPr>
            <a:normAutofit/>
          </a:bodyPr>
          <a:lstStyle/>
          <a:p>
            <a:r>
              <a:rPr lang="en-US" sz="2600" dirty="0"/>
              <a:t>    What provisions should </a:t>
            </a:r>
            <a:r>
              <a:rPr lang="en-US" sz="2600" b="1" u="sng" dirty="0">
                <a:solidFill>
                  <a:srgbClr val="FF0000"/>
                </a:solidFill>
              </a:rPr>
              <a:t>not</a:t>
            </a:r>
            <a:r>
              <a:rPr lang="en-US" sz="2600" dirty="0"/>
              <a:t> be included in contracts?</a:t>
            </a:r>
          </a:p>
        </p:txBody>
      </p:sp>
      <p:sp>
        <p:nvSpPr>
          <p:cNvPr id="3" name="Content Placeholder 2"/>
          <p:cNvSpPr>
            <a:spLocks noGrp="1"/>
          </p:cNvSpPr>
          <p:nvPr>
            <p:ph idx="1"/>
          </p:nvPr>
        </p:nvSpPr>
        <p:spPr>
          <a:xfrm>
            <a:off x="381000" y="1828800"/>
            <a:ext cx="8610600" cy="5029200"/>
          </a:xfrm>
        </p:spPr>
        <p:txBody>
          <a:bodyPr>
            <a:normAutofit fontScale="62500" lnSpcReduction="20000"/>
          </a:bodyPr>
          <a:lstStyle/>
          <a:p>
            <a:r>
              <a:rPr lang="en-US" sz="3800" b="1" u="sng" dirty="0"/>
              <a:t>Indemnification of any party</a:t>
            </a:r>
          </a:p>
          <a:p>
            <a:pPr lvl="1"/>
            <a:r>
              <a:rPr lang="en-US" dirty="0"/>
              <a:t>ASU cannot agree to reimburse a person for a loss already incurred.</a:t>
            </a:r>
          </a:p>
          <a:p>
            <a:pPr lvl="2"/>
            <a:r>
              <a:rPr lang="en-US" dirty="0"/>
              <a:t>The Texas Constitution provides that the State cannot give, lend or pledge the credit of the State to any person, association or corporation, or make any grant of public monies to any person, association or corporation without express authority.</a:t>
            </a:r>
          </a:p>
          <a:p>
            <a:pPr lvl="3"/>
            <a:r>
              <a:rPr lang="fr-FR" dirty="0">
                <a:hlinkClick r:id="rId3" action="ppaction://hlinksldjump"/>
              </a:rPr>
              <a:t>Texas Constitution, Article 3, Sections 50-52</a:t>
            </a:r>
            <a:endParaRPr lang="en-US" dirty="0"/>
          </a:p>
          <a:p>
            <a:r>
              <a:rPr lang="en-US" sz="3800" b="1" u="sng" dirty="0"/>
              <a:t>Arbitration</a:t>
            </a:r>
          </a:p>
          <a:p>
            <a:pPr lvl="1"/>
            <a:r>
              <a:rPr lang="en-US" dirty="0"/>
              <a:t>ASU cannot agree to a formal system to deal with grievances and administer corrective justice, binding or not.</a:t>
            </a:r>
          </a:p>
          <a:p>
            <a:r>
              <a:rPr lang="en-US" sz="3800" b="1" u="sng" dirty="0"/>
              <a:t>Workers Compensation</a:t>
            </a:r>
          </a:p>
          <a:p>
            <a:pPr lvl="1"/>
            <a:r>
              <a:rPr lang="en-US" dirty="0"/>
              <a:t>Employees of Angelo State University are provided workers compensation coverage under Texas Labor Code, Chapter 501 .</a:t>
            </a:r>
          </a:p>
          <a:p>
            <a:pPr lvl="2"/>
            <a:r>
              <a:rPr lang="en-US" u="sng" dirty="0">
                <a:hlinkClick r:id="rId4"/>
              </a:rPr>
              <a:t>Texas Labor Code, 501</a:t>
            </a:r>
            <a:endParaRPr lang="en-US" u="sng" dirty="0"/>
          </a:p>
          <a:p>
            <a:r>
              <a:rPr lang="en-US" sz="3800" b="1" u="sng" dirty="0"/>
              <a:t>Warranties</a:t>
            </a:r>
          </a:p>
          <a:p>
            <a:pPr lvl="1"/>
            <a:r>
              <a:rPr lang="en-US" dirty="0"/>
              <a:t>We cannot allow any contractor to waive any warranty explicitly given by a manufacturer or seller </a:t>
            </a:r>
            <a:r>
              <a:rPr lang="en-US" b="1" dirty="0"/>
              <a:t>(express warranty) </a:t>
            </a:r>
            <a:r>
              <a:rPr lang="en-US" dirty="0"/>
              <a:t>implied by law that the item is fit for  a </a:t>
            </a:r>
            <a:r>
              <a:rPr lang="en-US" u="sng" dirty="0"/>
              <a:t>particular purpose </a:t>
            </a:r>
            <a:r>
              <a:rPr lang="en-US" b="1" dirty="0"/>
              <a:t>(implied warranty of fitness for a particular purpose) </a:t>
            </a:r>
            <a:r>
              <a:rPr lang="en-US" dirty="0"/>
              <a:t>or implied by law that goods are reasonably fit for the </a:t>
            </a:r>
            <a:r>
              <a:rPr lang="en-US" u="sng" dirty="0"/>
              <a:t>general purpose</a:t>
            </a:r>
            <a:r>
              <a:rPr lang="en-US" dirty="0"/>
              <a:t> for which they are sold </a:t>
            </a:r>
            <a:r>
              <a:rPr lang="en-US" b="1" dirty="0"/>
              <a:t>(implied warranty of merchantability).</a:t>
            </a:r>
          </a:p>
          <a:p>
            <a:pPr lvl="1">
              <a:buNone/>
            </a:pPr>
            <a:endParaRPr lang="en-US" dirty="0"/>
          </a:p>
          <a:p>
            <a:pPr lvl="1"/>
            <a:endParaRPr lang="en-US" dirty="0"/>
          </a:p>
          <a:p>
            <a:pPr lvl="1"/>
            <a:endParaRPr lang="en-US" dirty="0"/>
          </a:p>
          <a:p>
            <a:pPr>
              <a:buNone/>
            </a:pPr>
            <a:endParaRPr lang="en-US" dirty="0"/>
          </a:p>
          <a:p>
            <a:pPr>
              <a:buNone/>
            </a:pP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Send the contract through the contract routing process.</a:t>
            </a:r>
          </a:p>
          <a:p>
            <a:pPr>
              <a:buNone/>
            </a:pPr>
            <a:endParaRPr lang="en-US" dirty="0"/>
          </a:p>
          <a:p>
            <a:pPr lvl="1">
              <a:buFont typeface="Wingdings" pitchFamily="2" charset="2"/>
              <a:buChar char="Ø"/>
            </a:pPr>
            <a:r>
              <a:rPr lang="en-US" dirty="0"/>
              <a:t>The Contract Administration Office will contact the vendor to negotiate contract terms.</a:t>
            </a:r>
          </a:p>
          <a:p>
            <a:pPr lvl="1">
              <a:buFont typeface="Wingdings" pitchFamily="2" charset="2"/>
              <a:buChar char="Ø"/>
            </a:pPr>
            <a:r>
              <a:rPr lang="en-US" dirty="0"/>
              <a:t>Please understand that the contract will take longer to process.  </a:t>
            </a:r>
          </a:p>
        </p:txBody>
      </p:sp>
      <p:sp>
        <p:nvSpPr>
          <p:cNvPr id="4" name="Title 3"/>
          <p:cNvSpPr>
            <a:spLocks noGrp="1"/>
          </p:cNvSpPr>
          <p:nvPr>
            <p:ph type="title"/>
          </p:nvPr>
        </p:nvSpPr>
        <p:spPr>
          <a:xfrm>
            <a:off x="-152400" y="76200"/>
            <a:ext cx="9296400" cy="1371600"/>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2707247 w 9144000"/>
              <a:gd name="connsiteY0" fmla="*/ 1628775 h 1447800"/>
              <a:gd name="connsiteX1" fmla="*/ 2667030 w 9144000"/>
              <a:gd name="connsiteY1" fmla="*/ 1668992 h 1447800"/>
              <a:gd name="connsiteX2" fmla="*/ 2626813 w 9144000"/>
              <a:gd name="connsiteY2" fmla="*/ 1628775 h 1447800"/>
              <a:gd name="connsiteX3" fmla="*/ 2667030 w 9144000"/>
              <a:gd name="connsiteY3" fmla="*/ 1588558 h 1447800"/>
              <a:gd name="connsiteX4" fmla="*/ 2707247 w 9144000"/>
              <a:gd name="connsiteY4" fmla="*/ 1628775 h 1447800"/>
              <a:gd name="connsiteX0" fmla="*/ 2876312 w 9144000"/>
              <a:gd name="connsiteY0" fmla="*/ 1567571 h 1447800"/>
              <a:gd name="connsiteX1" fmla="*/ 2795879 w 9144000"/>
              <a:gd name="connsiteY1" fmla="*/ 1648004 h 1447800"/>
              <a:gd name="connsiteX2" fmla="*/ 2715446 w 9144000"/>
              <a:gd name="connsiteY2" fmla="*/ 1567571 h 1447800"/>
              <a:gd name="connsiteX3" fmla="*/ 2795879 w 9144000"/>
              <a:gd name="connsiteY3" fmla="*/ 1487138 h 1447800"/>
              <a:gd name="connsiteX4" fmla="*/ 2876312 w 9144000"/>
              <a:gd name="connsiteY4" fmla="*/ 1567571 h 1447800"/>
              <a:gd name="connsiteX0" fmla="*/ 3118029 w 9144000"/>
              <a:gd name="connsiteY0" fmla="*/ 1471857 h 1447800"/>
              <a:gd name="connsiteX1" fmla="*/ 2997379 w 9144000"/>
              <a:gd name="connsiteY1" fmla="*/ 1592507 h 1447800"/>
              <a:gd name="connsiteX2" fmla="*/ 2876729 w 9144000"/>
              <a:gd name="connsiteY2" fmla="*/ 1471857 h 1447800"/>
              <a:gd name="connsiteX3" fmla="*/ 2997379 w 9144000"/>
              <a:gd name="connsiteY3" fmla="*/ 1351207 h 1447800"/>
              <a:gd name="connsiteX4" fmla="*/ 3118029 w 9144000"/>
              <a:gd name="connsiteY4" fmla="*/ 1471857 h 14478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752332 w 9256818"/>
              <a:gd name="connsiteY0" fmla="*/ 1644191 h 1684408"/>
              <a:gd name="connsiteX1" fmla="*/ 2712115 w 9256818"/>
              <a:gd name="connsiteY1" fmla="*/ 1684408 h 1684408"/>
              <a:gd name="connsiteX2" fmla="*/ 2671898 w 9256818"/>
              <a:gd name="connsiteY2" fmla="*/ 1644191 h 1684408"/>
              <a:gd name="connsiteX3" fmla="*/ 2712115 w 9256818"/>
              <a:gd name="connsiteY3" fmla="*/ 1603974 h 1684408"/>
              <a:gd name="connsiteX4" fmla="*/ 2752332 w 9256818"/>
              <a:gd name="connsiteY4" fmla="*/ 1644191 h 1684408"/>
              <a:gd name="connsiteX0" fmla="*/ 2921397 w 9256818"/>
              <a:gd name="connsiteY0" fmla="*/ 1582987 h 1684408"/>
              <a:gd name="connsiteX1" fmla="*/ 2840964 w 9256818"/>
              <a:gd name="connsiteY1" fmla="*/ 1663420 h 1684408"/>
              <a:gd name="connsiteX2" fmla="*/ 2760531 w 9256818"/>
              <a:gd name="connsiteY2" fmla="*/ 1582987 h 1684408"/>
              <a:gd name="connsiteX3" fmla="*/ 2840964 w 9256818"/>
              <a:gd name="connsiteY3" fmla="*/ 1502554 h 1684408"/>
              <a:gd name="connsiteX4" fmla="*/ 2921397 w 9256818"/>
              <a:gd name="connsiteY4" fmla="*/ 1582987 h 1684408"/>
              <a:gd name="connsiteX0" fmla="*/ 3163114 w 9256818"/>
              <a:gd name="connsiteY0" fmla="*/ 1487273 h 1684408"/>
              <a:gd name="connsiteX1" fmla="*/ 3042464 w 9256818"/>
              <a:gd name="connsiteY1" fmla="*/ 1607923 h 1684408"/>
              <a:gd name="connsiteX2" fmla="*/ 2921814 w 9256818"/>
              <a:gd name="connsiteY2" fmla="*/ 1487273 h 1684408"/>
              <a:gd name="connsiteX3" fmla="*/ 3042464 w 9256818"/>
              <a:gd name="connsiteY3" fmla="*/ 1366623 h 1684408"/>
              <a:gd name="connsiteX4" fmla="*/ 3163114 w 9256818"/>
              <a:gd name="connsiteY4" fmla="*/ 1487273 h 1684408"/>
              <a:gd name="connsiteX0" fmla="*/ 490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4342 w 43733"/>
              <a:gd name="connsiteY8" fmla="*/ 27961 h 50260"/>
              <a:gd name="connsiteX9" fmla="*/ 37593 w 43733"/>
              <a:gd name="connsiteY9" fmla="*/ 30550 h 50260"/>
              <a:gd name="connsiteX10" fmla="*/ 42011 w 43733"/>
              <a:gd name="connsiteY10" fmla="*/ 15814 h 50260"/>
              <a:gd name="connsiteX11" fmla="*/ 40563 w 43733"/>
              <a:gd name="connsiteY11" fmla="*/ 18490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752332 w 9256818"/>
              <a:gd name="connsiteY0" fmla="*/ 1644191 h 1684408"/>
              <a:gd name="connsiteX1" fmla="*/ 2712115 w 9256818"/>
              <a:gd name="connsiteY1" fmla="*/ 1684408 h 1684408"/>
              <a:gd name="connsiteX2" fmla="*/ 2671898 w 9256818"/>
              <a:gd name="connsiteY2" fmla="*/ 1644191 h 1684408"/>
              <a:gd name="connsiteX3" fmla="*/ 2712115 w 9256818"/>
              <a:gd name="connsiteY3" fmla="*/ 1603974 h 1684408"/>
              <a:gd name="connsiteX4" fmla="*/ 2752332 w 9256818"/>
              <a:gd name="connsiteY4" fmla="*/ 1644191 h 1684408"/>
              <a:gd name="connsiteX0" fmla="*/ 2921397 w 9256818"/>
              <a:gd name="connsiteY0" fmla="*/ 1582987 h 1684408"/>
              <a:gd name="connsiteX1" fmla="*/ 2840964 w 9256818"/>
              <a:gd name="connsiteY1" fmla="*/ 1663420 h 1684408"/>
              <a:gd name="connsiteX2" fmla="*/ 2760531 w 9256818"/>
              <a:gd name="connsiteY2" fmla="*/ 1582987 h 1684408"/>
              <a:gd name="connsiteX3" fmla="*/ 2840964 w 9256818"/>
              <a:gd name="connsiteY3" fmla="*/ 1502554 h 1684408"/>
              <a:gd name="connsiteX4" fmla="*/ 2921397 w 9256818"/>
              <a:gd name="connsiteY4" fmla="*/ 1582987 h 1684408"/>
              <a:gd name="connsiteX0" fmla="*/ 3163114 w 9256818"/>
              <a:gd name="connsiteY0" fmla="*/ 1487273 h 1684408"/>
              <a:gd name="connsiteX1" fmla="*/ 3042464 w 9256818"/>
              <a:gd name="connsiteY1" fmla="*/ 1607923 h 1684408"/>
              <a:gd name="connsiteX2" fmla="*/ 2921814 w 9256818"/>
              <a:gd name="connsiteY2" fmla="*/ 1487273 h 1684408"/>
              <a:gd name="connsiteX3" fmla="*/ 3042464 w 9256818"/>
              <a:gd name="connsiteY3" fmla="*/ 1366623 h 1684408"/>
              <a:gd name="connsiteX4" fmla="*/ 3163114 w 9256818"/>
              <a:gd name="connsiteY4" fmla="*/ 1487273 h 1684408"/>
              <a:gd name="connsiteX0" fmla="*/ 4906 w 43733"/>
              <a:gd name="connsiteY0" fmla="*/ 26637 h 50260"/>
              <a:gd name="connsiteX1" fmla="*/ 2729 w 43733"/>
              <a:gd name="connsiteY1" fmla="*/ 26139 h 50260"/>
              <a:gd name="connsiteX2" fmla="*/ 2373 w 43733"/>
              <a:gd name="connsiteY2" fmla="*/ 25840 h 50260"/>
              <a:gd name="connsiteX3" fmla="*/ 7141 w 43733"/>
              <a:gd name="connsiteY3" fmla="*/ 35359 h 50260"/>
              <a:gd name="connsiteX4" fmla="*/ 6033 w 43733"/>
              <a:gd name="connsiteY4" fmla="*/ 35740 h 50260"/>
              <a:gd name="connsiteX5" fmla="*/ 16691 w 43733"/>
              <a:gd name="connsiteY5" fmla="*/ 39550 h 50260"/>
              <a:gd name="connsiteX6" fmla="*/ 16023 w 43733"/>
              <a:gd name="connsiteY6" fmla="*/ 37810 h 50260"/>
              <a:gd name="connsiteX7" fmla="*/ 29040 w 43733"/>
              <a:gd name="connsiteY7" fmla="*/ 35211 h 50260"/>
              <a:gd name="connsiteX8" fmla="*/ 28773 w 43733"/>
              <a:gd name="connsiteY8" fmla="*/ 37120 h 50260"/>
              <a:gd name="connsiteX9" fmla="*/ 34342 w 43733"/>
              <a:gd name="connsiteY9" fmla="*/ 27961 h 50260"/>
              <a:gd name="connsiteX10" fmla="*/ 37593 w 43733"/>
              <a:gd name="connsiteY10" fmla="*/ 30550 h 50260"/>
              <a:gd name="connsiteX11" fmla="*/ 42011 w 43733"/>
              <a:gd name="connsiteY11" fmla="*/ 15814 h 50260"/>
              <a:gd name="connsiteX12" fmla="*/ 40563 w 43733"/>
              <a:gd name="connsiteY12" fmla="*/ 18490 h 50260"/>
              <a:gd name="connsiteX13" fmla="*/ 38537 w 43733"/>
              <a:gd name="connsiteY13" fmla="*/ 5886 h 50260"/>
              <a:gd name="connsiteX14" fmla="*/ 38613 w 43733"/>
              <a:gd name="connsiteY14" fmla="*/ 7150 h 50260"/>
              <a:gd name="connsiteX15" fmla="*/ 29291 w 43733"/>
              <a:gd name="connsiteY15" fmla="*/ 4412 h 50260"/>
              <a:gd name="connsiteX16" fmla="*/ 30033 w 43733"/>
              <a:gd name="connsiteY16" fmla="*/ 2800 h 50260"/>
              <a:gd name="connsiteX17" fmla="*/ 22354 w 43733"/>
              <a:gd name="connsiteY17" fmla="*/ 5180 h 50260"/>
              <a:gd name="connsiteX18" fmla="*/ 22713 w 43733"/>
              <a:gd name="connsiteY18" fmla="*/ 3790 h 50260"/>
              <a:gd name="connsiteX19" fmla="*/ 14213 w 43733"/>
              <a:gd name="connsiteY19" fmla="*/ 5652 h 50260"/>
              <a:gd name="connsiteX20" fmla="*/ 15513 w 43733"/>
              <a:gd name="connsiteY20" fmla="*/ 7000 h 50260"/>
              <a:gd name="connsiteX21" fmla="*/ 4340 w 43733"/>
              <a:gd name="connsiteY21" fmla="*/ 16249 h 50260"/>
              <a:gd name="connsiteX22" fmla="*/ 4113 w 43733"/>
              <a:gd name="connsiteY22" fmla="*/ 14830 h 5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3733" h="50260">
                <a:moveTo>
                  <a:pt x="4113" y="14830"/>
                </a:moveTo>
                <a:cubicBezTo>
                  <a:pt x="3842" y="12117"/>
                  <a:pt x="4474" y="9381"/>
                  <a:pt x="5836" y="7367"/>
                </a:cubicBezTo>
                <a:cubicBezTo>
                  <a:pt x="7988" y="4186"/>
                  <a:pt x="11477" y="3477"/>
                  <a:pt x="14218" y="5662"/>
                </a:cubicBezTo>
                <a:cubicBezTo>
                  <a:pt x="15891" y="1369"/>
                  <a:pt x="20127" y="482"/>
                  <a:pt x="22669" y="3892"/>
                </a:cubicBezTo>
                <a:cubicBezTo>
                  <a:pt x="23310" y="2143"/>
                  <a:pt x="24541" y="934"/>
                  <a:pt x="25962" y="660"/>
                </a:cubicBezTo>
                <a:cubicBezTo>
                  <a:pt x="27526" y="358"/>
                  <a:pt x="29088" y="1230"/>
                  <a:pt x="30046" y="2941"/>
                </a:cubicBezTo>
                <a:cubicBezTo>
                  <a:pt x="31428" y="727"/>
                  <a:pt x="33714" y="0"/>
                  <a:pt x="35676" y="1150"/>
                </a:cubicBezTo>
                <a:cubicBezTo>
                  <a:pt x="37171" y="2026"/>
                  <a:pt x="38243" y="3860"/>
                  <a:pt x="38531" y="6036"/>
                </a:cubicBezTo>
                <a:cubicBezTo>
                  <a:pt x="40259" y="6678"/>
                  <a:pt x="41635" y="8458"/>
                  <a:pt x="42195" y="10778"/>
                </a:cubicBezTo>
                <a:cubicBezTo>
                  <a:pt x="42602" y="12462"/>
                  <a:pt x="42544" y="14291"/>
                  <a:pt x="42031" y="15920"/>
                </a:cubicBezTo>
                <a:cubicBezTo>
                  <a:pt x="43292" y="18154"/>
                  <a:pt x="43733" y="21050"/>
                  <a:pt x="43229" y="23782"/>
                </a:cubicBezTo>
                <a:cubicBezTo>
                  <a:pt x="42559" y="27414"/>
                  <a:pt x="40341" y="30134"/>
                  <a:pt x="37617" y="30664"/>
                </a:cubicBezTo>
                <a:cubicBezTo>
                  <a:pt x="37604" y="32931"/>
                  <a:pt x="36871" y="35081"/>
                  <a:pt x="35608" y="36561"/>
                </a:cubicBezTo>
                <a:cubicBezTo>
                  <a:pt x="33689" y="38810"/>
                  <a:pt x="30917" y="39099"/>
                  <a:pt x="28768" y="37275"/>
                </a:cubicBezTo>
                <a:cubicBezTo>
                  <a:pt x="28073" y="40408"/>
                  <a:pt x="26212" y="42803"/>
                  <a:pt x="23880" y="43566"/>
                </a:cubicBezTo>
                <a:cubicBezTo>
                  <a:pt x="21132" y="44465"/>
                  <a:pt x="18264" y="42933"/>
                  <a:pt x="16693" y="39726"/>
                </a:cubicBezTo>
                <a:cubicBezTo>
                  <a:pt x="12985" y="42770"/>
                  <a:pt x="8169" y="41059"/>
                  <a:pt x="6017" y="35932"/>
                </a:cubicBezTo>
                <a:cubicBezTo>
                  <a:pt x="3903" y="36269"/>
                  <a:pt x="1918" y="34484"/>
                  <a:pt x="1323" y="31710"/>
                </a:cubicBezTo>
                <a:cubicBezTo>
                  <a:pt x="892" y="29703"/>
                  <a:pt x="1273" y="27537"/>
                  <a:pt x="2326" y="26011"/>
                </a:cubicBezTo>
                <a:cubicBezTo>
                  <a:pt x="832" y="24814"/>
                  <a:pt x="0" y="22517"/>
                  <a:pt x="208" y="20164"/>
                </a:cubicBezTo>
                <a:cubicBezTo>
                  <a:pt x="452" y="17409"/>
                  <a:pt x="2058" y="15251"/>
                  <a:pt x="4076" y="14967"/>
                </a:cubicBezTo>
                <a:cubicBezTo>
                  <a:pt x="4088" y="14921"/>
                  <a:pt x="4101" y="14876"/>
                  <a:pt x="4113" y="14830"/>
                </a:cubicBezTo>
                <a:close/>
              </a:path>
              <a:path w="9256818" h="1684408">
                <a:moveTo>
                  <a:pt x="2752332" y="1644191"/>
                </a:moveTo>
                <a:cubicBezTo>
                  <a:pt x="2752332" y="1666402"/>
                  <a:pt x="2734326" y="1684408"/>
                  <a:pt x="2712115" y="1684408"/>
                </a:cubicBezTo>
                <a:cubicBezTo>
                  <a:pt x="2689904" y="1684408"/>
                  <a:pt x="2671898" y="1666402"/>
                  <a:pt x="2671898" y="1644191"/>
                </a:cubicBezTo>
                <a:cubicBezTo>
                  <a:pt x="2671898" y="1621980"/>
                  <a:pt x="2689904" y="1603974"/>
                  <a:pt x="2712115" y="1603974"/>
                </a:cubicBezTo>
                <a:cubicBezTo>
                  <a:pt x="2734326" y="1603974"/>
                  <a:pt x="2752332" y="1621980"/>
                  <a:pt x="2752332" y="1644191"/>
                </a:cubicBezTo>
                <a:close/>
              </a:path>
              <a:path w="9256818" h="1684408">
                <a:moveTo>
                  <a:pt x="2921397" y="1582987"/>
                </a:moveTo>
                <a:cubicBezTo>
                  <a:pt x="2921397" y="1627409"/>
                  <a:pt x="2885386" y="1663420"/>
                  <a:pt x="2840964" y="1663420"/>
                </a:cubicBezTo>
                <a:cubicBezTo>
                  <a:pt x="2796542" y="1663420"/>
                  <a:pt x="2760531" y="1627409"/>
                  <a:pt x="2760531" y="1582987"/>
                </a:cubicBezTo>
                <a:cubicBezTo>
                  <a:pt x="2760531" y="1538565"/>
                  <a:pt x="2796542" y="1502554"/>
                  <a:pt x="2840964" y="1502554"/>
                </a:cubicBezTo>
                <a:cubicBezTo>
                  <a:pt x="2885386" y="1502554"/>
                  <a:pt x="2921397" y="1538565"/>
                  <a:pt x="2921397" y="1582987"/>
                </a:cubicBezTo>
                <a:close/>
              </a:path>
              <a:path w="9256818" h="1684408">
                <a:moveTo>
                  <a:pt x="3163114" y="1487273"/>
                </a:moveTo>
                <a:cubicBezTo>
                  <a:pt x="3163114" y="1553906"/>
                  <a:pt x="3109097" y="1607923"/>
                  <a:pt x="3042464" y="1607923"/>
                </a:cubicBezTo>
                <a:cubicBezTo>
                  <a:pt x="2975831" y="1607923"/>
                  <a:pt x="2921814" y="1553906"/>
                  <a:pt x="2921814" y="1487273"/>
                </a:cubicBezTo>
                <a:cubicBezTo>
                  <a:pt x="2921814" y="1420640"/>
                  <a:pt x="2975831" y="1366623"/>
                  <a:pt x="3042464" y="1366623"/>
                </a:cubicBezTo>
                <a:cubicBezTo>
                  <a:pt x="3109097" y="1366623"/>
                  <a:pt x="3163114" y="1420640"/>
                  <a:pt x="3163114" y="1487273"/>
                </a:cubicBezTo>
                <a:close/>
              </a:path>
              <a:path w="43733" h="50260" fill="none" extrusionOk="0">
                <a:moveTo>
                  <a:pt x="4906" y="26637"/>
                </a:moveTo>
                <a:cubicBezTo>
                  <a:pt x="4903" y="26554"/>
                  <a:pt x="3151" y="26272"/>
                  <a:pt x="2729" y="26139"/>
                </a:cubicBezTo>
                <a:cubicBezTo>
                  <a:pt x="2307" y="26006"/>
                  <a:pt x="1998" y="24303"/>
                  <a:pt x="2373" y="25840"/>
                </a:cubicBezTo>
                <a:moveTo>
                  <a:pt x="7141" y="35359"/>
                </a:moveTo>
                <a:cubicBezTo>
                  <a:pt x="6786" y="35552"/>
                  <a:pt x="6413" y="35680"/>
                  <a:pt x="6033" y="35740"/>
                </a:cubicBezTo>
                <a:moveTo>
                  <a:pt x="16691" y="39550"/>
                </a:moveTo>
                <a:cubicBezTo>
                  <a:pt x="16424" y="39004"/>
                  <a:pt x="16200" y="38421"/>
                  <a:pt x="16023" y="37810"/>
                </a:cubicBezTo>
                <a:moveTo>
                  <a:pt x="29040" y="35211"/>
                </a:moveTo>
                <a:cubicBezTo>
                  <a:pt x="29001" y="35858"/>
                  <a:pt x="28911" y="36498"/>
                  <a:pt x="28773" y="37120"/>
                </a:cubicBezTo>
                <a:moveTo>
                  <a:pt x="34342" y="27961"/>
                </a:moveTo>
                <a:cubicBezTo>
                  <a:pt x="36346" y="29289"/>
                  <a:pt x="37611" y="27518"/>
                  <a:pt x="37593" y="30550"/>
                </a:cubicBezTo>
                <a:moveTo>
                  <a:pt x="42011" y="15814"/>
                </a:moveTo>
                <a:cubicBezTo>
                  <a:pt x="41686" y="16846"/>
                  <a:pt x="41191" y="17762"/>
                  <a:pt x="40563" y="18490"/>
                </a:cubicBezTo>
                <a:moveTo>
                  <a:pt x="38537" y="5886"/>
                </a:moveTo>
                <a:cubicBezTo>
                  <a:pt x="38592" y="6303"/>
                  <a:pt x="38618" y="6726"/>
                  <a:pt x="38613" y="7150"/>
                </a:cubicBezTo>
                <a:moveTo>
                  <a:pt x="29291" y="4412"/>
                </a:moveTo>
                <a:cubicBezTo>
                  <a:pt x="29480" y="3829"/>
                  <a:pt x="29729" y="3286"/>
                  <a:pt x="30033" y="2800"/>
                </a:cubicBezTo>
                <a:moveTo>
                  <a:pt x="22354" y="5180"/>
                </a:moveTo>
                <a:cubicBezTo>
                  <a:pt x="22431" y="4698"/>
                  <a:pt x="22552" y="4231"/>
                  <a:pt x="22713" y="3790"/>
                </a:cubicBezTo>
                <a:moveTo>
                  <a:pt x="14213" y="5652"/>
                </a:moveTo>
                <a:cubicBezTo>
                  <a:pt x="14685" y="6028"/>
                  <a:pt x="15121" y="6481"/>
                  <a:pt x="15513" y="7000"/>
                </a:cubicBezTo>
                <a:moveTo>
                  <a:pt x="4340" y="16249"/>
                </a:moveTo>
                <a:cubicBezTo>
                  <a:pt x="4237" y="15785"/>
                  <a:pt x="4161" y="15311"/>
                  <a:pt x="4113" y="14830"/>
                </a:cubicBezTo>
              </a:path>
            </a:pathLst>
          </a:custGeom>
          <a:ln>
            <a:solidFill>
              <a:srgbClr val="0000FF"/>
            </a:solidFill>
          </a:ln>
        </p:spPr>
        <p:style>
          <a:lnRef idx="2">
            <a:schemeClr val="accent6"/>
          </a:lnRef>
          <a:fillRef idx="1">
            <a:schemeClr val="lt1"/>
          </a:fillRef>
          <a:effectRef idx="0">
            <a:schemeClr val="accent6"/>
          </a:effectRef>
          <a:fontRef idx="minor">
            <a:schemeClr val="dk1"/>
          </a:fontRef>
        </p:style>
        <p:txBody>
          <a:bodyPr rtlCol="0" anchor="ctr">
            <a:normAutofit/>
          </a:bodyPr>
          <a:lstStyle/>
          <a:p>
            <a:r>
              <a:rPr lang="en-US" sz="2500" dirty="0"/>
              <a:t>What do I do if my contract contains provisions that shouldn’t </a:t>
            </a:r>
            <a:br>
              <a:rPr lang="en-US" sz="2500" dirty="0"/>
            </a:br>
            <a:r>
              <a:rPr lang="en-US" sz="2500" dirty="0"/>
              <a:t>be included in contracts?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Stages of a Contract</a:t>
            </a:r>
          </a:p>
        </p:txBody>
      </p:sp>
      <p:sp>
        <p:nvSpPr>
          <p:cNvPr id="3" name="Content Placeholder 2"/>
          <p:cNvSpPr>
            <a:spLocks noGrp="1"/>
          </p:cNvSpPr>
          <p:nvPr>
            <p:ph idx="1"/>
          </p:nvPr>
        </p:nvSpPr>
        <p:spPr/>
        <p:txBody>
          <a:bodyPr>
            <a:normAutofit/>
          </a:bodyPr>
          <a:lstStyle/>
          <a:p>
            <a:r>
              <a:rPr lang="en-US" sz="1800" dirty="0">
                <a:latin typeface="Calibri" pitchFamily="34" charset="0"/>
              </a:rPr>
              <a:t>The following elements of contract management must be considered:</a:t>
            </a:r>
          </a:p>
          <a:p>
            <a:endParaRPr lang="en-US" sz="1800" dirty="0">
              <a:latin typeface="Calibri" pitchFamily="34" charset="0"/>
            </a:endParaRPr>
          </a:p>
          <a:p>
            <a:endParaRPr lang="en-US" sz="1800" dirty="0">
              <a:latin typeface="Calibri" pitchFamily="34" charset="0"/>
            </a:endParaRPr>
          </a:p>
        </p:txBody>
      </p:sp>
      <p:pic>
        <p:nvPicPr>
          <p:cNvPr id="4" name="Picture 3"/>
          <p:cNvPicPr/>
          <p:nvPr/>
        </p:nvPicPr>
        <p:blipFill>
          <a:blip r:embed="rId2" cstate="print"/>
          <a:srcRect/>
          <a:stretch>
            <a:fillRect/>
          </a:stretch>
        </p:blipFill>
        <p:spPr bwMode="auto">
          <a:xfrm>
            <a:off x="2133600" y="2362201"/>
            <a:ext cx="4800600" cy="1295400"/>
          </a:xfrm>
          <a:prstGeom prst="rect">
            <a:avLst/>
          </a:prstGeom>
          <a:noFill/>
          <a:ln w="9525">
            <a:noFill/>
            <a:miter lim="800000"/>
            <a:headEnd/>
            <a:tailEnd/>
          </a:ln>
        </p:spPr>
      </p:pic>
      <p:pic>
        <p:nvPicPr>
          <p:cNvPr id="5" name="Picture 4"/>
          <p:cNvPicPr/>
          <p:nvPr/>
        </p:nvPicPr>
        <p:blipFill>
          <a:blip r:embed="rId3" cstate="print"/>
          <a:srcRect/>
          <a:stretch>
            <a:fillRect/>
          </a:stretch>
        </p:blipFill>
        <p:spPr bwMode="auto">
          <a:xfrm>
            <a:off x="2141855" y="3657601"/>
            <a:ext cx="4792345" cy="1295399"/>
          </a:xfrm>
          <a:prstGeom prst="rect">
            <a:avLst/>
          </a:prstGeom>
          <a:noFill/>
          <a:ln w="9525">
            <a:noFill/>
            <a:miter lim="800000"/>
            <a:headEnd/>
            <a:tailEnd/>
          </a:ln>
        </p:spPr>
      </p:pic>
      <p:pic>
        <p:nvPicPr>
          <p:cNvPr id="6" name="Picture 5"/>
          <p:cNvPicPr/>
          <p:nvPr/>
        </p:nvPicPr>
        <p:blipFill>
          <a:blip r:embed="rId4" cstate="print"/>
          <a:srcRect/>
          <a:stretch>
            <a:fillRect/>
          </a:stretch>
        </p:blipFill>
        <p:spPr bwMode="auto">
          <a:xfrm>
            <a:off x="2133600" y="4953000"/>
            <a:ext cx="4792345" cy="1316355"/>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sg00103_.wmf"/>
          <p:cNvPicPr>
            <a:picLocks noChangeAspect="1"/>
          </p:cNvPicPr>
          <p:nvPr/>
        </p:nvPicPr>
        <p:blipFill>
          <a:blip r:embed="rId2" cstate="print"/>
          <a:srcRect l="8633" r="5036" b="6593"/>
          <a:stretch>
            <a:fillRect/>
          </a:stretch>
        </p:blipFill>
        <p:spPr>
          <a:xfrm>
            <a:off x="76200" y="76200"/>
            <a:ext cx="9144000" cy="6477000"/>
          </a:xfrm>
          <a:prstGeom prst="rect">
            <a:avLst/>
          </a:prstGeom>
        </p:spPr>
      </p:pic>
      <p:sp>
        <p:nvSpPr>
          <p:cNvPr id="2" name="Title 1"/>
          <p:cNvSpPr>
            <a:spLocks noGrp="1"/>
          </p:cNvSpPr>
          <p:nvPr>
            <p:ph type="title"/>
          </p:nvPr>
        </p:nvSpPr>
        <p:spPr>
          <a:xfrm>
            <a:off x="457200" y="609600"/>
            <a:ext cx="8229600" cy="1143000"/>
          </a:xfrm>
        </p:spPr>
        <p:txBody>
          <a:bodyPr/>
          <a:lstStyle/>
          <a:p>
            <a:r>
              <a:rPr lang="en-US" dirty="0"/>
              <a:t>1.  Contract Initiation</a:t>
            </a:r>
          </a:p>
        </p:txBody>
      </p:sp>
      <p:sp>
        <p:nvSpPr>
          <p:cNvPr id="3" name="Content Placeholder 2"/>
          <p:cNvSpPr>
            <a:spLocks noGrp="1"/>
          </p:cNvSpPr>
          <p:nvPr>
            <p:ph idx="1"/>
          </p:nvPr>
        </p:nvSpPr>
        <p:spPr>
          <a:xfrm>
            <a:off x="381000" y="1600200"/>
            <a:ext cx="8763000" cy="3733800"/>
          </a:xfrm>
        </p:spPr>
        <p:txBody>
          <a:bodyPr>
            <a:normAutofit/>
          </a:bodyPr>
          <a:lstStyle/>
          <a:p>
            <a:r>
              <a:rPr lang="en-US" dirty="0"/>
              <a:t>Departments requesting to enter into a contract should first determine if procurement is required. If so, please refer to </a:t>
            </a:r>
            <a:r>
              <a:rPr lang="en-US" dirty="0">
                <a:hlinkClick r:id="rId3"/>
              </a:rPr>
              <a:t>Angelo State University Operating Policies &amp; Procedures</a:t>
            </a:r>
            <a:r>
              <a:rPr lang="en-US" dirty="0"/>
              <a:t>.</a:t>
            </a:r>
          </a:p>
          <a:p>
            <a:pPr lvl="1"/>
            <a:r>
              <a:rPr lang="en-US" dirty="0"/>
              <a:t>OP 30.06 Professional Services</a:t>
            </a:r>
          </a:p>
          <a:p>
            <a:pPr lvl="1"/>
            <a:r>
              <a:rPr lang="en-US" dirty="0"/>
              <a:t>OP  54.04 Purchase of Goods and Services</a:t>
            </a:r>
          </a:p>
          <a:p>
            <a:pPr lvl="1"/>
            <a:r>
              <a:rPr lang="en-US" dirty="0"/>
              <a:t>OP 30.05 Use of Private Consultants</a:t>
            </a:r>
          </a:p>
        </p:txBody>
      </p:sp>
      <p:pic>
        <p:nvPicPr>
          <p:cNvPr id="9" name="Picture 8" descr="j0410387.wmf"/>
          <p:cNvPicPr>
            <a:picLocks noChangeAspect="1"/>
          </p:cNvPicPr>
          <p:nvPr/>
        </p:nvPicPr>
        <p:blipFill>
          <a:blip r:embed="rId4" cstate="print"/>
          <a:stretch>
            <a:fillRect/>
          </a:stretch>
        </p:blipFill>
        <p:spPr>
          <a:xfrm>
            <a:off x="7315200" y="4686300"/>
            <a:ext cx="1571625" cy="217170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2C9206-2AE9-4418-AADA-036E95340DAB}"/>
              </a:ext>
            </a:extLst>
          </p:cNvPr>
          <p:cNvSpPr>
            <a:spLocks noGrp="1"/>
          </p:cNvSpPr>
          <p:nvPr>
            <p:ph type="title"/>
          </p:nvPr>
        </p:nvSpPr>
        <p:spPr/>
        <p:txBody>
          <a:bodyPr/>
          <a:lstStyle/>
          <a:p>
            <a:r>
              <a:rPr lang="en-US" dirty="0"/>
              <a:t>Contract Process Flowchart</a:t>
            </a:r>
          </a:p>
        </p:txBody>
      </p:sp>
      <p:pic>
        <p:nvPicPr>
          <p:cNvPr id="4" name="Content Placeholder 3">
            <a:extLst>
              <a:ext uri="{FF2B5EF4-FFF2-40B4-BE49-F238E27FC236}">
                <a16:creationId xmlns:a16="http://schemas.microsoft.com/office/drawing/2014/main" id="{8DB389BE-80A9-4519-A23E-8BA330473465}"/>
              </a:ext>
            </a:extLst>
          </p:cNvPr>
          <p:cNvPicPr>
            <a:picLocks noGrp="1" noChangeAspect="1"/>
          </p:cNvPicPr>
          <p:nvPr>
            <p:ph idx="1"/>
          </p:nvPr>
        </p:nvPicPr>
        <p:blipFill>
          <a:blip r:embed="rId2"/>
          <a:stretch>
            <a:fillRect/>
          </a:stretch>
        </p:blipFill>
        <p:spPr>
          <a:xfrm>
            <a:off x="0" y="1143000"/>
            <a:ext cx="8991600" cy="5638800"/>
          </a:xfrm>
          <a:prstGeom prst="rect">
            <a:avLst/>
          </a:prstGeom>
        </p:spPr>
      </p:pic>
    </p:spTree>
    <p:extLst>
      <p:ext uri="{BB962C8B-B14F-4D97-AF65-F5344CB8AC3E}">
        <p14:creationId xmlns:p14="http://schemas.microsoft.com/office/powerpoint/2010/main" val="10708740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 Want </a:t>
            </a:r>
            <a:r>
              <a:rPr lang="en-US" u="sng" dirty="0"/>
              <a:t>YOU</a:t>
            </a:r>
            <a:r>
              <a:rPr lang="en-US" dirty="0"/>
              <a:t> to Remember….</a:t>
            </a:r>
          </a:p>
        </p:txBody>
      </p:sp>
      <p:sp>
        <p:nvSpPr>
          <p:cNvPr id="6" name="Content Placeholder 5"/>
          <p:cNvSpPr>
            <a:spLocks noGrp="1"/>
          </p:cNvSpPr>
          <p:nvPr>
            <p:ph sz="half" idx="2"/>
          </p:nvPr>
        </p:nvSpPr>
        <p:spPr>
          <a:xfrm>
            <a:off x="3048000" y="1447800"/>
            <a:ext cx="6096000" cy="5410200"/>
          </a:xfrm>
        </p:spPr>
        <p:txBody>
          <a:bodyPr>
            <a:normAutofit lnSpcReduction="10000"/>
          </a:bodyPr>
          <a:lstStyle/>
          <a:p>
            <a:r>
              <a:rPr lang="en-US" sz="3200" u="sng" dirty="0"/>
              <a:t>Bid Requirements</a:t>
            </a:r>
          </a:p>
          <a:p>
            <a:pPr lvl="1"/>
            <a:r>
              <a:rPr lang="en-US" sz="1800" dirty="0"/>
              <a:t> Procurement between $0-$15,000</a:t>
            </a:r>
          </a:p>
          <a:p>
            <a:pPr lvl="2"/>
            <a:r>
              <a:rPr lang="en-US" sz="1800" dirty="0"/>
              <a:t>One bid is required</a:t>
            </a:r>
          </a:p>
          <a:p>
            <a:pPr lvl="1"/>
            <a:r>
              <a:rPr lang="en-US" sz="1800" dirty="0"/>
              <a:t>Procurement between $15,000.01-$40,000</a:t>
            </a:r>
          </a:p>
          <a:p>
            <a:pPr lvl="2"/>
            <a:r>
              <a:rPr lang="en-US" sz="1800" dirty="0"/>
              <a:t>Three verbal or informal bids required</a:t>
            </a:r>
          </a:p>
          <a:p>
            <a:pPr lvl="2"/>
            <a:r>
              <a:rPr lang="en-US" sz="1800" dirty="0"/>
              <a:t>Two should be certified HUBS</a:t>
            </a:r>
          </a:p>
          <a:p>
            <a:pPr lvl="1"/>
            <a:r>
              <a:rPr lang="en-US" sz="1800" dirty="0"/>
              <a:t> Procurement Over $40,000.01 </a:t>
            </a:r>
          </a:p>
          <a:p>
            <a:pPr lvl="2"/>
            <a:r>
              <a:rPr lang="en-US" sz="1800" dirty="0"/>
              <a:t>Formal bids/proposals required</a:t>
            </a:r>
          </a:p>
          <a:p>
            <a:pPr lvl="2"/>
            <a:r>
              <a:rPr lang="en-US" sz="1800" dirty="0"/>
              <a:t>Contact the Purchasing Department</a:t>
            </a:r>
          </a:p>
          <a:p>
            <a:r>
              <a:rPr lang="en-US" sz="3200" u="sng" dirty="0"/>
              <a:t>BUY HUB!! </a:t>
            </a:r>
          </a:p>
          <a:p>
            <a:pPr lvl="1"/>
            <a:r>
              <a:rPr lang="en-US" sz="1800" dirty="0"/>
              <a:t>Account managers should purchase from HUBs to the fullest extent possible. </a:t>
            </a:r>
          </a:p>
          <a:p>
            <a:pPr lvl="1"/>
            <a:r>
              <a:rPr lang="en-US" sz="1800" dirty="0">
                <a:hlinkClick r:id="rId2"/>
              </a:rPr>
              <a:t>OP 54.02 Historically Underutilized Businesses</a:t>
            </a:r>
            <a:endParaRPr lang="en-US" sz="1800" dirty="0"/>
          </a:p>
          <a:p>
            <a:pPr lvl="1"/>
            <a:r>
              <a:rPr lang="en-US" sz="1800" dirty="0"/>
              <a:t>For a Texas HUB Vendor List please see: 		</a:t>
            </a:r>
            <a:r>
              <a:rPr lang="en-US" sz="1800" dirty="0">
                <a:hlinkClick r:id="rId3"/>
              </a:rPr>
              <a:t>Angelo State University Vendor Lists</a:t>
            </a:r>
            <a:endParaRPr lang="en-US" sz="1800" dirty="0"/>
          </a:p>
          <a:p>
            <a:pPr lvl="1">
              <a:buNone/>
            </a:pPr>
            <a:r>
              <a:rPr lang="en-US" sz="1800" dirty="0"/>
              <a:t>	</a:t>
            </a:r>
            <a:endParaRPr lang="en-US" sz="1400" dirty="0"/>
          </a:p>
          <a:p>
            <a:pPr lvl="1"/>
            <a:endParaRPr lang="en-US" sz="1800" dirty="0"/>
          </a:p>
          <a:p>
            <a:pPr lvl="1"/>
            <a:endParaRPr lang="en-US" sz="1800" dirty="0"/>
          </a:p>
          <a:p>
            <a:pPr>
              <a:buNone/>
            </a:pPr>
            <a:endParaRPr lang="en-US" dirty="0"/>
          </a:p>
          <a:p>
            <a:pPr lvl="1">
              <a:buNone/>
            </a:pPr>
            <a:endParaRPr lang="en-US" dirty="0"/>
          </a:p>
        </p:txBody>
      </p:sp>
      <p:pic>
        <p:nvPicPr>
          <p:cNvPr id="51203" name="Picture 3"/>
          <p:cNvPicPr>
            <a:picLocks noChangeAspect="1" noChangeArrowheads="1"/>
          </p:cNvPicPr>
          <p:nvPr/>
        </p:nvPicPr>
        <p:blipFill>
          <a:blip r:embed="rId4" cstate="print"/>
          <a:srcRect/>
          <a:stretch>
            <a:fillRect/>
          </a:stretch>
        </p:blipFill>
        <p:spPr bwMode="auto">
          <a:xfrm>
            <a:off x="76200" y="1600200"/>
            <a:ext cx="3045596" cy="4638676"/>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229600" cy="1143000"/>
          </a:xfrm>
        </p:spPr>
        <p:txBody>
          <a:bodyPr/>
          <a:lstStyle/>
          <a:p>
            <a:r>
              <a:rPr lang="en-US" dirty="0"/>
              <a:t>3. Contract Formation</a:t>
            </a:r>
          </a:p>
        </p:txBody>
      </p:sp>
      <p:pic>
        <p:nvPicPr>
          <p:cNvPr id="4" name="Content Placeholder 3" descr="sg00105_.wmf"/>
          <p:cNvPicPr>
            <a:picLocks noGrp="1" noChangeAspect="1"/>
          </p:cNvPicPr>
          <p:nvPr>
            <p:ph idx="1"/>
          </p:nvPr>
        </p:nvPicPr>
        <p:blipFill>
          <a:blip r:embed="rId2" cstate="print"/>
          <a:stretch>
            <a:fillRect/>
          </a:stretch>
        </p:blipFill>
        <p:spPr>
          <a:xfrm>
            <a:off x="152400" y="228600"/>
            <a:ext cx="8839200" cy="5857898"/>
          </a:xfrm>
        </p:spPr>
      </p:pic>
      <p:sp>
        <p:nvSpPr>
          <p:cNvPr id="5" name="TextBox 4"/>
          <p:cNvSpPr txBox="1"/>
          <p:nvPr/>
        </p:nvSpPr>
        <p:spPr>
          <a:xfrm>
            <a:off x="685800" y="869752"/>
            <a:ext cx="8077200" cy="4924425"/>
          </a:xfrm>
          <a:prstGeom prst="rect">
            <a:avLst/>
          </a:prstGeom>
          <a:noFill/>
        </p:spPr>
        <p:txBody>
          <a:bodyPr wrap="square" rtlCol="0">
            <a:spAutoFit/>
          </a:bodyPr>
          <a:lstStyle/>
          <a:p>
            <a:r>
              <a:rPr lang="en-US" sz="2000" dirty="0"/>
              <a:t>Contract Administration Approved Templates:</a:t>
            </a:r>
          </a:p>
          <a:p>
            <a:pPr>
              <a:buFont typeface="Arial" pitchFamily="34" charset="0"/>
              <a:buChar char="•"/>
            </a:pPr>
            <a:r>
              <a:rPr lang="en-US" dirty="0"/>
              <a:t> </a:t>
            </a:r>
            <a:r>
              <a:rPr lang="en-US" sz="2000" dirty="0"/>
              <a:t>Request for Proposal template, if a request for proposal (RFP) is required</a:t>
            </a:r>
          </a:p>
          <a:p>
            <a:pPr>
              <a:buFont typeface="Arial" pitchFamily="34" charset="0"/>
              <a:buChar char="•"/>
            </a:pPr>
            <a:r>
              <a:rPr lang="en-US" sz="2000" dirty="0"/>
              <a:t>Student Clinical Experience Program Agreement</a:t>
            </a:r>
          </a:p>
          <a:p>
            <a:pPr>
              <a:buFont typeface="Arial" pitchFamily="34" charset="0"/>
              <a:buChar char="•"/>
            </a:pPr>
            <a:r>
              <a:rPr lang="en-US" sz="2000" dirty="0"/>
              <a:t>Field Placement Interagency Affiliation Agreement</a:t>
            </a:r>
          </a:p>
          <a:p>
            <a:pPr>
              <a:buFont typeface="Arial" pitchFamily="34" charset="0"/>
              <a:buChar char="•"/>
            </a:pPr>
            <a:r>
              <a:rPr lang="en-US" sz="2000" dirty="0"/>
              <a:t>Student Internship Experience Program Agreement</a:t>
            </a:r>
          </a:p>
          <a:p>
            <a:pPr>
              <a:buFont typeface="Arial" pitchFamily="34" charset="0"/>
              <a:buChar char="•"/>
            </a:pPr>
            <a:r>
              <a:rPr lang="en-US" sz="2000" dirty="0"/>
              <a:t>Professional/Consulting Services Agreement</a:t>
            </a:r>
          </a:p>
          <a:p>
            <a:pPr>
              <a:buFont typeface="Arial" pitchFamily="34" charset="0"/>
              <a:buChar char="•"/>
            </a:pPr>
            <a:r>
              <a:rPr lang="en-US" sz="2000" dirty="0"/>
              <a:t>University Agreement</a:t>
            </a:r>
          </a:p>
          <a:p>
            <a:pPr>
              <a:buFont typeface="Arial" pitchFamily="34" charset="0"/>
              <a:buChar char="•"/>
            </a:pPr>
            <a:r>
              <a:rPr lang="en-US" sz="2000" dirty="0"/>
              <a:t>General Contract Template</a:t>
            </a:r>
          </a:p>
          <a:p>
            <a:endParaRPr lang="en-US" sz="2000" dirty="0"/>
          </a:p>
          <a:p>
            <a:pPr marL="342900" indent="-342900">
              <a:buFont typeface="Wingdings" panose="05000000000000000000" pitchFamily="2" charset="2"/>
              <a:buChar char="Ø"/>
            </a:pPr>
            <a:r>
              <a:rPr lang="en-US" sz="2000" b="1" u="sng" dirty="0"/>
              <a:t>Departments that receive vendor contracts instead of using an approved template must submit contracts to Contract Administration Office for review. </a:t>
            </a:r>
          </a:p>
          <a:p>
            <a:pPr lvl="1"/>
            <a:endParaRPr lang="en-US" sz="2000" b="1" u="sng" dirty="0"/>
          </a:p>
          <a:p>
            <a:pPr lvl="1"/>
            <a:endParaRPr lang="en-US" u="sng" dirty="0"/>
          </a:p>
          <a:p>
            <a:pPr>
              <a:buFont typeface="Arial" pitchFamily="34" charset="0"/>
              <a:buChar char="•"/>
            </a:pPr>
            <a:endParaRPr lang="en-US" u="sng" dirty="0"/>
          </a:p>
          <a:p>
            <a:endParaRPr lang="en-US" dirty="0"/>
          </a:p>
        </p:txBody>
      </p:sp>
      <p:pic>
        <p:nvPicPr>
          <p:cNvPr id="1028" name="Picture 4" descr="C:\Documents and Settings\abrown34\Local Settings\Temporary Internet Files\Content.IE5\SS33U9U2\MCj04135960000[1].wmf"/>
          <p:cNvPicPr>
            <a:picLocks noChangeAspect="1" noChangeArrowheads="1"/>
          </p:cNvPicPr>
          <p:nvPr/>
        </p:nvPicPr>
        <p:blipFill>
          <a:blip r:embed="rId3" cstate="print"/>
          <a:srcRect b="7407"/>
          <a:stretch>
            <a:fillRect/>
          </a:stretch>
        </p:blipFill>
        <p:spPr bwMode="auto">
          <a:xfrm>
            <a:off x="4876800" y="4572000"/>
            <a:ext cx="2614464" cy="2286000"/>
          </a:xfrm>
          <a:prstGeom prst="rect">
            <a:avLst/>
          </a:prstGeom>
          <a:noFill/>
        </p:spPr>
      </p:pic>
      <p:sp>
        <p:nvSpPr>
          <p:cNvPr id="6" name="TextBox 5"/>
          <p:cNvSpPr txBox="1"/>
          <p:nvPr/>
        </p:nvSpPr>
        <p:spPr>
          <a:xfrm>
            <a:off x="914400" y="381000"/>
            <a:ext cx="7543800" cy="584775"/>
          </a:xfrm>
          <a:prstGeom prst="rect">
            <a:avLst/>
          </a:prstGeom>
          <a:noFill/>
        </p:spPr>
        <p:txBody>
          <a:bodyPr wrap="square" rtlCol="0">
            <a:spAutoFit/>
          </a:bodyPr>
          <a:lstStyle/>
          <a:p>
            <a:pPr algn="ctr"/>
            <a:r>
              <a:rPr lang="en-US" sz="3200" dirty="0"/>
              <a:t>2. Contract Formation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7" name="Picture 11" descr="C:\Documents and Settings\abrown34\Local Settings\Temporary Internet Files\Content.IE5\M3K20HF4\MMj01783020000[1].gif"/>
          <p:cNvPicPr>
            <a:picLocks noChangeAspect="1" noChangeArrowheads="1" noCrop="1"/>
          </p:cNvPicPr>
          <p:nvPr/>
        </p:nvPicPr>
        <p:blipFill>
          <a:blip r:embed="rId2" cstate="print"/>
          <a:srcRect/>
          <a:stretch>
            <a:fillRect/>
          </a:stretch>
        </p:blipFill>
        <p:spPr bwMode="auto">
          <a:xfrm>
            <a:off x="3200400" y="1828800"/>
            <a:ext cx="3931920" cy="3931920"/>
          </a:xfrm>
          <a:prstGeom prst="rect">
            <a:avLst/>
          </a:prstGeom>
          <a:noFill/>
        </p:spPr>
      </p:pic>
      <p:pic>
        <p:nvPicPr>
          <p:cNvPr id="4" name="Content Placeholder 3" descr="bs00452_.wmf"/>
          <p:cNvPicPr>
            <a:picLocks noGrp="1" noChangeAspect="1"/>
          </p:cNvPicPr>
          <p:nvPr>
            <p:ph idx="1"/>
          </p:nvPr>
        </p:nvPicPr>
        <p:blipFill>
          <a:blip r:embed="rId3" cstate="print"/>
          <a:stretch>
            <a:fillRect/>
          </a:stretch>
        </p:blipFill>
        <p:spPr>
          <a:xfrm rot="-1620000">
            <a:off x="1316054" y="-487867"/>
            <a:ext cx="6320783" cy="7315200"/>
          </a:xfrm>
        </p:spPr>
      </p:pic>
      <p:sp>
        <p:nvSpPr>
          <p:cNvPr id="5" name="TextBox 4"/>
          <p:cNvSpPr txBox="1"/>
          <p:nvPr/>
        </p:nvSpPr>
        <p:spPr>
          <a:xfrm>
            <a:off x="2895600" y="2133600"/>
            <a:ext cx="4495800" cy="3539430"/>
          </a:xfrm>
          <a:prstGeom prst="rect">
            <a:avLst/>
          </a:prstGeom>
          <a:noFill/>
        </p:spPr>
        <p:txBody>
          <a:bodyPr wrap="square" rtlCol="0">
            <a:spAutoFit/>
          </a:bodyPr>
          <a:lstStyle/>
          <a:p>
            <a:pPr algn="ctr"/>
            <a:r>
              <a:rPr lang="en-US" sz="3200" dirty="0"/>
              <a:t>If possible, please</a:t>
            </a:r>
          </a:p>
          <a:p>
            <a:pPr algn="ctr"/>
            <a:r>
              <a:rPr lang="en-US" sz="3200" dirty="0"/>
              <a:t> initiate contract requests at least </a:t>
            </a:r>
            <a:r>
              <a:rPr lang="en-US" sz="3200" u="sng" dirty="0"/>
              <a:t>6 weeks</a:t>
            </a:r>
            <a:r>
              <a:rPr lang="en-US" sz="3200" dirty="0"/>
              <a:t> prior to the start date of the contract to allow ample time for review and approval.</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g00104_.wmf"/>
          <p:cNvPicPr>
            <a:picLocks noChangeAspect="1"/>
          </p:cNvPicPr>
          <p:nvPr/>
        </p:nvPicPr>
        <p:blipFill>
          <a:blip r:embed="rId2" cstate="print"/>
          <a:srcRect l="13624" t="5000" r="14106" b="20000"/>
          <a:stretch>
            <a:fillRect/>
          </a:stretch>
        </p:blipFill>
        <p:spPr>
          <a:xfrm>
            <a:off x="0" y="0"/>
            <a:ext cx="9144000" cy="6858000"/>
          </a:xfrm>
          <a:prstGeom prst="rect">
            <a:avLst/>
          </a:prstGeom>
        </p:spPr>
      </p:pic>
      <p:sp>
        <p:nvSpPr>
          <p:cNvPr id="2" name="Title 1"/>
          <p:cNvSpPr>
            <a:spLocks noGrp="1"/>
          </p:cNvSpPr>
          <p:nvPr>
            <p:ph type="title"/>
          </p:nvPr>
        </p:nvSpPr>
        <p:spPr>
          <a:xfrm>
            <a:off x="533400" y="228600"/>
            <a:ext cx="8229600" cy="1143000"/>
          </a:xfrm>
        </p:spPr>
        <p:txBody>
          <a:bodyPr/>
          <a:lstStyle/>
          <a:p>
            <a:r>
              <a:rPr lang="en-US" dirty="0"/>
              <a:t>3. Appoint Contract Monitor</a:t>
            </a:r>
          </a:p>
        </p:txBody>
      </p:sp>
      <p:sp>
        <p:nvSpPr>
          <p:cNvPr id="3" name="Content Placeholder 2"/>
          <p:cNvSpPr>
            <a:spLocks noGrp="1"/>
          </p:cNvSpPr>
          <p:nvPr>
            <p:ph idx="1"/>
          </p:nvPr>
        </p:nvSpPr>
        <p:spPr>
          <a:xfrm>
            <a:off x="762000" y="1447800"/>
            <a:ext cx="8229600" cy="4525963"/>
          </a:xfrm>
        </p:spPr>
        <p:txBody>
          <a:bodyPr>
            <a:normAutofit fontScale="77500" lnSpcReduction="20000"/>
          </a:bodyPr>
          <a:lstStyle/>
          <a:p>
            <a:r>
              <a:rPr lang="en-US" dirty="0"/>
              <a:t>Each department should appoint a Contract Monitor (CM)who will: </a:t>
            </a:r>
          </a:p>
          <a:p>
            <a:pPr lvl="1">
              <a:buFont typeface="Wingdings" pitchFamily="2" charset="2"/>
              <a:buChar char="Ø"/>
            </a:pPr>
            <a:r>
              <a:rPr lang="en-US" dirty="0"/>
              <a:t>Assist in developing contract specifications</a:t>
            </a:r>
          </a:p>
          <a:p>
            <a:pPr lvl="1">
              <a:buFont typeface="Wingdings" pitchFamily="2" charset="2"/>
              <a:buChar char="Ø"/>
            </a:pPr>
            <a:r>
              <a:rPr lang="en-US" dirty="0"/>
              <a:t>Monitor contractor’s progress and performance</a:t>
            </a:r>
          </a:p>
          <a:p>
            <a:pPr lvl="1">
              <a:buFont typeface="Wingdings" pitchFamily="2" charset="2"/>
              <a:buChar char="Ø"/>
            </a:pPr>
            <a:r>
              <a:rPr lang="en-US" dirty="0"/>
              <a:t>Manage any university property used in contract performance</a:t>
            </a:r>
          </a:p>
          <a:p>
            <a:pPr lvl="1">
              <a:buFont typeface="Wingdings" pitchFamily="2" charset="2"/>
              <a:buChar char="Ø"/>
            </a:pPr>
            <a:r>
              <a:rPr lang="en-US" dirty="0"/>
              <a:t>Authorize payments consistent with contract documents</a:t>
            </a:r>
          </a:p>
          <a:p>
            <a:pPr lvl="1">
              <a:buFont typeface="Wingdings" pitchFamily="2" charset="2"/>
              <a:buChar char="Ø"/>
            </a:pPr>
            <a:r>
              <a:rPr lang="en-US" dirty="0"/>
              <a:t>Exercise remedies, in conjunction with the Contract Administration Office, when a contractor’s performance is deficient.</a:t>
            </a:r>
          </a:p>
          <a:p>
            <a:pPr lvl="1">
              <a:buFont typeface="Wingdings" pitchFamily="2" charset="2"/>
              <a:buChar char="Ø"/>
            </a:pPr>
            <a:r>
              <a:rPr lang="en-US" dirty="0"/>
              <a:t>Resolve disputes in a timely manner</a:t>
            </a:r>
          </a:p>
          <a:p>
            <a:pPr lvl="1">
              <a:buFont typeface="Wingdings" pitchFamily="2" charset="2"/>
              <a:buChar char="Ø"/>
            </a:pPr>
            <a:r>
              <a:rPr lang="en-US" dirty="0"/>
              <a:t>Document significant events</a:t>
            </a:r>
          </a:p>
          <a:p>
            <a:pPr lvl="1">
              <a:buFont typeface="Wingdings" pitchFamily="2" charset="2"/>
              <a:buChar char="Ø"/>
            </a:pPr>
            <a:r>
              <a:rPr lang="en-US" dirty="0"/>
              <a:t>Maintain appropriate records</a:t>
            </a:r>
            <a:br>
              <a:rPr lang="en-US" dirty="0"/>
            </a:br>
            <a:endParaRPr lang="en-US" dirty="0"/>
          </a:p>
        </p:txBody>
      </p:sp>
      <p:pic>
        <p:nvPicPr>
          <p:cNvPr id="10245" name="Picture 5" descr="C:\Documents and Settings\abrown34\Local Settings\Temporary Internet Files\Content.IE5\CEAET0KV\MCj01963280000[1].wmf"/>
          <p:cNvPicPr>
            <a:picLocks noChangeAspect="1" noChangeArrowheads="1"/>
          </p:cNvPicPr>
          <p:nvPr/>
        </p:nvPicPr>
        <p:blipFill>
          <a:blip r:embed="rId3" cstate="print"/>
          <a:srcRect/>
          <a:stretch>
            <a:fillRect/>
          </a:stretch>
        </p:blipFill>
        <p:spPr bwMode="auto">
          <a:xfrm>
            <a:off x="6324600" y="4038600"/>
            <a:ext cx="2582462" cy="2560320"/>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152400"/>
            <a:ext cx="9256818" cy="1388639"/>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2711480 w 9144000"/>
              <a:gd name="connsiteY0" fmla="*/ 1800225 h 1600200"/>
              <a:gd name="connsiteX1" fmla="*/ 2667030 w 9144000"/>
              <a:gd name="connsiteY1" fmla="*/ 1844675 h 1600200"/>
              <a:gd name="connsiteX2" fmla="*/ 2622580 w 9144000"/>
              <a:gd name="connsiteY2" fmla="*/ 1800225 h 1600200"/>
              <a:gd name="connsiteX3" fmla="*/ 2667030 w 9144000"/>
              <a:gd name="connsiteY3" fmla="*/ 1755775 h 1600200"/>
              <a:gd name="connsiteX4" fmla="*/ 2711480 w 9144000"/>
              <a:gd name="connsiteY4" fmla="*/ 1800225 h 1600200"/>
              <a:gd name="connsiteX0" fmla="*/ 2882759 w 9144000"/>
              <a:gd name="connsiteY0" fmla="*/ 1733639 h 1600200"/>
              <a:gd name="connsiteX1" fmla="*/ 2793859 w 9144000"/>
              <a:gd name="connsiteY1" fmla="*/ 1822539 h 1600200"/>
              <a:gd name="connsiteX2" fmla="*/ 2704959 w 9144000"/>
              <a:gd name="connsiteY2" fmla="*/ 1733639 h 1600200"/>
              <a:gd name="connsiteX3" fmla="*/ 2793859 w 9144000"/>
              <a:gd name="connsiteY3" fmla="*/ 1644739 h 1600200"/>
              <a:gd name="connsiteX4" fmla="*/ 2882759 w 9144000"/>
              <a:gd name="connsiteY4" fmla="*/ 1733639 h 1600200"/>
              <a:gd name="connsiteX0" fmla="*/ 3132749 w 9144000"/>
              <a:gd name="connsiteY0" fmla="*/ 1625729 h 1600200"/>
              <a:gd name="connsiteX1" fmla="*/ 2999399 w 9144000"/>
              <a:gd name="connsiteY1" fmla="*/ 1759079 h 1600200"/>
              <a:gd name="connsiteX2" fmla="*/ 2866049 w 9144000"/>
              <a:gd name="connsiteY2" fmla="*/ 1625729 h 1600200"/>
              <a:gd name="connsiteX3" fmla="*/ 2999399 w 9144000"/>
              <a:gd name="connsiteY3" fmla="*/ 1492379 h 1600200"/>
              <a:gd name="connsiteX4" fmla="*/ 3132749 w 9144000"/>
              <a:gd name="connsiteY4" fmla="*/ 1625729 h 16002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756565 w 9256818"/>
              <a:gd name="connsiteY0" fmla="*/ 1817264 h 1861714"/>
              <a:gd name="connsiteX1" fmla="*/ 2712115 w 9256818"/>
              <a:gd name="connsiteY1" fmla="*/ 1861714 h 1861714"/>
              <a:gd name="connsiteX2" fmla="*/ 2667665 w 9256818"/>
              <a:gd name="connsiteY2" fmla="*/ 1817264 h 1861714"/>
              <a:gd name="connsiteX3" fmla="*/ 2712115 w 9256818"/>
              <a:gd name="connsiteY3" fmla="*/ 1772814 h 1861714"/>
              <a:gd name="connsiteX4" fmla="*/ 2756565 w 9256818"/>
              <a:gd name="connsiteY4" fmla="*/ 1817264 h 1861714"/>
              <a:gd name="connsiteX0" fmla="*/ 2927844 w 9256818"/>
              <a:gd name="connsiteY0" fmla="*/ 1750678 h 1861714"/>
              <a:gd name="connsiteX1" fmla="*/ 2838944 w 9256818"/>
              <a:gd name="connsiteY1" fmla="*/ 1839578 h 1861714"/>
              <a:gd name="connsiteX2" fmla="*/ 2750044 w 9256818"/>
              <a:gd name="connsiteY2" fmla="*/ 1750678 h 1861714"/>
              <a:gd name="connsiteX3" fmla="*/ 2838944 w 9256818"/>
              <a:gd name="connsiteY3" fmla="*/ 1661778 h 1861714"/>
              <a:gd name="connsiteX4" fmla="*/ 2927844 w 9256818"/>
              <a:gd name="connsiteY4" fmla="*/ 1750678 h 1861714"/>
              <a:gd name="connsiteX0" fmla="*/ 3177834 w 9256818"/>
              <a:gd name="connsiteY0" fmla="*/ 1642768 h 1861714"/>
              <a:gd name="connsiteX1" fmla="*/ 3044484 w 9256818"/>
              <a:gd name="connsiteY1" fmla="*/ 1776118 h 1861714"/>
              <a:gd name="connsiteX2" fmla="*/ 2911134 w 9256818"/>
              <a:gd name="connsiteY2" fmla="*/ 1642768 h 1861714"/>
              <a:gd name="connsiteX3" fmla="*/ 3044484 w 9256818"/>
              <a:gd name="connsiteY3" fmla="*/ 1509418 h 1861714"/>
              <a:gd name="connsiteX4" fmla="*/ 3177834 w 9256818"/>
              <a:gd name="connsiteY4" fmla="*/ 1642768 h 1861714"/>
              <a:gd name="connsiteX0" fmla="*/ 490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2902 w 43733"/>
              <a:gd name="connsiteY8" fmla="*/ 29585 h 50260"/>
              <a:gd name="connsiteX9" fmla="*/ 37593 w 43733"/>
              <a:gd name="connsiteY9" fmla="*/ 30550 h 50260"/>
              <a:gd name="connsiteX10" fmla="*/ 42011 w 43733"/>
              <a:gd name="connsiteY10" fmla="*/ 15814 h 50260"/>
              <a:gd name="connsiteX11" fmla="*/ 40563 w 43733"/>
              <a:gd name="connsiteY11" fmla="*/ 18490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756565 w 9256818"/>
              <a:gd name="connsiteY0" fmla="*/ 1817264 h 1861714"/>
              <a:gd name="connsiteX1" fmla="*/ 2712115 w 9256818"/>
              <a:gd name="connsiteY1" fmla="*/ 1861714 h 1861714"/>
              <a:gd name="connsiteX2" fmla="*/ 2667665 w 9256818"/>
              <a:gd name="connsiteY2" fmla="*/ 1817264 h 1861714"/>
              <a:gd name="connsiteX3" fmla="*/ 2712115 w 9256818"/>
              <a:gd name="connsiteY3" fmla="*/ 1772814 h 1861714"/>
              <a:gd name="connsiteX4" fmla="*/ 2756565 w 9256818"/>
              <a:gd name="connsiteY4" fmla="*/ 1817264 h 1861714"/>
              <a:gd name="connsiteX0" fmla="*/ 2927844 w 9256818"/>
              <a:gd name="connsiteY0" fmla="*/ 1750678 h 1861714"/>
              <a:gd name="connsiteX1" fmla="*/ 2838944 w 9256818"/>
              <a:gd name="connsiteY1" fmla="*/ 1839578 h 1861714"/>
              <a:gd name="connsiteX2" fmla="*/ 2750044 w 9256818"/>
              <a:gd name="connsiteY2" fmla="*/ 1750678 h 1861714"/>
              <a:gd name="connsiteX3" fmla="*/ 2838944 w 9256818"/>
              <a:gd name="connsiteY3" fmla="*/ 1661778 h 1861714"/>
              <a:gd name="connsiteX4" fmla="*/ 2927844 w 9256818"/>
              <a:gd name="connsiteY4" fmla="*/ 1750678 h 1861714"/>
              <a:gd name="connsiteX0" fmla="*/ 3177834 w 9256818"/>
              <a:gd name="connsiteY0" fmla="*/ 1642768 h 1861714"/>
              <a:gd name="connsiteX1" fmla="*/ 3044484 w 9256818"/>
              <a:gd name="connsiteY1" fmla="*/ 1776118 h 1861714"/>
              <a:gd name="connsiteX2" fmla="*/ 2911134 w 9256818"/>
              <a:gd name="connsiteY2" fmla="*/ 1642768 h 1861714"/>
              <a:gd name="connsiteX3" fmla="*/ 3044484 w 9256818"/>
              <a:gd name="connsiteY3" fmla="*/ 1509418 h 1861714"/>
              <a:gd name="connsiteX4" fmla="*/ 3177834 w 9256818"/>
              <a:gd name="connsiteY4" fmla="*/ 1642768 h 1861714"/>
              <a:gd name="connsiteX0" fmla="*/ 490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2902 w 43733"/>
              <a:gd name="connsiteY8" fmla="*/ 29585 h 50260"/>
              <a:gd name="connsiteX9" fmla="*/ 37593 w 43733"/>
              <a:gd name="connsiteY9" fmla="*/ 30550 h 50260"/>
              <a:gd name="connsiteX10" fmla="*/ 42011 w 43733"/>
              <a:gd name="connsiteY10" fmla="*/ 15814 h 50260"/>
              <a:gd name="connsiteX11" fmla="*/ 39843 w 43733"/>
              <a:gd name="connsiteY11" fmla="*/ 12319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756565 w 9256818"/>
              <a:gd name="connsiteY0" fmla="*/ 1817264 h 1861714"/>
              <a:gd name="connsiteX1" fmla="*/ 2712115 w 9256818"/>
              <a:gd name="connsiteY1" fmla="*/ 1861714 h 1861714"/>
              <a:gd name="connsiteX2" fmla="*/ 2667665 w 9256818"/>
              <a:gd name="connsiteY2" fmla="*/ 1817264 h 1861714"/>
              <a:gd name="connsiteX3" fmla="*/ 2712115 w 9256818"/>
              <a:gd name="connsiteY3" fmla="*/ 1772814 h 1861714"/>
              <a:gd name="connsiteX4" fmla="*/ 2756565 w 9256818"/>
              <a:gd name="connsiteY4" fmla="*/ 1817264 h 1861714"/>
              <a:gd name="connsiteX0" fmla="*/ 2927844 w 9256818"/>
              <a:gd name="connsiteY0" fmla="*/ 1750678 h 1861714"/>
              <a:gd name="connsiteX1" fmla="*/ 2838944 w 9256818"/>
              <a:gd name="connsiteY1" fmla="*/ 1839578 h 1861714"/>
              <a:gd name="connsiteX2" fmla="*/ 2750044 w 9256818"/>
              <a:gd name="connsiteY2" fmla="*/ 1750678 h 1861714"/>
              <a:gd name="connsiteX3" fmla="*/ 2838944 w 9256818"/>
              <a:gd name="connsiteY3" fmla="*/ 1661778 h 1861714"/>
              <a:gd name="connsiteX4" fmla="*/ 2927844 w 9256818"/>
              <a:gd name="connsiteY4" fmla="*/ 1750678 h 1861714"/>
              <a:gd name="connsiteX0" fmla="*/ 3177834 w 9256818"/>
              <a:gd name="connsiteY0" fmla="*/ 1642768 h 1861714"/>
              <a:gd name="connsiteX1" fmla="*/ 3044484 w 9256818"/>
              <a:gd name="connsiteY1" fmla="*/ 1776118 h 1861714"/>
              <a:gd name="connsiteX2" fmla="*/ 2911134 w 9256818"/>
              <a:gd name="connsiteY2" fmla="*/ 1642768 h 1861714"/>
              <a:gd name="connsiteX3" fmla="*/ 3044484 w 9256818"/>
              <a:gd name="connsiteY3" fmla="*/ 1509418 h 1861714"/>
              <a:gd name="connsiteX4" fmla="*/ 3177834 w 9256818"/>
              <a:gd name="connsiteY4" fmla="*/ 1642768 h 1861714"/>
              <a:gd name="connsiteX0" fmla="*/ 382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2902 w 43733"/>
              <a:gd name="connsiteY8" fmla="*/ 29585 h 50260"/>
              <a:gd name="connsiteX9" fmla="*/ 37593 w 43733"/>
              <a:gd name="connsiteY9" fmla="*/ 30550 h 50260"/>
              <a:gd name="connsiteX10" fmla="*/ 42011 w 43733"/>
              <a:gd name="connsiteY10" fmla="*/ 15814 h 50260"/>
              <a:gd name="connsiteX11" fmla="*/ 39843 w 43733"/>
              <a:gd name="connsiteY11" fmla="*/ 12319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756565 w 9256818"/>
              <a:gd name="connsiteY0" fmla="*/ 1817264 h 1861714"/>
              <a:gd name="connsiteX1" fmla="*/ 2712115 w 9256818"/>
              <a:gd name="connsiteY1" fmla="*/ 1861714 h 1861714"/>
              <a:gd name="connsiteX2" fmla="*/ 2667665 w 9256818"/>
              <a:gd name="connsiteY2" fmla="*/ 1817264 h 1861714"/>
              <a:gd name="connsiteX3" fmla="*/ 2712115 w 9256818"/>
              <a:gd name="connsiteY3" fmla="*/ 1772814 h 1861714"/>
              <a:gd name="connsiteX4" fmla="*/ 2756565 w 9256818"/>
              <a:gd name="connsiteY4" fmla="*/ 1817264 h 1861714"/>
              <a:gd name="connsiteX0" fmla="*/ 2927844 w 9256818"/>
              <a:gd name="connsiteY0" fmla="*/ 1750678 h 1861714"/>
              <a:gd name="connsiteX1" fmla="*/ 2838944 w 9256818"/>
              <a:gd name="connsiteY1" fmla="*/ 1839578 h 1861714"/>
              <a:gd name="connsiteX2" fmla="*/ 2750044 w 9256818"/>
              <a:gd name="connsiteY2" fmla="*/ 1750678 h 1861714"/>
              <a:gd name="connsiteX3" fmla="*/ 2838944 w 9256818"/>
              <a:gd name="connsiteY3" fmla="*/ 1661778 h 1861714"/>
              <a:gd name="connsiteX4" fmla="*/ 2927844 w 9256818"/>
              <a:gd name="connsiteY4" fmla="*/ 1750678 h 1861714"/>
              <a:gd name="connsiteX0" fmla="*/ 3177834 w 9256818"/>
              <a:gd name="connsiteY0" fmla="*/ 1642768 h 1861714"/>
              <a:gd name="connsiteX1" fmla="*/ 3044484 w 9256818"/>
              <a:gd name="connsiteY1" fmla="*/ 1776118 h 1861714"/>
              <a:gd name="connsiteX2" fmla="*/ 2911134 w 9256818"/>
              <a:gd name="connsiteY2" fmla="*/ 1642768 h 1861714"/>
              <a:gd name="connsiteX3" fmla="*/ 3044484 w 9256818"/>
              <a:gd name="connsiteY3" fmla="*/ 1509418 h 1861714"/>
              <a:gd name="connsiteX4" fmla="*/ 3177834 w 9256818"/>
              <a:gd name="connsiteY4" fmla="*/ 1642768 h 1861714"/>
              <a:gd name="connsiteX0" fmla="*/ 274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2902 w 43733"/>
              <a:gd name="connsiteY8" fmla="*/ 29585 h 50260"/>
              <a:gd name="connsiteX9" fmla="*/ 37593 w 43733"/>
              <a:gd name="connsiteY9" fmla="*/ 30550 h 50260"/>
              <a:gd name="connsiteX10" fmla="*/ 42011 w 43733"/>
              <a:gd name="connsiteY10" fmla="*/ 15814 h 50260"/>
              <a:gd name="connsiteX11" fmla="*/ 39843 w 43733"/>
              <a:gd name="connsiteY11" fmla="*/ 12319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733" h="50260">
                <a:moveTo>
                  <a:pt x="4113" y="14830"/>
                </a:moveTo>
                <a:cubicBezTo>
                  <a:pt x="3842" y="12117"/>
                  <a:pt x="4474" y="9381"/>
                  <a:pt x="5836" y="7367"/>
                </a:cubicBezTo>
                <a:cubicBezTo>
                  <a:pt x="7988" y="4186"/>
                  <a:pt x="11477" y="3477"/>
                  <a:pt x="14218" y="5662"/>
                </a:cubicBezTo>
                <a:cubicBezTo>
                  <a:pt x="15891" y="1369"/>
                  <a:pt x="20127" y="482"/>
                  <a:pt x="22669" y="3892"/>
                </a:cubicBezTo>
                <a:cubicBezTo>
                  <a:pt x="23310" y="2143"/>
                  <a:pt x="24541" y="934"/>
                  <a:pt x="25962" y="660"/>
                </a:cubicBezTo>
                <a:cubicBezTo>
                  <a:pt x="27526" y="358"/>
                  <a:pt x="29088" y="1230"/>
                  <a:pt x="30046" y="2941"/>
                </a:cubicBezTo>
                <a:cubicBezTo>
                  <a:pt x="31428" y="727"/>
                  <a:pt x="33714" y="0"/>
                  <a:pt x="35676" y="1150"/>
                </a:cubicBezTo>
                <a:cubicBezTo>
                  <a:pt x="37171" y="2026"/>
                  <a:pt x="38243" y="3860"/>
                  <a:pt x="38531" y="6036"/>
                </a:cubicBezTo>
                <a:cubicBezTo>
                  <a:pt x="40259" y="6678"/>
                  <a:pt x="41635" y="8458"/>
                  <a:pt x="42195" y="10778"/>
                </a:cubicBezTo>
                <a:cubicBezTo>
                  <a:pt x="42602" y="12462"/>
                  <a:pt x="42544" y="14291"/>
                  <a:pt x="42031" y="15920"/>
                </a:cubicBezTo>
                <a:cubicBezTo>
                  <a:pt x="43292" y="18154"/>
                  <a:pt x="43733" y="21050"/>
                  <a:pt x="43229" y="23782"/>
                </a:cubicBezTo>
                <a:cubicBezTo>
                  <a:pt x="42559" y="27414"/>
                  <a:pt x="40341" y="30134"/>
                  <a:pt x="37617" y="30664"/>
                </a:cubicBezTo>
                <a:cubicBezTo>
                  <a:pt x="37604" y="32931"/>
                  <a:pt x="36871" y="35081"/>
                  <a:pt x="35608" y="36561"/>
                </a:cubicBezTo>
                <a:cubicBezTo>
                  <a:pt x="33689" y="38810"/>
                  <a:pt x="30917" y="39099"/>
                  <a:pt x="28768" y="37275"/>
                </a:cubicBezTo>
                <a:cubicBezTo>
                  <a:pt x="28073" y="40408"/>
                  <a:pt x="26212" y="42803"/>
                  <a:pt x="23880" y="43566"/>
                </a:cubicBezTo>
                <a:cubicBezTo>
                  <a:pt x="21132" y="44465"/>
                  <a:pt x="18264" y="42933"/>
                  <a:pt x="16693" y="39726"/>
                </a:cubicBezTo>
                <a:cubicBezTo>
                  <a:pt x="12985" y="42770"/>
                  <a:pt x="8169" y="41059"/>
                  <a:pt x="6017" y="35932"/>
                </a:cubicBezTo>
                <a:cubicBezTo>
                  <a:pt x="3903" y="36269"/>
                  <a:pt x="1918" y="34484"/>
                  <a:pt x="1323" y="31710"/>
                </a:cubicBezTo>
                <a:cubicBezTo>
                  <a:pt x="892" y="29703"/>
                  <a:pt x="1273" y="27537"/>
                  <a:pt x="2326" y="26011"/>
                </a:cubicBezTo>
                <a:cubicBezTo>
                  <a:pt x="832" y="24814"/>
                  <a:pt x="0" y="22517"/>
                  <a:pt x="208" y="20164"/>
                </a:cubicBezTo>
                <a:cubicBezTo>
                  <a:pt x="452" y="17409"/>
                  <a:pt x="2058" y="15251"/>
                  <a:pt x="4076" y="14967"/>
                </a:cubicBezTo>
                <a:cubicBezTo>
                  <a:pt x="4088" y="14921"/>
                  <a:pt x="4101" y="14876"/>
                  <a:pt x="4113" y="14830"/>
                </a:cubicBezTo>
                <a:close/>
              </a:path>
              <a:path w="9256818" h="1861714">
                <a:moveTo>
                  <a:pt x="2756565" y="1817264"/>
                </a:moveTo>
                <a:cubicBezTo>
                  <a:pt x="2756565" y="1841813"/>
                  <a:pt x="2736664" y="1861714"/>
                  <a:pt x="2712115" y="1861714"/>
                </a:cubicBezTo>
                <a:cubicBezTo>
                  <a:pt x="2687566" y="1861714"/>
                  <a:pt x="2667665" y="1841813"/>
                  <a:pt x="2667665" y="1817264"/>
                </a:cubicBezTo>
                <a:cubicBezTo>
                  <a:pt x="2667665" y="1792715"/>
                  <a:pt x="2687566" y="1772814"/>
                  <a:pt x="2712115" y="1772814"/>
                </a:cubicBezTo>
                <a:cubicBezTo>
                  <a:pt x="2736664" y="1772814"/>
                  <a:pt x="2756565" y="1792715"/>
                  <a:pt x="2756565" y="1817264"/>
                </a:cubicBezTo>
                <a:close/>
              </a:path>
              <a:path w="9256818" h="1861714">
                <a:moveTo>
                  <a:pt x="2927844" y="1750678"/>
                </a:moveTo>
                <a:cubicBezTo>
                  <a:pt x="2927844" y="1799776"/>
                  <a:pt x="2888042" y="1839578"/>
                  <a:pt x="2838944" y="1839578"/>
                </a:cubicBezTo>
                <a:cubicBezTo>
                  <a:pt x="2789846" y="1839578"/>
                  <a:pt x="2750044" y="1799776"/>
                  <a:pt x="2750044" y="1750678"/>
                </a:cubicBezTo>
                <a:cubicBezTo>
                  <a:pt x="2750044" y="1701580"/>
                  <a:pt x="2789846" y="1661778"/>
                  <a:pt x="2838944" y="1661778"/>
                </a:cubicBezTo>
                <a:cubicBezTo>
                  <a:pt x="2888042" y="1661778"/>
                  <a:pt x="2927844" y="1701580"/>
                  <a:pt x="2927844" y="1750678"/>
                </a:cubicBezTo>
                <a:close/>
              </a:path>
              <a:path w="9256818" h="1861714">
                <a:moveTo>
                  <a:pt x="3177834" y="1642768"/>
                </a:moveTo>
                <a:cubicBezTo>
                  <a:pt x="3177834" y="1716415"/>
                  <a:pt x="3118131" y="1776118"/>
                  <a:pt x="3044484" y="1776118"/>
                </a:cubicBezTo>
                <a:cubicBezTo>
                  <a:pt x="2970837" y="1776118"/>
                  <a:pt x="2911134" y="1716415"/>
                  <a:pt x="2911134" y="1642768"/>
                </a:cubicBezTo>
                <a:cubicBezTo>
                  <a:pt x="2911134" y="1569121"/>
                  <a:pt x="2970837" y="1509418"/>
                  <a:pt x="3044484" y="1509418"/>
                </a:cubicBezTo>
                <a:cubicBezTo>
                  <a:pt x="3118131" y="1509418"/>
                  <a:pt x="3177834" y="1569121"/>
                  <a:pt x="3177834" y="1642768"/>
                </a:cubicBezTo>
                <a:close/>
              </a:path>
              <a:path w="43733" h="50260" fill="none" extrusionOk="0">
                <a:moveTo>
                  <a:pt x="2746" y="26637"/>
                </a:moveTo>
                <a:cubicBezTo>
                  <a:pt x="1862" y="26731"/>
                  <a:pt x="3138" y="26453"/>
                  <a:pt x="2373" y="25840"/>
                </a:cubicBezTo>
                <a:moveTo>
                  <a:pt x="7141" y="35359"/>
                </a:moveTo>
                <a:cubicBezTo>
                  <a:pt x="6786" y="35552"/>
                  <a:pt x="6413" y="35680"/>
                  <a:pt x="6033" y="35740"/>
                </a:cubicBezTo>
                <a:moveTo>
                  <a:pt x="16691" y="39550"/>
                </a:moveTo>
                <a:cubicBezTo>
                  <a:pt x="16424" y="39004"/>
                  <a:pt x="16200" y="38421"/>
                  <a:pt x="16023" y="37810"/>
                </a:cubicBezTo>
                <a:moveTo>
                  <a:pt x="29040" y="35211"/>
                </a:moveTo>
                <a:cubicBezTo>
                  <a:pt x="29001" y="35858"/>
                  <a:pt x="28911" y="36498"/>
                  <a:pt x="28773" y="37120"/>
                </a:cubicBezTo>
                <a:moveTo>
                  <a:pt x="32902" y="29585"/>
                </a:moveTo>
                <a:cubicBezTo>
                  <a:pt x="34906" y="30913"/>
                  <a:pt x="37611" y="27518"/>
                  <a:pt x="37593" y="30550"/>
                </a:cubicBezTo>
                <a:moveTo>
                  <a:pt x="42011" y="15814"/>
                </a:moveTo>
                <a:cubicBezTo>
                  <a:pt x="41686" y="16846"/>
                  <a:pt x="40471" y="11591"/>
                  <a:pt x="39843" y="12319"/>
                </a:cubicBezTo>
                <a:moveTo>
                  <a:pt x="38537" y="5886"/>
                </a:moveTo>
                <a:cubicBezTo>
                  <a:pt x="38592" y="6303"/>
                  <a:pt x="38618" y="6726"/>
                  <a:pt x="38613" y="7150"/>
                </a:cubicBezTo>
                <a:moveTo>
                  <a:pt x="29291" y="4412"/>
                </a:moveTo>
                <a:cubicBezTo>
                  <a:pt x="29480" y="3829"/>
                  <a:pt x="29729" y="3286"/>
                  <a:pt x="30033" y="2800"/>
                </a:cubicBezTo>
                <a:moveTo>
                  <a:pt x="22354" y="5180"/>
                </a:moveTo>
                <a:cubicBezTo>
                  <a:pt x="22431" y="4698"/>
                  <a:pt x="22552" y="4231"/>
                  <a:pt x="22713" y="3790"/>
                </a:cubicBezTo>
                <a:moveTo>
                  <a:pt x="14213" y="5652"/>
                </a:moveTo>
                <a:cubicBezTo>
                  <a:pt x="14685" y="6028"/>
                  <a:pt x="15121" y="6481"/>
                  <a:pt x="15513" y="7000"/>
                </a:cubicBezTo>
                <a:moveTo>
                  <a:pt x="4340" y="16249"/>
                </a:moveTo>
                <a:cubicBezTo>
                  <a:pt x="4237" y="15785"/>
                  <a:pt x="4161" y="15311"/>
                  <a:pt x="4113" y="14830"/>
                </a:cubicBezTo>
              </a:path>
            </a:pathLst>
          </a:cu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2" name="Title 1"/>
          <p:cNvSpPr>
            <a:spLocks noGrp="1"/>
          </p:cNvSpPr>
          <p:nvPr>
            <p:ph type="title"/>
          </p:nvPr>
        </p:nvSpPr>
        <p:spPr>
          <a:xfrm>
            <a:off x="0" y="228600"/>
            <a:ext cx="9525000" cy="990600"/>
          </a:xfrm>
        </p:spPr>
        <p:txBody>
          <a:bodyPr>
            <a:noAutofit/>
          </a:bodyPr>
          <a:lstStyle/>
          <a:p>
            <a:r>
              <a:rPr lang="en-US" sz="3000" dirty="0"/>
              <a:t>Who should I assign to be the Contract Monitor?</a:t>
            </a:r>
          </a:p>
        </p:txBody>
      </p:sp>
      <p:sp>
        <p:nvSpPr>
          <p:cNvPr id="3" name="Content Placeholder 2"/>
          <p:cNvSpPr>
            <a:spLocks noGrp="1"/>
          </p:cNvSpPr>
          <p:nvPr>
            <p:ph idx="1"/>
          </p:nvPr>
        </p:nvSpPr>
        <p:spPr>
          <a:xfrm>
            <a:off x="381000" y="1600200"/>
            <a:ext cx="8229600" cy="4419599"/>
          </a:xfrm>
        </p:spPr>
        <p:txBody>
          <a:bodyPr>
            <a:normAutofit fontScale="92500" lnSpcReduction="20000"/>
          </a:bodyPr>
          <a:lstStyle/>
          <a:p>
            <a:r>
              <a:rPr lang="en-US" dirty="0"/>
              <a:t>Goods and Services</a:t>
            </a:r>
          </a:p>
          <a:p>
            <a:pPr lvl="1"/>
            <a:r>
              <a:rPr lang="en-US" dirty="0"/>
              <a:t>The department head should assign a CM to monitor contracts.</a:t>
            </a:r>
          </a:p>
          <a:p>
            <a:pPr lvl="2">
              <a:buFont typeface="Wingdings" pitchFamily="2" charset="2"/>
              <a:buChar char="Ø"/>
            </a:pPr>
            <a:r>
              <a:rPr lang="en-US" dirty="0"/>
              <a:t>Purchaser for the respective department</a:t>
            </a:r>
          </a:p>
          <a:p>
            <a:pPr lvl="2">
              <a:buFont typeface="Wingdings" pitchFamily="2" charset="2"/>
              <a:buChar char="Ø"/>
            </a:pPr>
            <a:r>
              <a:rPr lang="en-US" dirty="0"/>
              <a:t>Should have account authority privileges</a:t>
            </a:r>
          </a:p>
          <a:p>
            <a:r>
              <a:rPr lang="en-US" dirty="0"/>
              <a:t>Revenue Contracts</a:t>
            </a:r>
          </a:p>
          <a:p>
            <a:pPr lvl="1"/>
            <a:r>
              <a:rPr lang="en-US" dirty="0"/>
              <a:t>CM for revenue contracts is the department head.</a:t>
            </a:r>
          </a:p>
          <a:p>
            <a:pPr lvl="2">
              <a:buFont typeface="Wingdings" pitchFamily="2" charset="2"/>
              <a:buChar char="Ø"/>
            </a:pPr>
            <a:r>
              <a:rPr lang="en-US" dirty="0"/>
              <a:t>If the contract is new, the generating department will need to complete a New Account Request Form and send it to the Controller’s Office.</a:t>
            </a:r>
          </a:p>
          <a:p>
            <a:pPr lvl="2">
              <a:buFont typeface="Wingdings" pitchFamily="2" charset="2"/>
              <a:buChar char="Ø"/>
            </a:pPr>
            <a:r>
              <a:rPr lang="en-US" dirty="0"/>
              <a:t>All payments received should be forwarded to the Vice President for Finance and Administration.</a:t>
            </a:r>
          </a:p>
          <a:p>
            <a:pPr lvl="2">
              <a:buNone/>
            </a:pPr>
            <a:endParaRPr lang="en-US" dirty="0"/>
          </a:p>
          <a:p>
            <a:pPr lvl="2">
              <a:buFont typeface="Wingdings" pitchFamily="2" charset="2"/>
              <a:buChar char="Ø"/>
            </a:pPr>
            <a:endParaRPr lang="en-US" dirty="0"/>
          </a:p>
          <a:p>
            <a:pPr lvl="2">
              <a:buNone/>
            </a:pP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g00103_.wmf"/>
          <p:cNvPicPr>
            <a:picLocks noGrp="1" noChangeAspect="1"/>
          </p:cNvPicPr>
          <p:nvPr>
            <p:ph idx="4294967295"/>
          </p:nvPr>
        </p:nvPicPr>
        <p:blipFill>
          <a:blip r:embed="rId2" cstate="print"/>
          <a:srcRect l="3948" r="1298" b="12551"/>
          <a:stretch>
            <a:fillRect/>
          </a:stretch>
        </p:blipFill>
        <p:spPr>
          <a:xfrm>
            <a:off x="0" y="0"/>
            <a:ext cx="9144000" cy="6858000"/>
          </a:xfrm>
        </p:spPr>
      </p:pic>
      <p:sp>
        <p:nvSpPr>
          <p:cNvPr id="6" name="TextBox 5"/>
          <p:cNvSpPr txBox="1"/>
          <p:nvPr/>
        </p:nvSpPr>
        <p:spPr>
          <a:xfrm>
            <a:off x="1524000" y="762000"/>
            <a:ext cx="7010400" cy="646331"/>
          </a:xfrm>
          <a:prstGeom prst="rect">
            <a:avLst/>
          </a:prstGeom>
          <a:noFill/>
        </p:spPr>
        <p:txBody>
          <a:bodyPr wrap="square" rtlCol="0">
            <a:spAutoFit/>
          </a:bodyPr>
          <a:lstStyle/>
          <a:p>
            <a:r>
              <a:rPr lang="en-US" sz="3600" dirty="0"/>
              <a:t>4. Submit Proposed Contract</a:t>
            </a:r>
          </a:p>
        </p:txBody>
      </p:sp>
      <p:sp>
        <p:nvSpPr>
          <p:cNvPr id="7" name="TextBox 6"/>
          <p:cNvSpPr txBox="1"/>
          <p:nvPr/>
        </p:nvSpPr>
        <p:spPr>
          <a:xfrm>
            <a:off x="914400" y="1371600"/>
            <a:ext cx="7620000" cy="2923877"/>
          </a:xfrm>
          <a:prstGeom prst="rect">
            <a:avLst/>
          </a:prstGeom>
          <a:noFill/>
        </p:spPr>
        <p:txBody>
          <a:bodyPr wrap="square" rtlCol="0">
            <a:spAutoFit/>
          </a:bodyPr>
          <a:lstStyle/>
          <a:p>
            <a:pPr>
              <a:buFont typeface="Arial" pitchFamily="34" charset="0"/>
              <a:buChar char="•"/>
            </a:pPr>
            <a:r>
              <a:rPr lang="en-US" dirty="0"/>
              <a:t>Departments must direct vendors to </a:t>
            </a:r>
            <a:r>
              <a:rPr lang="en-US" dirty="0" err="1"/>
              <a:t>PaymentWorks</a:t>
            </a:r>
            <a:r>
              <a:rPr lang="en-US" dirty="0"/>
              <a:t> to be established as a vendor, if they have not done business with ASU in the past.  Then, submit the contract template to Contract Administration.  Contract Administration can assist departments with sending an Invite to a vendor for </a:t>
            </a:r>
            <a:r>
              <a:rPr lang="en-US" dirty="0" err="1"/>
              <a:t>PaymentWorks</a:t>
            </a:r>
            <a:r>
              <a:rPr lang="en-US" dirty="0"/>
              <a:t>.  </a:t>
            </a:r>
          </a:p>
          <a:p>
            <a:pPr>
              <a:buFont typeface="Arial" pitchFamily="34" charset="0"/>
              <a:buChar char="•"/>
            </a:pPr>
            <a:r>
              <a:rPr lang="en-US" dirty="0"/>
              <a:t>Departments requesting approval on vendor contracts (non-ASU templates) must submit a Contract Routing Sheet and </a:t>
            </a:r>
            <a:r>
              <a:rPr lang="en-US" b="1" u="sng" dirty="0"/>
              <a:t>ONE</a:t>
            </a:r>
            <a:r>
              <a:rPr lang="en-US" dirty="0"/>
              <a:t> copy of the contract.</a:t>
            </a:r>
          </a:p>
          <a:p>
            <a:endParaRPr lang="en-US" dirty="0"/>
          </a:p>
          <a:p>
            <a:pPr marL="0" lvl="1">
              <a:buFont typeface="Wingdings" pitchFamily="2" charset="2"/>
              <a:buChar char="Ø"/>
            </a:pPr>
            <a:r>
              <a:rPr lang="en-US" sz="2000" dirty="0"/>
              <a:t>If possible, departments should e-mail the proposed contracts to the Contract Administration Office at </a:t>
            </a:r>
            <a:r>
              <a:rPr lang="en-US" sz="2000" dirty="0">
                <a:hlinkClick r:id="rId3"/>
              </a:rPr>
              <a:t>C_admin@angelo.edu</a:t>
            </a:r>
            <a:endParaRPr lang="en-US" sz="2000" dirty="0"/>
          </a:p>
          <a:p>
            <a:pPr>
              <a:buFont typeface="Arial" pitchFamily="34" charset="0"/>
              <a:buChar char="•"/>
            </a:pPr>
            <a:endParaRPr lang="en-US" dirty="0"/>
          </a:p>
        </p:txBody>
      </p:sp>
      <p:pic>
        <p:nvPicPr>
          <p:cNvPr id="5123" name="Picture 3" descr="C:\Documents and Settings\abrown34\Local Settings\Temporary Internet Files\Content.IE5\EE3Q3IX3\MPj03853150000[1].jpg"/>
          <p:cNvPicPr>
            <a:picLocks noChangeAspect="1" noChangeArrowheads="1"/>
          </p:cNvPicPr>
          <p:nvPr/>
        </p:nvPicPr>
        <p:blipFill>
          <a:blip r:embed="rId4" cstate="print"/>
          <a:srcRect/>
          <a:stretch>
            <a:fillRect/>
          </a:stretch>
        </p:blipFill>
        <p:spPr bwMode="auto">
          <a:xfrm>
            <a:off x="381000" y="4876800"/>
            <a:ext cx="1306292" cy="1828800"/>
          </a:xfrm>
          <a:prstGeom prst="rect">
            <a:avLst/>
          </a:prstGeom>
          <a:noFill/>
        </p:spPr>
      </p:pic>
      <p:sp>
        <p:nvSpPr>
          <p:cNvPr id="11" name="Freeform 10"/>
          <p:cNvSpPr/>
          <p:nvPr/>
        </p:nvSpPr>
        <p:spPr>
          <a:xfrm>
            <a:off x="1278857" y="5080000"/>
            <a:ext cx="3749204" cy="1359472"/>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467521 w 3124200"/>
              <a:gd name="connsiteY0" fmla="*/ 1318480 h 1066800"/>
              <a:gd name="connsiteX1" fmla="*/ 437888 w 3124200"/>
              <a:gd name="connsiteY1" fmla="*/ 1348113 h 1066800"/>
              <a:gd name="connsiteX2" fmla="*/ 408255 w 3124200"/>
              <a:gd name="connsiteY2" fmla="*/ 1318480 h 1066800"/>
              <a:gd name="connsiteX3" fmla="*/ 437888 w 3124200"/>
              <a:gd name="connsiteY3" fmla="*/ 1288847 h 1066800"/>
              <a:gd name="connsiteX4" fmla="*/ 467521 w 3124200"/>
              <a:gd name="connsiteY4" fmla="*/ 1318480 h 1066800"/>
              <a:gd name="connsiteX0" fmla="*/ 626969 w 3124200"/>
              <a:gd name="connsiteY0" fmla="*/ 1227825 h 1066800"/>
              <a:gd name="connsiteX1" fmla="*/ 567702 w 3124200"/>
              <a:gd name="connsiteY1" fmla="*/ 1287092 h 1066800"/>
              <a:gd name="connsiteX2" fmla="*/ 508435 w 3124200"/>
              <a:gd name="connsiteY2" fmla="*/ 1227825 h 1066800"/>
              <a:gd name="connsiteX3" fmla="*/ 567702 w 3124200"/>
              <a:gd name="connsiteY3" fmla="*/ 1168558 h 1066800"/>
              <a:gd name="connsiteX4" fmla="*/ 626969 w 3124200"/>
              <a:gd name="connsiteY4" fmla="*/ 1227825 h 1066800"/>
              <a:gd name="connsiteX0" fmla="*/ 835008 w 3124200"/>
              <a:gd name="connsiteY0" fmla="*/ 1103238 h 1066800"/>
              <a:gd name="connsiteX1" fmla="*/ 746108 w 3124200"/>
              <a:gd name="connsiteY1" fmla="*/ 1192138 h 1066800"/>
              <a:gd name="connsiteX2" fmla="*/ 657208 w 3124200"/>
              <a:gd name="connsiteY2" fmla="*/ 1103238 h 1066800"/>
              <a:gd name="connsiteX3" fmla="*/ 746108 w 3124200"/>
              <a:gd name="connsiteY3" fmla="*/ 1014338 h 1066800"/>
              <a:gd name="connsiteX4" fmla="*/ 835008 w 3124200"/>
              <a:gd name="connsiteY4" fmla="*/ 1103238 h 10668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4113 w 43733"/>
              <a:gd name="connsiteY0" fmla="*/ 14830 h 55052"/>
              <a:gd name="connsiteX1" fmla="*/ 5836 w 43733"/>
              <a:gd name="connsiteY1" fmla="*/ 7367 h 55052"/>
              <a:gd name="connsiteX2" fmla="*/ 14218 w 43733"/>
              <a:gd name="connsiteY2" fmla="*/ 5662 h 55052"/>
              <a:gd name="connsiteX3" fmla="*/ 22669 w 43733"/>
              <a:gd name="connsiteY3" fmla="*/ 3892 h 55052"/>
              <a:gd name="connsiteX4" fmla="*/ 25962 w 43733"/>
              <a:gd name="connsiteY4" fmla="*/ 660 h 55052"/>
              <a:gd name="connsiteX5" fmla="*/ 30046 w 43733"/>
              <a:gd name="connsiteY5" fmla="*/ 2941 h 55052"/>
              <a:gd name="connsiteX6" fmla="*/ 35676 w 43733"/>
              <a:gd name="connsiteY6" fmla="*/ 1150 h 55052"/>
              <a:gd name="connsiteX7" fmla="*/ 38531 w 43733"/>
              <a:gd name="connsiteY7" fmla="*/ 6036 h 55052"/>
              <a:gd name="connsiteX8" fmla="*/ 42195 w 43733"/>
              <a:gd name="connsiteY8" fmla="*/ 10778 h 55052"/>
              <a:gd name="connsiteX9" fmla="*/ 42031 w 43733"/>
              <a:gd name="connsiteY9" fmla="*/ 15920 h 55052"/>
              <a:gd name="connsiteX10" fmla="*/ 43229 w 43733"/>
              <a:gd name="connsiteY10" fmla="*/ 23782 h 55052"/>
              <a:gd name="connsiteX11" fmla="*/ 37617 w 43733"/>
              <a:gd name="connsiteY11" fmla="*/ 30664 h 55052"/>
              <a:gd name="connsiteX12" fmla="*/ 35608 w 43733"/>
              <a:gd name="connsiteY12" fmla="*/ 36561 h 55052"/>
              <a:gd name="connsiteX13" fmla="*/ 28768 w 43733"/>
              <a:gd name="connsiteY13" fmla="*/ 37275 h 55052"/>
              <a:gd name="connsiteX14" fmla="*/ 23880 w 43733"/>
              <a:gd name="connsiteY14" fmla="*/ 43566 h 55052"/>
              <a:gd name="connsiteX15" fmla="*/ 16693 w 43733"/>
              <a:gd name="connsiteY15" fmla="*/ 39726 h 55052"/>
              <a:gd name="connsiteX16" fmla="*/ 6017 w 43733"/>
              <a:gd name="connsiteY16" fmla="*/ 35932 h 55052"/>
              <a:gd name="connsiteX17" fmla="*/ 1323 w 43733"/>
              <a:gd name="connsiteY17" fmla="*/ 31710 h 55052"/>
              <a:gd name="connsiteX18" fmla="*/ 2326 w 43733"/>
              <a:gd name="connsiteY18" fmla="*/ 26011 h 55052"/>
              <a:gd name="connsiteX19" fmla="*/ 208 w 43733"/>
              <a:gd name="connsiteY19" fmla="*/ 20164 h 55052"/>
              <a:gd name="connsiteX20" fmla="*/ 4076 w 43733"/>
              <a:gd name="connsiteY20" fmla="*/ 14967 h 55052"/>
              <a:gd name="connsiteX21" fmla="*/ 4113 w 43733"/>
              <a:gd name="connsiteY21" fmla="*/ 14830 h 55052"/>
              <a:gd name="connsiteX0" fmla="*/ 482925 w 3162746"/>
              <a:gd name="connsiteY0" fmla="*/ 1329839 h 1359472"/>
              <a:gd name="connsiteX1" fmla="*/ 453292 w 3162746"/>
              <a:gd name="connsiteY1" fmla="*/ 1359472 h 1359472"/>
              <a:gd name="connsiteX2" fmla="*/ 423659 w 3162746"/>
              <a:gd name="connsiteY2" fmla="*/ 1329839 h 1359472"/>
              <a:gd name="connsiteX3" fmla="*/ 453292 w 3162746"/>
              <a:gd name="connsiteY3" fmla="*/ 1300206 h 1359472"/>
              <a:gd name="connsiteX4" fmla="*/ 482925 w 3162746"/>
              <a:gd name="connsiteY4" fmla="*/ 1329839 h 1359472"/>
              <a:gd name="connsiteX0" fmla="*/ 642373 w 3162746"/>
              <a:gd name="connsiteY0" fmla="*/ 1239184 h 1359472"/>
              <a:gd name="connsiteX1" fmla="*/ 583106 w 3162746"/>
              <a:gd name="connsiteY1" fmla="*/ 1298451 h 1359472"/>
              <a:gd name="connsiteX2" fmla="*/ 523839 w 3162746"/>
              <a:gd name="connsiteY2" fmla="*/ 1239184 h 1359472"/>
              <a:gd name="connsiteX3" fmla="*/ 583106 w 3162746"/>
              <a:gd name="connsiteY3" fmla="*/ 1179917 h 1359472"/>
              <a:gd name="connsiteX4" fmla="*/ 642373 w 3162746"/>
              <a:gd name="connsiteY4" fmla="*/ 1239184 h 1359472"/>
              <a:gd name="connsiteX0" fmla="*/ 850412 w 3162746"/>
              <a:gd name="connsiteY0" fmla="*/ 1114597 h 1359472"/>
              <a:gd name="connsiteX1" fmla="*/ 761512 w 3162746"/>
              <a:gd name="connsiteY1" fmla="*/ 1203497 h 1359472"/>
              <a:gd name="connsiteX2" fmla="*/ 672612 w 3162746"/>
              <a:gd name="connsiteY2" fmla="*/ 1114597 h 1359472"/>
              <a:gd name="connsiteX3" fmla="*/ 761512 w 3162746"/>
              <a:gd name="connsiteY3" fmla="*/ 1025697 h 1359472"/>
              <a:gd name="connsiteX4" fmla="*/ 850412 w 3162746"/>
              <a:gd name="connsiteY4" fmla="*/ 1114597 h 1359472"/>
              <a:gd name="connsiteX0" fmla="*/ 4906 w 43733"/>
              <a:gd name="connsiteY0" fmla="*/ 26637 h 55052"/>
              <a:gd name="connsiteX1" fmla="*/ 2373 w 43733"/>
              <a:gd name="connsiteY1" fmla="*/ 25840 h 55052"/>
              <a:gd name="connsiteX2" fmla="*/ 7141 w 43733"/>
              <a:gd name="connsiteY2" fmla="*/ 35359 h 55052"/>
              <a:gd name="connsiteX3" fmla="*/ 6033 w 43733"/>
              <a:gd name="connsiteY3" fmla="*/ 35740 h 55052"/>
              <a:gd name="connsiteX4" fmla="*/ 16691 w 43733"/>
              <a:gd name="connsiteY4" fmla="*/ 39550 h 55052"/>
              <a:gd name="connsiteX5" fmla="*/ 16023 w 43733"/>
              <a:gd name="connsiteY5" fmla="*/ 37810 h 55052"/>
              <a:gd name="connsiteX6" fmla="*/ 29040 w 43733"/>
              <a:gd name="connsiteY6" fmla="*/ 35211 h 55052"/>
              <a:gd name="connsiteX7" fmla="*/ 28773 w 43733"/>
              <a:gd name="connsiteY7" fmla="*/ 37120 h 55052"/>
              <a:gd name="connsiteX8" fmla="*/ 34342 w 43733"/>
              <a:gd name="connsiteY8" fmla="*/ 29585 h 55052"/>
              <a:gd name="connsiteX9" fmla="*/ 37593 w 43733"/>
              <a:gd name="connsiteY9" fmla="*/ 30550 h 55052"/>
              <a:gd name="connsiteX10" fmla="*/ 42011 w 43733"/>
              <a:gd name="connsiteY10" fmla="*/ 15814 h 55052"/>
              <a:gd name="connsiteX11" fmla="*/ 40563 w 43733"/>
              <a:gd name="connsiteY11" fmla="*/ 18490 h 55052"/>
              <a:gd name="connsiteX12" fmla="*/ 38537 w 43733"/>
              <a:gd name="connsiteY12" fmla="*/ 5886 h 55052"/>
              <a:gd name="connsiteX13" fmla="*/ 38613 w 43733"/>
              <a:gd name="connsiteY13" fmla="*/ 7150 h 55052"/>
              <a:gd name="connsiteX14" fmla="*/ 29291 w 43733"/>
              <a:gd name="connsiteY14" fmla="*/ 4412 h 55052"/>
              <a:gd name="connsiteX15" fmla="*/ 30033 w 43733"/>
              <a:gd name="connsiteY15" fmla="*/ 2800 h 55052"/>
              <a:gd name="connsiteX16" fmla="*/ 22354 w 43733"/>
              <a:gd name="connsiteY16" fmla="*/ 5180 h 55052"/>
              <a:gd name="connsiteX17" fmla="*/ 22713 w 43733"/>
              <a:gd name="connsiteY17" fmla="*/ 3790 h 55052"/>
              <a:gd name="connsiteX18" fmla="*/ 14213 w 43733"/>
              <a:gd name="connsiteY18" fmla="*/ 5652 h 55052"/>
              <a:gd name="connsiteX19" fmla="*/ 15513 w 43733"/>
              <a:gd name="connsiteY19" fmla="*/ 7000 h 55052"/>
              <a:gd name="connsiteX20" fmla="*/ 4340 w 43733"/>
              <a:gd name="connsiteY20" fmla="*/ 16249 h 55052"/>
              <a:gd name="connsiteX21" fmla="*/ 4113 w 43733"/>
              <a:gd name="connsiteY21" fmla="*/ 14830 h 5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733" h="55052">
                <a:moveTo>
                  <a:pt x="4113" y="14830"/>
                </a:moveTo>
                <a:cubicBezTo>
                  <a:pt x="3842" y="12117"/>
                  <a:pt x="4474" y="9381"/>
                  <a:pt x="5836" y="7367"/>
                </a:cubicBezTo>
                <a:cubicBezTo>
                  <a:pt x="7988" y="4186"/>
                  <a:pt x="11477" y="3477"/>
                  <a:pt x="14218" y="5662"/>
                </a:cubicBezTo>
                <a:cubicBezTo>
                  <a:pt x="15891" y="1369"/>
                  <a:pt x="20127" y="482"/>
                  <a:pt x="22669" y="3892"/>
                </a:cubicBezTo>
                <a:cubicBezTo>
                  <a:pt x="23310" y="2143"/>
                  <a:pt x="24541" y="934"/>
                  <a:pt x="25962" y="660"/>
                </a:cubicBezTo>
                <a:cubicBezTo>
                  <a:pt x="27526" y="358"/>
                  <a:pt x="29088" y="1230"/>
                  <a:pt x="30046" y="2941"/>
                </a:cubicBezTo>
                <a:cubicBezTo>
                  <a:pt x="31428" y="727"/>
                  <a:pt x="33714" y="0"/>
                  <a:pt x="35676" y="1150"/>
                </a:cubicBezTo>
                <a:cubicBezTo>
                  <a:pt x="37171" y="2026"/>
                  <a:pt x="38243" y="3860"/>
                  <a:pt x="38531" y="6036"/>
                </a:cubicBezTo>
                <a:cubicBezTo>
                  <a:pt x="40259" y="6678"/>
                  <a:pt x="41635" y="8458"/>
                  <a:pt x="42195" y="10778"/>
                </a:cubicBezTo>
                <a:cubicBezTo>
                  <a:pt x="42602" y="12462"/>
                  <a:pt x="42544" y="14291"/>
                  <a:pt x="42031" y="15920"/>
                </a:cubicBezTo>
                <a:cubicBezTo>
                  <a:pt x="43292" y="18154"/>
                  <a:pt x="43733" y="21050"/>
                  <a:pt x="43229" y="23782"/>
                </a:cubicBezTo>
                <a:cubicBezTo>
                  <a:pt x="42559" y="27414"/>
                  <a:pt x="40341" y="30134"/>
                  <a:pt x="37617" y="30664"/>
                </a:cubicBezTo>
                <a:cubicBezTo>
                  <a:pt x="37604" y="32931"/>
                  <a:pt x="36871" y="35081"/>
                  <a:pt x="35608" y="36561"/>
                </a:cubicBezTo>
                <a:cubicBezTo>
                  <a:pt x="33689" y="38810"/>
                  <a:pt x="30917" y="39099"/>
                  <a:pt x="28768" y="37275"/>
                </a:cubicBezTo>
                <a:cubicBezTo>
                  <a:pt x="28073" y="40408"/>
                  <a:pt x="26212" y="42803"/>
                  <a:pt x="23880" y="43566"/>
                </a:cubicBezTo>
                <a:cubicBezTo>
                  <a:pt x="21132" y="44465"/>
                  <a:pt x="18264" y="42933"/>
                  <a:pt x="16693" y="39726"/>
                </a:cubicBezTo>
                <a:cubicBezTo>
                  <a:pt x="12985" y="42770"/>
                  <a:pt x="8169" y="41059"/>
                  <a:pt x="6017" y="35932"/>
                </a:cubicBezTo>
                <a:cubicBezTo>
                  <a:pt x="3903" y="36269"/>
                  <a:pt x="1918" y="34484"/>
                  <a:pt x="1323" y="31710"/>
                </a:cubicBezTo>
                <a:cubicBezTo>
                  <a:pt x="892" y="29703"/>
                  <a:pt x="1273" y="27537"/>
                  <a:pt x="2326" y="26011"/>
                </a:cubicBezTo>
                <a:cubicBezTo>
                  <a:pt x="832" y="24814"/>
                  <a:pt x="0" y="22517"/>
                  <a:pt x="208" y="20164"/>
                </a:cubicBezTo>
                <a:cubicBezTo>
                  <a:pt x="452" y="17409"/>
                  <a:pt x="2058" y="15251"/>
                  <a:pt x="4076" y="14967"/>
                </a:cubicBezTo>
                <a:cubicBezTo>
                  <a:pt x="4088" y="14921"/>
                  <a:pt x="4101" y="14876"/>
                  <a:pt x="4113" y="14830"/>
                </a:cubicBezTo>
                <a:close/>
              </a:path>
              <a:path w="3162746" h="1359472">
                <a:moveTo>
                  <a:pt x="482925" y="1329839"/>
                </a:moveTo>
                <a:cubicBezTo>
                  <a:pt x="482925" y="1346205"/>
                  <a:pt x="469658" y="1359472"/>
                  <a:pt x="453292" y="1359472"/>
                </a:cubicBezTo>
                <a:cubicBezTo>
                  <a:pt x="436926" y="1359472"/>
                  <a:pt x="423659" y="1346205"/>
                  <a:pt x="423659" y="1329839"/>
                </a:cubicBezTo>
                <a:cubicBezTo>
                  <a:pt x="423659" y="1313473"/>
                  <a:pt x="436926" y="1300206"/>
                  <a:pt x="453292" y="1300206"/>
                </a:cubicBezTo>
                <a:cubicBezTo>
                  <a:pt x="469658" y="1300206"/>
                  <a:pt x="482925" y="1313473"/>
                  <a:pt x="482925" y="1329839"/>
                </a:cubicBezTo>
                <a:close/>
              </a:path>
              <a:path w="3162746" h="1359472">
                <a:moveTo>
                  <a:pt x="642373" y="1239184"/>
                </a:moveTo>
                <a:cubicBezTo>
                  <a:pt x="642373" y="1271916"/>
                  <a:pt x="615838" y="1298451"/>
                  <a:pt x="583106" y="1298451"/>
                </a:cubicBezTo>
                <a:cubicBezTo>
                  <a:pt x="550374" y="1298451"/>
                  <a:pt x="523839" y="1271916"/>
                  <a:pt x="523839" y="1239184"/>
                </a:cubicBezTo>
                <a:cubicBezTo>
                  <a:pt x="523839" y="1206452"/>
                  <a:pt x="550374" y="1179917"/>
                  <a:pt x="583106" y="1179917"/>
                </a:cubicBezTo>
                <a:cubicBezTo>
                  <a:pt x="615838" y="1179917"/>
                  <a:pt x="642373" y="1206452"/>
                  <a:pt x="642373" y="1239184"/>
                </a:cubicBezTo>
                <a:close/>
              </a:path>
              <a:path w="3162746" h="1359472">
                <a:moveTo>
                  <a:pt x="850412" y="1114597"/>
                </a:moveTo>
                <a:cubicBezTo>
                  <a:pt x="850412" y="1163695"/>
                  <a:pt x="810610" y="1203497"/>
                  <a:pt x="761512" y="1203497"/>
                </a:cubicBezTo>
                <a:cubicBezTo>
                  <a:pt x="712414" y="1203497"/>
                  <a:pt x="672612" y="1163695"/>
                  <a:pt x="672612" y="1114597"/>
                </a:cubicBezTo>
                <a:cubicBezTo>
                  <a:pt x="672612" y="1065499"/>
                  <a:pt x="712414" y="1025697"/>
                  <a:pt x="761512" y="1025697"/>
                </a:cubicBezTo>
                <a:cubicBezTo>
                  <a:pt x="810610" y="1025697"/>
                  <a:pt x="850412" y="1065499"/>
                  <a:pt x="850412" y="1114597"/>
                </a:cubicBezTo>
                <a:close/>
              </a:path>
              <a:path w="43733" h="55052" fill="none" extrusionOk="0">
                <a:moveTo>
                  <a:pt x="4906" y="26637"/>
                </a:moveTo>
                <a:cubicBezTo>
                  <a:pt x="4022" y="26731"/>
                  <a:pt x="3138" y="26453"/>
                  <a:pt x="2373" y="25840"/>
                </a:cubicBezTo>
                <a:moveTo>
                  <a:pt x="7141" y="35359"/>
                </a:moveTo>
                <a:cubicBezTo>
                  <a:pt x="6786" y="35552"/>
                  <a:pt x="6413" y="35680"/>
                  <a:pt x="6033" y="35740"/>
                </a:cubicBezTo>
                <a:moveTo>
                  <a:pt x="16691" y="39550"/>
                </a:moveTo>
                <a:cubicBezTo>
                  <a:pt x="16424" y="39004"/>
                  <a:pt x="16200" y="38421"/>
                  <a:pt x="16023" y="37810"/>
                </a:cubicBezTo>
                <a:moveTo>
                  <a:pt x="29040" y="35211"/>
                </a:moveTo>
                <a:cubicBezTo>
                  <a:pt x="29001" y="35858"/>
                  <a:pt x="28911" y="36498"/>
                  <a:pt x="28773" y="37120"/>
                </a:cubicBezTo>
                <a:moveTo>
                  <a:pt x="34342" y="29585"/>
                </a:moveTo>
                <a:cubicBezTo>
                  <a:pt x="36346" y="30913"/>
                  <a:pt x="37611" y="27518"/>
                  <a:pt x="37593" y="30550"/>
                </a:cubicBezTo>
                <a:moveTo>
                  <a:pt x="42011" y="15814"/>
                </a:moveTo>
                <a:cubicBezTo>
                  <a:pt x="41686" y="16846"/>
                  <a:pt x="41191" y="17762"/>
                  <a:pt x="40563" y="18490"/>
                </a:cubicBezTo>
                <a:moveTo>
                  <a:pt x="38537" y="5886"/>
                </a:moveTo>
                <a:cubicBezTo>
                  <a:pt x="38592" y="6303"/>
                  <a:pt x="38618" y="6726"/>
                  <a:pt x="38613" y="7150"/>
                </a:cubicBezTo>
                <a:moveTo>
                  <a:pt x="29291" y="4412"/>
                </a:moveTo>
                <a:cubicBezTo>
                  <a:pt x="29480" y="3829"/>
                  <a:pt x="29729" y="3286"/>
                  <a:pt x="30033" y="2800"/>
                </a:cubicBezTo>
                <a:moveTo>
                  <a:pt x="22354" y="5180"/>
                </a:moveTo>
                <a:cubicBezTo>
                  <a:pt x="22431" y="4698"/>
                  <a:pt x="22552" y="4231"/>
                  <a:pt x="22713" y="3790"/>
                </a:cubicBezTo>
                <a:moveTo>
                  <a:pt x="14213" y="5652"/>
                </a:moveTo>
                <a:cubicBezTo>
                  <a:pt x="14685" y="6028"/>
                  <a:pt x="15121" y="6481"/>
                  <a:pt x="15513" y="7000"/>
                </a:cubicBezTo>
                <a:moveTo>
                  <a:pt x="4340" y="16249"/>
                </a:moveTo>
                <a:cubicBezTo>
                  <a:pt x="4237" y="15785"/>
                  <a:pt x="4161" y="15311"/>
                  <a:pt x="4113" y="14830"/>
                </a:cubicBezTo>
              </a:path>
            </a:pathLst>
          </a:custGeom>
          <a:solidFill>
            <a:srgbClr val="66FFFF"/>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12" name="TextBox 11"/>
          <p:cNvSpPr txBox="1"/>
          <p:nvPr/>
        </p:nvSpPr>
        <p:spPr>
          <a:xfrm>
            <a:off x="1691910" y="5294063"/>
            <a:ext cx="3124200" cy="523220"/>
          </a:xfrm>
          <a:prstGeom prst="rect">
            <a:avLst/>
          </a:prstGeom>
          <a:noFill/>
        </p:spPr>
        <p:txBody>
          <a:bodyPr wrap="square" rtlCol="0">
            <a:spAutoFit/>
          </a:bodyPr>
          <a:lstStyle/>
          <a:p>
            <a:r>
              <a:rPr lang="en-US" sz="1400" b="1" dirty="0"/>
              <a:t>Don’t Forget to complete a Contract Routing Sheet!!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sg00105_.wmf"/>
          <p:cNvPicPr>
            <a:picLocks noGrp="1" noChangeAspect="1"/>
          </p:cNvPicPr>
          <p:nvPr>
            <p:ph idx="1"/>
          </p:nvPr>
        </p:nvPicPr>
        <p:blipFill>
          <a:blip r:embed="rId2" cstate="print"/>
          <a:srcRect b="6912"/>
          <a:stretch>
            <a:fillRect/>
          </a:stretch>
        </p:blipFill>
        <p:spPr>
          <a:xfrm>
            <a:off x="0" y="152400"/>
            <a:ext cx="8839200" cy="6823242"/>
          </a:xfrm>
        </p:spPr>
      </p:pic>
      <p:pic>
        <p:nvPicPr>
          <p:cNvPr id="9218" name="Picture 2" descr="C:\Documents and Settings\abrown34\Local Settings\Temporary Internet Files\Content.IE5\M3K20HF4\MCBD06861_0000[1].wmf"/>
          <p:cNvPicPr>
            <a:picLocks noChangeAspect="1" noChangeArrowheads="1"/>
          </p:cNvPicPr>
          <p:nvPr/>
        </p:nvPicPr>
        <p:blipFill>
          <a:blip r:embed="rId3" cstate="print"/>
          <a:srcRect/>
          <a:stretch>
            <a:fillRect/>
          </a:stretch>
        </p:blipFill>
        <p:spPr bwMode="auto">
          <a:xfrm>
            <a:off x="6248400" y="4648200"/>
            <a:ext cx="2465765" cy="2011680"/>
          </a:xfrm>
          <a:prstGeom prst="rect">
            <a:avLst/>
          </a:prstGeom>
          <a:noFill/>
        </p:spPr>
      </p:pic>
      <p:sp>
        <p:nvSpPr>
          <p:cNvPr id="6" name="TextBox 5"/>
          <p:cNvSpPr txBox="1"/>
          <p:nvPr/>
        </p:nvSpPr>
        <p:spPr>
          <a:xfrm>
            <a:off x="152400" y="457200"/>
            <a:ext cx="8458200" cy="646331"/>
          </a:xfrm>
          <a:prstGeom prst="rect">
            <a:avLst/>
          </a:prstGeom>
          <a:noFill/>
        </p:spPr>
        <p:txBody>
          <a:bodyPr wrap="square" rtlCol="0">
            <a:spAutoFit/>
          </a:bodyPr>
          <a:lstStyle/>
          <a:p>
            <a:pPr algn="ctr"/>
            <a:r>
              <a:rPr lang="en-US" sz="3600" dirty="0">
                <a:cs typeface="Arial" pitchFamily="34" charset="0"/>
              </a:rPr>
              <a:t>5. Attach Contract Dispute Resolution</a:t>
            </a:r>
          </a:p>
        </p:txBody>
      </p:sp>
      <p:sp>
        <p:nvSpPr>
          <p:cNvPr id="7" name="TextBox 6"/>
          <p:cNvSpPr txBox="1"/>
          <p:nvPr/>
        </p:nvSpPr>
        <p:spPr>
          <a:xfrm>
            <a:off x="457200" y="1070561"/>
            <a:ext cx="8001000" cy="4893647"/>
          </a:xfrm>
          <a:prstGeom prst="rect">
            <a:avLst/>
          </a:prstGeom>
          <a:noFill/>
        </p:spPr>
        <p:txBody>
          <a:bodyPr wrap="square" rtlCol="0">
            <a:spAutoFit/>
          </a:bodyPr>
          <a:lstStyle/>
          <a:p>
            <a:pPr marL="109538" indent="-109538">
              <a:buFont typeface="Arial" pitchFamily="34" charset="0"/>
              <a:buChar char="•"/>
            </a:pPr>
            <a:r>
              <a:rPr lang="en-US" sz="2000" dirty="0"/>
              <a:t>Per the Attorney General’s Office, the Contract Dispute Resolution </a:t>
            </a:r>
            <a:r>
              <a:rPr lang="en-US" sz="2000" u="sng" dirty="0"/>
              <a:t>MUST </a:t>
            </a:r>
            <a:r>
              <a:rPr lang="en-US" sz="2000" dirty="0"/>
              <a:t> be included in all state contracts for the purchase of goods or services.</a:t>
            </a:r>
          </a:p>
          <a:p>
            <a:endParaRPr lang="en-US" sz="2000" u="sng" dirty="0"/>
          </a:p>
          <a:p>
            <a:pPr marL="628650" lvl="1" indent="-171450">
              <a:buFont typeface="Wingdings" pitchFamily="2" charset="2"/>
              <a:buChar char="Ø"/>
            </a:pPr>
            <a:r>
              <a:rPr lang="en-US" dirty="0"/>
              <a:t>The Contract Dispute Resolution notifies the contractor of the remedies available to them under </a:t>
            </a:r>
            <a:r>
              <a:rPr lang="en-US" dirty="0">
                <a:hlinkClick r:id="rId4"/>
              </a:rPr>
              <a:t>Chapter 2260 of the Texas Government Code </a:t>
            </a:r>
            <a:r>
              <a:rPr lang="en-US" dirty="0"/>
              <a:t>should a breach occur that cannot be resolved in the ordinary course of business.</a:t>
            </a:r>
          </a:p>
          <a:p>
            <a:pPr marL="628650" lvl="1" indent="-171450">
              <a:buFont typeface="Wingdings" pitchFamily="2" charset="2"/>
              <a:buChar char="Ø"/>
            </a:pPr>
            <a:endParaRPr lang="en-US" dirty="0"/>
          </a:p>
          <a:p>
            <a:pPr marL="628650" lvl="1" indent="-171450">
              <a:buFont typeface="Wingdings" pitchFamily="2" charset="2"/>
              <a:buChar char="Ø"/>
            </a:pPr>
            <a:r>
              <a:rPr lang="en-US" dirty="0"/>
              <a:t>The State of Texas is immune from liability and from suit with respect to most    causes of action against it under the doctrine of sovereign immunity. This means that the State of Texas cannot be sued in its own courts without its legislature’s consent.</a:t>
            </a:r>
          </a:p>
          <a:p>
            <a:pPr marL="628650" lvl="1" indent="-171450"/>
            <a:endParaRPr lang="en-US" dirty="0"/>
          </a:p>
          <a:p>
            <a:pPr indent="109538">
              <a:buFont typeface="Arial" pitchFamily="34" charset="0"/>
              <a:buChar char="•"/>
            </a:pPr>
            <a:r>
              <a:rPr lang="en-US" b="1" dirty="0"/>
              <a:t>Whether the contractor chooses to sign or not, Chapter 2260 still applies to the contract at hand. </a:t>
            </a:r>
          </a:p>
          <a:p>
            <a:endParaRPr lang="en-US" dirty="0"/>
          </a:p>
          <a:p>
            <a:pPr lvl="1">
              <a:buFont typeface="Wingdings" pitchFamily="2" charset="2"/>
              <a:buChar char="Ø"/>
            </a:pPr>
            <a:endParaRPr lang="en-US" dirty="0"/>
          </a:p>
          <a:p>
            <a:pPr>
              <a:buFont typeface="Arial" pitchFamily="34" charset="0"/>
              <a:buChar char="•"/>
            </a:pP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14400"/>
            <a:ext cx="8229600" cy="808038"/>
          </a:xfrm>
        </p:spPr>
        <p:txBody>
          <a:bodyPr/>
          <a:lstStyle/>
          <a:p>
            <a:r>
              <a:rPr lang="en-US" dirty="0"/>
              <a:t>4. Complete Routing Sheet</a:t>
            </a:r>
          </a:p>
        </p:txBody>
      </p:sp>
      <p:pic>
        <p:nvPicPr>
          <p:cNvPr id="4" name="Content Placeholder 3" descr="sg00104_.wmf"/>
          <p:cNvPicPr>
            <a:picLocks noGrp="1" noChangeAspect="1"/>
          </p:cNvPicPr>
          <p:nvPr>
            <p:ph idx="1"/>
          </p:nvPr>
        </p:nvPicPr>
        <p:blipFill>
          <a:blip r:embed="rId2" cstate="print"/>
          <a:srcRect l="11043" r="8764" b="17109"/>
          <a:stretch>
            <a:fillRect/>
          </a:stretch>
        </p:blipFill>
        <p:spPr>
          <a:xfrm>
            <a:off x="0" y="0"/>
            <a:ext cx="9144000" cy="6858000"/>
          </a:xfrm>
        </p:spPr>
      </p:pic>
      <p:sp>
        <p:nvSpPr>
          <p:cNvPr id="6" name="TextBox 5"/>
          <p:cNvSpPr txBox="1"/>
          <p:nvPr/>
        </p:nvSpPr>
        <p:spPr>
          <a:xfrm>
            <a:off x="607291" y="914400"/>
            <a:ext cx="7924800" cy="3970318"/>
          </a:xfrm>
          <a:prstGeom prst="rect">
            <a:avLst/>
          </a:prstGeom>
          <a:noFill/>
        </p:spPr>
        <p:txBody>
          <a:bodyPr wrap="square" rtlCol="0">
            <a:spAutoFit/>
          </a:bodyPr>
          <a:lstStyle/>
          <a:p>
            <a:r>
              <a:rPr lang="en-US" sz="3200" dirty="0"/>
              <a:t>6. Contract Review and Routing Process</a:t>
            </a:r>
          </a:p>
          <a:p>
            <a:pPr lvl="1">
              <a:buFont typeface="Wingdings" pitchFamily="2" charset="2"/>
              <a:buChar char="Ø"/>
            </a:pPr>
            <a:r>
              <a:rPr lang="en-US" sz="2200" dirty="0"/>
              <a:t>For Clinical and Affiliation Agreements, use the Clinical and Affiliation Contract E-Routing Sheet. </a:t>
            </a:r>
          </a:p>
          <a:p>
            <a:pPr lvl="1">
              <a:buFont typeface="Wingdings" pitchFamily="2" charset="2"/>
              <a:buChar char="Ø"/>
            </a:pPr>
            <a:r>
              <a:rPr lang="en-US" sz="2200" dirty="0"/>
              <a:t>For all other types of contracts, use the Contract E-Routing Sheet.</a:t>
            </a:r>
          </a:p>
          <a:p>
            <a:pPr>
              <a:buFont typeface="Arial" pitchFamily="34" charset="0"/>
              <a:buChar char="•"/>
            </a:pPr>
            <a:r>
              <a:rPr lang="en-US" sz="2200" dirty="0"/>
              <a:t>Departments are responsible for completing the Contract Routing   Sheet and forwarding it, along with the contract, to </a:t>
            </a:r>
            <a:r>
              <a:rPr lang="en-US" sz="2200" dirty="0">
                <a:hlinkClick r:id="rId3"/>
              </a:rPr>
              <a:t>c_admin@angelo.edu</a:t>
            </a:r>
            <a:r>
              <a:rPr lang="en-US" sz="2200" dirty="0"/>
              <a:t>. Contract Administration Office will not review contracts until a Contract  Routing Sheet is received. </a:t>
            </a:r>
          </a:p>
          <a:p>
            <a:endParaRPr lang="en-US" sz="2200" dirty="0"/>
          </a:p>
          <a:p>
            <a:pPr>
              <a:buFont typeface="Arial" pitchFamily="34" charset="0"/>
              <a:buChar char="•"/>
            </a:pPr>
            <a:r>
              <a:rPr lang="en-US" sz="2200" dirty="0"/>
              <a:t>Refer to OP 30.02 for routing and review procedures.</a:t>
            </a:r>
          </a:p>
        </p:txBody>
      </p:sp>
      <p:pic>
        <p:nvPicPr>
          <p:cNvPr id="2066" name="Picture 18" descr="C:\Documents and Settings\abrown34\Local Settings\Temporary Internet Files\Content.IE5\M3K20HF4\MCj04326400000[1].png"/>
          <p:cNvPicPr>
            <a:picLocks noChangeAspect="1" noChangeArrowheads="1"/>
          </p:cNvPicPr>
          <p:nvPr/>
        </p:nvPicPr>
        <p:blipFill>
          <a:blip r:embed="rId4" cstate="print"/>
          <a:srcRect/>
          <a:stretch>
            <a:fillRect/>
          </a:stretch>
        </p:blipFill>
        <p:spPr bwMode="auto">
          <a:xfrm>
            <a:off x="5638800" y="4865857"/>
            <a:ext cx="3185459" cy="1994452"/>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7. Fiscal &amp; Legal Review</a:t>
            </a:r>
          </a:p>
        </p:txBody>
      </p:sp>
      <p:pic>
        <p:nvPicPr>
          <p:cNvPr id="4" name="Content Placeholder 3" descr="sg00105_.wmf"/>
          <p:cNvPicPr>
            <a:picLocks noGrp="1" noChangeAspect="1"/>
          </p:cNvPicPr>
          <p:nvPr>
            <p:ph idx="1"/>
          </p:nvPr>
        </p:nvPicPr>
        <p:blipFill>
          <a:blip r:embed="rId2" cstate="print"/>
          <a:stretch>
            <a:fillRect/>
          </a:stretch>
        </p:blipFill>
        <p:spPr>
          <a:xfrm>
            <a:off x="304800" y="228600"/>
            <a:ext cx="8610600" cy="6248400"/>
          </a:xfrm>
        </p:spPr>
      </p:pic>
      <p:sp>
        <p:nvSpPr>
          <p:cNvPr id="5" name="TextBox 4"/>
          <p:cNvSpPr txBox="1"/>
          <p:nvPr/>
        </p:nvSpPr>
        <p:spPr>
          <a:xfrm>
            <a:off x="914400" y="1371600"/>
            <a:ext cx="7543800" cy="2862322"/>
          </a:xfrm>
          <a:prstGeom prst="rect">
            <a:avLst/>
          </a:prstGeom>
          <a:noFill/>
        </p:spPr>
        <p:txBody>
          <a:bodyPr wrap="square" rtlCol="0">
            <a:spAutoFit/>
          </a:bodyPr>
          <a:lstStyle/>
          <a:p>
            <a:r>
              <a:rPr lang="en-US" sz="2000" dirty="0"/>
              <a:t>Upon receiving contracts, the Contract Administration Office will:</a:t>
            </a:r>
          </a:p>
          <a:p>
            <a:pPr>
              <a:buFont typeface="Arial" pitchFamily="34" charset="0"/>
              <a:buChar char="•"/>
            </a:pPr>
            <a:r>
              <a:rPr lang="en-US" sz="2000" dirty="0"/>
              <a:t>Review proposed contract for fiscal and legal implications.</a:t>
            </a:r>
          </a:p>
          <a:p>
            <a:pPr>
              <a:buFont typeface="Arial" pitchFamily="34" charset="0"/>
              <a:buChar char="•"/>
            </a:pPr>
            <a:r>
              <a:rPr lang="en-US" sz="2000" dirty="0"/>
              <a:t>If necessary, request that the contractor add or remove language in order to limit the amount of institutional risk incurred by the university.</a:t>
            </a:r>
          </a:p>
          <a:p>
            <a:pPr>
              <a:buFont typeface="Arial" pitchFamily="34" charset="0"/>
              <a:buChar char="•"/>
            </a:pPr>
            <a:r>
              <a:rPr lang="en-US" sz="2000" dirty="0"/>
              <a:t>Determine if additional legal and fiscal review is needed based on the amount and type of contract.</a:t>
            </a:r>
          </a:p>
          <a:p>
            <a:pPr lvl="1">
              <a:buFont typeface="Wingdings" pitchFamily="2" charset="2"/>
              <a:buChar char="Ø"/>
            </a:pPr>
            <a:r>
              <a:rPr lang="en-US" sz="2000" dirty="0"/>
              <a:t>If so, proposed contract will be routed to our legal counsel at Texas Tech University.</a:t>
            </a:r>
          </a:p>
        </p:txBody>
      </p:sp>
      <p:pic>
        <p:nvPicPr>
          <p:cNvPr id="6151" name="Picture 7" descr="C:\Documents and Settings\abrown34\Local Settings\Temporary Internet Files\Content.IE5\M3K20HF4\MCSY01004A0000[1].gif"/>
          <p:cNvPicPr>
            <a:picLocks noChangeAspect="1" noChangeArrowheads="1"/>
          </p:cNvPicPr>
          <p:nvPr/>
        </p:nvPicPr>
        <p:blipFill>
          <a:blip r:embed="rId3" cstate="print"/>
          <a:srcRect/>
          <a:stretch>
            <a:fillRect/>
          </a:stretch>
        </p:blipFill>
        <p:spPr bwMode="auto">
          <a:xfrm>
            <a:off x="5410200" y="4343400"/>
            <a:ext cx="2400741" cy="2377440"/>
          </a:xfrm>
          <a:prstGeom prst="rect">
            <a:avLst/>
          </a:prstGeom>
          <a:noFill/>
          <a:ln w="69850" cmpd="dbl">
            <a:solidFill>
              <a:srgbClr val="FF0000"/>
            </a:solidFill>
          </a:ln>
        </p:spPr>
      </p:pic>
      <p:sp>
        <p:nvSpPr>
          <p:cNvPr id="7" name="TextBox 6"/>
          <p:cNvSpPr txBox="1"/>
          <p:nvPr/>
        </p:nvSpPr>
        <p:spPr>
          <a:xfrm>
            <a:off x="914400" y="609600"/>
            <a:ext cx="7086600" cy="584775"/>
          </a:xfrm>
          <a:prstGeom prst="rect">
            <a:avLst/>
          </a:prstGeom>
          <a:noFill/>
        </p:spPr>
        <p:txBody>
          <a:bodyPr wrap="square" rtlCol="0">
            <a:spAutoFit/>
          </a:bodyPr>
          <a:lstStyle/>
          <a:p>
            <a:pPr algn="ctr"/>
            <a:r>
              <a:rPr lang="en-US" sz="3200" dirty="0"/>
              <a:t>7.  Fiscal and Legal Review</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brown34\Local Settings\Temporary Internet Files\Content.IE5\EE3Q3IX3\MCj04359810000[1].wmf"/>
          <p:cNvPicPr>
            <a:picLocks noChangeAspect="1" noChangeArrowheads="1"/>
          </p:cNvPicPr>
          <p:nvPr/>
        </p:nvPicPr>
        <p:blipFill>
          <a:blip r:embed="rId2" cstate="print"/>
          <a:srcRect/>
          <a:stretch>
            <a:fillRect/>
          </a:stretch>
        </p:blipFill>
        <p:spPr bwMode="auto">
          <a:xfrm>
            <a:off x="1981200" y="1371600"/>
            <a:ext cx="5059021" cy="3840480"/>
          </a:xfrm>
          <a:prstGeom prst="rect">
            <a:avLst/>
          </a:prstGeom>
          <a:noFill/>
        </p:spPr>
      </p:pic>
      <p:sp>
        <p:nvSpPr>
          <p:cNvPr id="5" name="Oval Callout 4"/>
          <p:cNvSpPr/>
          <p:nvPr/>
        </p:nvSpPr>
        <p:spPr>
          <a:xfrm>
            <a:off x="5410200" y="762000"/>
            <a:ext cx="2819400" cy="1676400"/>
          </a:xfrm>
          <a:prstGeom prst="wedgeEllipseCallou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6" name="TextBox 5"/>
          <p:cNvSpPr txBox="1"/>
          <p:nvPr/>
        </p:nvSpPr>
        <p:spPr>
          <a:xfrm>
            <a:off x="5486400" y="1066800"/>
            <a:ext cx="2590800" cy="1200329"/>
          </a:xfrm>
          <a:prstGeom prst="rect">
            <a:avLst/>
          </a:prstGeom>
          <a:noFill/>
        </p:spPr>
        <p:txBody>
          <a:bodyPr wrap="square" rtlCol="0">
            <a:spAutoFit/>
          </a:bodyPr>
          <a:lstStyle/>
          <a:p>
            <a:pPr algn="ctr"/>
            <a:r>
              <a:rPr lang="en-US" dirty="0"/>
              <a:t>Hello, this is the Contract Administration Office. Your contract has been APPROVED! </a:t>
            </a:r>
          </a:p>
        </p:txBody>
      </p:sp>
      <p:sp>
        <p:nvSpPr>
          <p:cNvPr id="7" name="TextBox 6"/>
          <p:cNvSpPr txBox="1"/>
          <p:nvPr/>
        </p:nvSpPr>
        <p:spPr>
          <a:xfrm>
            <a:off x="838200" y="5638800"/>
            <a:ext cx="7696200" cy="1200329"/>
          </a:xfrm>
          <a:prstGeom prst="rect">
            <a:avLst/>
          </a:prstGeom>
          <a:noFill/>
        </p:spPr>
        <p:txBody>
          <a:bodyPr wrap="square" rtlCol="0">
            <a:spAutoFit/>
          </a:bodyPr>
          <a:lstStyle/>
          <a:p>
            <a:r>
              <a:rPr lang="en-US" sz="2400" b="1" dirty="0"/>
              <a:t>The Contract Administration Office will notify departments on the status of the contracts as it progresses through the review process.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g00104_.wmf"/>
          <p:cNvPicPr>
            <a:picLocks noChangeAspect="1"/>
          </p:cNvPicPr>
          <p:nvPr/>
        </p:nvPicPr>
        <p:blipFill>
          <a:blip r:embed="rId2" cstate="print"/>
          <a:srcRect l="5185" t="3419" r="5926" b="19658"/>
          <a:stretch>
            <a:fillRect/>
          </a:stretch>
        </p:blipFill>
        <p:spPr>
          <a:xfrm>
            <a:off x="0" y="0"/>
            <a:ext cx="9144000" cy="6858000"/>
          </a:xfrm>
          <a:prstGeom prst="rect">
            <a:avLst/>
          </a:prstGeom>
        </p:spPr>
      </p:pic>
      <p:sp>
        <p:nvSpPr>
          <p:cNvPr id="2" name="Title 1"/>
          <p:cNvSpPr>
            <a:spLocks noGrp="1"/>
          </p:cNvSpPr>
          <p:nvPr>
            <p:ph type="title"/>
          </p:nvPr>
        </p:nvSpPr>
        <p:spPr>
          <a:xfrm>
            <a:off x="533400" y="533400"/>
            <a:ext cx="8229600" cy="609600"/>
          </a:xfrm>
        </p:spPr>
        <p:txBody>
          <a:bodyPr>
            <a:normAutofit/>
          </a:bodyPr>
          <a:lstStyle/>
          <a:p>
            <a:r>
              <a:rPr lang="en-US" sz="3200" dirty="0"/>
              <a:t>8. Execution of Contract </a:t>
            </a:r>
          </a:p>
        </p:txBody>
      </p:sp>
      <p:sp>
        <p:nvSpPr>
          <p:cNvPr id="3" name="Content Placeholder 2"/>
          <p:cNvSpPr>
            <a:spLocks noGrp="1"/>
          </p:cNvSpPr>
          <p:nvPr>
            <p:ph idx="1"/>
          </p:nvPr>
        </p:nvSpPr>
        <p:spPr>
          <a:xfrm>
            <a:off x="1295400" y="1371600"/>
            <a:ext cx="7696200" cy="4038600"/>
          </a:xfrm>
        </p:spPr>
        <p:txBody>
          <a:bodyPr>
            <a:normAutofit fontScale="85000" lnSpcReduction="10000"/>
          </a:bodyPr>
          <a:lstStyle/>
          <a:p>
            <a:r>
              <a:rPr lang="en-US" sz="2400" dirty="0"/>
              <a:t>Do NOT sign a contract until it has been approved by the Contract Administration Office. </a:t>
            </a:r>
          </a:p>
          <a:p>
            <a:r>
              <a:rPr lang="en-US" sz="2400" dirty="0"/>
              <a:t>Upon approval, the Contract Administration Office will route contract to ASU officials listed in OP 30.02 and to contractors for signature approval. </a:t>
            </a:r>
          </a:p>
          <a:p>
            <a:r>
              <a:rPr lang="en-US" sz="2400" dirty="0"/>
              <a:t>If applicable, the Contract Administration Office will email the contract to the financial manager to request approval and then forward to the Purchasing Office to create a purchase order. The Contract Administration Office will route a signed contract copy to the department along with a copy of the purchase order. </a:t>
            </a:r>
          </a:p>
          <a:p>
            <a:pPr lvl="1">
              <a:buFont typeface="Wingdings" pitchFamily="2" charset="2"/>
              <a:buChar char="Ø"/>
            </a:pPr>
            <a:r>
              <a:rPr lang="en-US" sz="2400" dirty="0"/>
              <a:t>The Contract Administration Office will act as the repository for all the university’s contracts, and will keep all original contracts.</a:t>
            </a:r>
          </a:p>
        </p:txBody>
      </p:sp>
      <p:pic>
        <p:nvPicPr>
          <p:cNvPr id="20482" name="Picture 2" descr="C:\Documents and Settings\abrown34\Local Settings\Temporary Internet Files\Content.IE5\M3K20HF4\MCj03979750000[1].wmf"/>
          <p:cNvPicPr>
            <a:picLocks noChangeAspect="1" noChangeArrowheads="1"/>
          </p:cNvPicPr>
          <p:nvPr/>
        </p:nvPicPr>
        <p:blipFill>
          <a:blip r:embed="rId3" cstate="print"/>
          <a:srcRect/>
          <a:stretch>
            <a:fillRect/>
          </a:stretch>
        </p:blipFill>
        <p:spPr bwMode="auto">
          <a:xfrm>
            <a:off x="7606023" y="5242560"/>
            <a:ext cx="1461777" cy="1463040"/>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abrown34\Local Settings\Temporary Internet Files\Content.IE5\EE3Q3IX3\MCj04114980000[1].wmf"/>
          <p:cNvPicPr>
            <a:picLocks noChangeAspect="1" noChangeArrowheads="1"/>
          </p:cNvPicPr>
          <p:nvPr/>
        </p:nvPicPr>
        <p:blipFill>
          <a:blip r:embed="rId2" cstate="print"/>
          <a:srcRect/>
          <a:stretch>
            <a:fillRect/>
          </a:stretch>
        </p:blipFill>
        <p:spPr bwMode="auto">
          <a:xfrm>
            <a:off x="152400" y="3383280"/>
            <a:ext cx="3301285" cy="3474720"/>
          </a:xfrm>
          <a:prstGeom prst="rect">
            <a:avLst/>
          </a:prstGeom>
          <a:noFill/>
        </p:spPr>
      </p:pic>
      <p:sp>
        <p:nvSpPr>
          <p:cNvPr id="5" name="Oval Callout 4"/>
          <p:cNvSpPr/>
          <p:nvPr/>
        </p:nvSpPr>
        <p:spPr>
          <a:xfrm>
            <a:off x="152400" y="152400"/>
            <a:ext cx="8763000" cy="1447800"/>
          </a:xfrm>
          <a:prstGeom prst="wedgeEllipseCallout">
            <a:avLst>
              <a:gd name="adj1" fmla="val -20833"/>
              <a:gd name="adj2" fmla="val 71484"/>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6" name="TextBox 5"/>
          <p:cNvSpPr txBox="1"/>
          <p:nvPr/>
        </p:nvSpPr>
        <p:spPr>
          <a:xfrm>
            <a:off x="914400" y="457200"/>
            <a:ext cx="7467600" cy="707886"/>
          </a:xfrm>
          <a:prstGeom prst="rect">
            <a:avLst/>
          </a:prstGeom>
          <a:noFill/>
        </p:spPr>
        <p:txBody>
          <a:bodyPr wrap="square" rtlCol="0">
            <a:spAutoFit/>
          </a:bodyPr>
          <a:lstStyle/>
          <a:p>
            <a:r>
              <a:rPr lang="en-US" dirty="0"/>
              <a:t> </a:t>
            </a:r>
            <a:r>
              <a:rPr lang="en-US" sz="4000" dirty="0"/>
              <a:t>What kind of authority do I have ? </a:t>
            </a:r>
          </a:p>
        </p:txBody>
      </p:sp>
      <p:sp>
        <p:nvSpPr>
          <p:cNvPr id="7" name="Oval 6"/>
          <p:cNvSpPr/>
          <p:nvPr/>
        </p:nvSpPr>
        <p:spPr>
          <a:xfrm>
            <a:off x="2286000" y="3124200"/>
            <a:ext cx="152400" cy="762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2590800" y="2667000"/>
            <a:ext cx="152400" cy="762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Oval 8"/>
          <p:cNvSpPr/>
          <p:nvPr/>
        </p:nvSpPr>
        <p:spPr>
          <a:xfrm>
            <a:off x="2590800" y="2438400"/>
            <a:ext cx="152400" cy="762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2667000" y="2209800"/>
            <a:ext cx="152400" cy="762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p:cNvSpPr txBox="1"/>
          <p:nvPr/>
        </p:nvSpPr>
        <p:spPr>
          <a:xfrm>
            <a:off x="2895600" y="1902797"/>
            <a:ext cx="5943600" cy="4924425"/>
          </a:xfrm>
          <a:prstGeom prst="rect">
            <a:avLst/>
          </a:prstGeom>
          <a:noFill/>
        </p:spPr>
        <p:txBody>
          <a:bodyPr wrap="square" rtlCol="0">
            <a:spAutoFit/>
          </a:bodyPr>
          <a:lstStyle/>
          <a:p>
            <a:pPr>
              <a:buFont typeface="Arial" pitchFamily="34" charset="0"/>
              <a:buChar char="•"/>
            </a:pPr>
            <a:r>
              <a:rPr lang="en-US" dirty="0"/>
              <a:t> </a:t>
            </a:r>
            <a:r>
              <a:rPr lang="en-US" sz="2000" b="1" u="sng" dirty="0"/>
              <a:t>Actual authority </a:t>
            </a:r>
            <a:r>
              <a:rPr lang="en-US" sz="2000" b="1" dirty="0"/>
              <a:t> is the authority  that an individual </a:t>
            </a:r>
          </a:p>
          <a:p>
            <a:r>
              <a:rPr lang="en-US" sz="2000" b="1" dirty="0"/>
              <a:t>  was intended to have.  Actual  authority can be   </a:t>
            </a:r>
          </a:p>
          <a:p>
            <a:r>
              <a:rPr lang="en-US" sz="2000" b="1" dirty="0"/>
              <a:t>   implied or  expressed.</a:t>
            </a:r>
          </a:p>
          <a:p>
            <a:endParaRPr lang="en-US" b="1" dirty="0"/>
          </a:p>
          <a:p>
            <a:pPr lvl="1">
              <a:buFont typeface="Wingdings" pitchFamily="2" charset="2"/>
              <a:buChar char="§"/>
            </a:pPr>
            <a:r>
              <a:rPr lang="en-US" sz="1600" b="1" u="sng" dirty="0"/>
              <a:t>Implied </a:t>
            </a:r>
            <a:r>
              <a:rPr lang="en-US" sz="1600" dirty="0"/>
              <a:t>authority is not communicated or written down , but is intended by virtue of a person’s position.</a:t>
            </a:r>
          </a:p>
          <a:p>
            <a:pPr lvl="2">
              <a:buFont typeface="Courier New" pitchFamily="49" charset="0"/>
              <a:buChar char="o"/>
            </a:pPr>
            <a:r>
              <a:rPr lang="en-US" sz="1600" dirty="0"/>
              <a:t>For example, the CEO may be implicitly authorized to enter into contracts.</a:t>
            </a:r>
          </a:p>
          <a:p>
            <a:pPr lvl="1">
              <a:buFont typeface="Wingdings" pitchFamily="2" charset="2"/>
              <a:buChar char="§"/>
            </a:pPr>
            <a:r>
              <a:rPr lang="en-US" sz="1600" b="1" u="sng" dirty="0"/>
              <a:t>Expressed </a:t>
            </a:r>
            <a:r>
              <a:rPr lang="en-US" sz="1600" dirty="0"/>
              <a:t>authority is communicated specifically and almost always in writing.</a:t>
            </a:r>
          </a:p>
          <a:p>
            <a:pPr lvl="2">
              <a:buFont typeface="Courier New" pitchFamily="49" charset="0"/>
              <a:buChar char="o"/>
            </a:pPr>
            <a:r>
              <a:rPr lang="en-US" sz="1600" dirty="0"/>
              <a:t>For example, a particular employee may have the authority to approve contract modifications up to a certain monetary value. </a:t>
            </a:r>
          </a:p>
          <a:p>
            <a:pPr lvl="3">
              <a:buFont typeface="Wingdings" pitchFamily="2" charset="2"/>
              <a:buChar char="§"/>
            </a:pPr>
            <a:endParaRPr lang="en-US" sz="1400" dirty="0"/>
          </a:p>
          <a:p>
            <a:pPr lvl="1">
              <a:buFont typeface="Wingdings" pitchFamily="2" charset="2"/>
              <a:buChar char="§"/>
            </a:pPr>
            <a:r>
              <a:rPr lang="en-US" sz="1600" dirty="0"/>
              <a:t> </a:t>
            </a:r>
            <a:r>
              <a:rPr lang="en-US" sz="1600" b="1" u="sng" dirty="0"/>
              <a:t>Apparent authority </a:t>
            </a:r>
            <a:r>
              <a:rPr lang="en-US" sz="1600" dirty="0"/>
              <a:t>is the authority that individuals are not intended to have. Do NOT sign a contract unless you have authority to do so, and it is approved by the Contract Administration Office.</a:t>
            </a:r>
          </a:p>
          <a:p>
            <a:pPr lvl="1">
              <a:buFont typeface="Arial" pitchFamily="34" charset="0"/>
              <a:buChar char="•"/>
            </a:pPr>
            <a:endParaRPr lang="en-US" sz="1400" dirty="0"/>
          </a:p>
        </p:txBody>
      </p:sp>
      <p:sp>
        <p:nvSpPr>
          <p:cNvPr id="11" name="Oval 10"/>
          <p:cNvSpPr/>
          <p:nvPr/>
        </p:nvSpPr>
        <p:spPr>
          <a:xfrm>
            <a:off x="2514600" y="2895600"/>
            <a:ext cx="152400" cy="762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6000" dirty="0"/>
              <a:t>Did You Know…..</a:t>
            </a:r>
          </a:p>
        </p:txBody>
      </p:sp>
      <p:sp>
        <p:nvSpPr>
          <p:cNvPr id="9" name="Content Placeholder 8"/>
          <p:cNvSpPr>
            <a:spLocks noGrp="1"/>
          </p:cNvSpPr>
          <p:nvPr>
            <p:ph idx="1"/>
          </p:nvPr>
        </p:nvSpPr>
        <p:spPr>
          <a:xfrm>
            <a:off x="0" y="1600200"/>
            <a:ext cx="8991600" cy="4876800"/>
          </a:xfrm>
        </p:spPr>
        <p:txBody>
          <a:bodyPr>
            <a:normAutofit/>
          </a:bodyPr>
          <a:lstStyle/>
          <a:p>
            <a:r>
              <a:rPr lang="en-US" dirty="0"/>
              <a:t>An individual executing a contract on behalf of a state agency without the authority to do so may be personally liable for damages flowing from repudiation of the contract.</a:t>
            </a:r>
          </a:p>
          <a:p>
            <a:r>
              <a:rPr lang="en-US" sz="2400" i="1" dirty="0"/>
              <a:t>Thomas, Richardson, Runden &amp; Company, Inc. v. State of Texas</a:t>
            </a:r>
          </a:p>
          <a:p>
            <a:pPr lvl="1"/>
            <a:r>
              <a:rPr lang="en-US" sz="2000" i="1" dirty="0"/>
              <a:t>Thomas, </a:t>
            </a:r>
            <a:r>
              <a:rPr lang="en-US" sz="2000" dirty="0"/>
              <a:t>an employee of the Texas Railroad Commission, was found personally liable for a contract he signed that he was not authorized to sign. The Railroad Commission repudiated the contract and the vendor sued the State of Texas and the Railroad Commission. The court found that the employee was liable due to the employee’s “implied warranty” of authority to execute the contract. The court ordered the employee to pay for the value of the services performed by the vendor and court costs.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609600"/>
            <a:ext cx="8229600" cy="1143000"/>
          </a:xfrm>
        </p:spPr>
        <p:txBody>
          <a:bodyPr/>
          <a:lstStyle/>
          <a:p>
            <a:r>
              <a:rPr lang="en-US" dirty="0"/>
              <a:t>9. Monitor Contract</a:t>
            </a:r>
          </a:p>
        </p:txBody>
      </p:sp>
      <p:pic>
        <p:nvPicPr>
          <p:cNvPr id="4" name="Content Placeholder 3" descr="sg00103_.wmf"/>
          <p:cNvPicPr>
            <a:picLocks noGrp="1" noChangeAspect="1"/>
          </p:cNvPicPr>
          <p:nvPr>
            <p:ph idx="1"/>
          </p:nvPr>
        </p:nvPicPr>
        <p:blipFill>
          <a:blip r:embed="rId2" cstate="print"/>
          <a:srcRect l="3101" r="3876" b="13725"/>
          <a:stretch>
            <a:fillRect/>
          </a:stretch>
        </p:blipFill>
        <p:spPr>
          <a:xfrm>
            <a:off x="0" y="0"/>
            <a:ext cx="9144000" cy="6858000"/>
          </a:xfrm>
        </p:spPr>
      </p:pic>
      <p:sp>
        <p:nvSpPr>
          <p:cNvPr id="5" name="TextBox 4"/>
          <p:cNvSpPr txBox="1"/>
          <p:nvPr/>
        </p:nvSpPr>
        <p:spPr>
          <a:xfrm>
            <a:off x="914400" y="1524000"/>
            <a:ext cx="8229600" cy="4401205"/>
          </a:xfrm>
          <a:prstGeom prst="rect">
            <a:avLst/>
          </a:prstGeom>
          <a:noFill/>
        </p:spPr>
        <p:txBody>
          <a:bodyPr wrap="square" rtlCol="0">
            <a:spAutoFit/>
          </a:bodyPr>
          <a:lstStyle/>
          <a:p>
            <a:r>
              <a:rPr lang="en-US" sz="2000" dirty="0"/>
              <a:t>CM should monitor contracts to ensure: </a:t>
            </a:r>
          </a:p>
          <a:p>
            <a:pPr lvl="1">
              <a:buFont typeface="Wingdings" pitchFamily="2" charset="2"/>
              <a:buChar char="Ø"/>
            </a:pPr>
            <a:r>
              <a:rPr lang="en-US" dirty="0"/>
              <a:t>Contractor’s performance is in compliance with the terms, conditions and requirements of the contract/agreement.</a:t>
            </a:r>
          </a:p>
          <a:p>
            <a:pPr lvl="1">
              <a:buFont typeface="Wingdings" pitchFamily="2" charset="2"/>
              <a:buChar char="Ø"/>
            </a:pPr>
            <a:r>
              <a:rPr lang="en-US" dirty="0"/>
              <a:t>ASU compliance with the terms, conditions and requirements of the contract/agreement.</a:t>
            </a:r>
          </a:p>
          <a:p>
            <a:pPr lvl="1">
              <a:buFont typeface="Wingdings" pitchFamily="2" charset="2"/>
              <a:buChar char="Ø"/>
            </a:pPr>
            <a:r>
              <a:rPr lang="en-US" dirty="0"/>
              <a:t>Purchase orders issued under the contract/agreement are in compliance with the term, conditions and requirements of the contract/agreement, if applicable. </a:t>
            </a:r>
          </a:p>
          <a:p>
            <a:pPr lvl="1">
              <a:buFont typeface="Wingdings" pitchFamily="2" charset="2"/>
              <a:buChar char="Ø"/>
            </a:pPr>
            <a:r>
              <a:rPr lang="en-US" dirty="0"/>
              <a:t>Payments are in compliance with the terms and conditions of the contract/agreement.</a:t>
            </a:r>
          </a:p>
          <a:p>
            <a:pPr>
              <a:buFont typeface="Arial" pitchFamily="34" charset="0"/>
              <a:buChar char="•"/>
            </a:pPr>
            <a:r>
              <a:rPr lang="en-US" sz="2000" dirty="0"/>
              <a:t>If non-compliance of contract terms occurs, the CM should contact the Contract Administration Office for assistance. </a:t>
            </a:r>
          </a:p>
          <a:p>
            <a:pPr>
              <a:buFont typeface="Arial" pitchFamily="34" charset="0"/>
              <a:buChar char="•"/>
            </a:pPr>
            <a:r>
              <a:rPr lang="en-US" sz="2000" dirty="0"/>
              <a:t> Prior to closeout, CM should complete Vendor/Contractor Performance Form.  See OP 30.03 for exceptions.</a:t>
            </a:r>
          </a:p>
          <a:p>
            <a:pPr lvl="1">
              <a:buFont typeface="Wingdings" pitchFamily="2" charset="2"/>
              <a:buChar char="Ø"/>
            </a:pPr>
            <a:endParaRPr lang="en-US" dirty="0"/>
          </a:p>
          <a:p>
            <a:pPr lvl="1">
              <a:buFont typeface="Arial" pitchFamily="34" charset="0"/>
              <a:buChar char="•"/>
            </a:pPr>
            <a:endParaRPr lang="en-US" dirty="0"/>
          </a:p>
        </p:txBody>
      </p:sp>
      <p:pic>
        <p:nvPicPr>
          <p:cNvPr id="25605" name="Picture 5" descr="C:\Documents and Settings\abrown34\Local Settings\Temporary Internet Files\Content.IE5\M3K20HF4\MCj02955820000[1].wmf"/>
          <p:cNvPicPr>
            <a:picLocks noChangeAspect="1" noChangeArrowheads="1"/>
          </p:cNvPicPr>
          <p:nvPr/>
        </p:nvPicPr>
        <p:blipFill>
          <a:blip r:embed="rId3" cstate="print"/>
          <a:srcRect/>
          <a:stretch>
            <a:fillRect/>
          </a:stretch>
        </p:blipFill>
        <p:spPr bwMode="auto">
          <a:xfrm>
            <a:off x="5867400" y="5120640"/>
            <a:ext cx="3149705" cy="1737360"/>
          </a:xfrm>
          <a:prstGeom prst="rect">
            <a:avLst/>
          </a:prstGeom>
          <a:noFill/>
        </p:spPr>
      </p:pic>
      <p:sp>
        <p:nvSpPr>
          <p:cNvPr id="6" name="TextBox 5"/>
          <p:cNvSpPr txBox="1"/>
          <p:nvPr/>
        </p:nvSpPr>
        <p:spPr>
          <a:xfrm>
            <a:off x="1676400" y="990600"/>
            <a:ext cx="7162800" cy="584775"/>
          </a:xfrm>
          <a:prstGeom prst="rect">
            <a:avLst/>
          </a:prstGeom>
          <a:noFill/>
        </p:spPr>
        <p:txBody>
          <a:bodyPr wrap="square" rtlCol="0">
            <a:spAutoFit/>
          </a:bodyPr>
          <a:lstStyle/>
          <a:p>
            <a:pPr algn="ctr"/>
            <a:r>
              <a:rPr lang="en-US" sz="3200" dirty="0"/>
              <a:t>9.Monitor Contracts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89038"/>
          </a:xfrm>
        </p:spPr>
        <p:txBody>
          <a:bodyPr/>
          <a:lstStyle/>
          <a:p>
            <a:r>
              <a:rPr lang="en-US" dirty="0"/>
              <a:t>10. Contract Closeout</a:t>
            </a:r>
          </a:p>
        </p:txBody>
      </p:sp>
      <p:pic>
        <p:nvPicPr>
          <p:cNvPr id="4" name="Content Placeholder 3" descr="sg00105_.wmf"/>
          <p:cNvPicPr>
            <a:picLocks noGrp="1" noChangeAspect="1"/>
          </p:cNvPicPr>
          <p:nvPr>
            <p:ph idx="1"/>
          </p:nvPr>
        </p:nvPicPr>
        <p:blipFill>
          <a:blip r:embed="rId2" cstate="print"/>
          <a:srcRect b="5451"/>
          <a:stretch>
            <a:fillRect/>
          </a:stretch>
        </p:blipFill>
        <p:spPr>
          <a:xfrm>
            <a:off x="152400" y="249940"/>
            <a:ext cx="8763000" cy="6608060"/>
          </a:xfrm>
        </p:spPr>
      </p:pic>
      <p:sp>
        <p:nvSpPr>
          <p:cNvPr id="7" name="TextBox 6"/>
          <p:cNvSpPr txBox="1"/>
          <p:nvPr/>
        </p:nvSpPr>
        <p:spPr>
          <a:xfrm>
            <a:off x="762000" y="1143001"/>
            <a:ext cx="7772400" cy="5663089"/>
          </a:xfrm>
          <a:prstGeom prst="rect">
            <a:avLst/>
          </a:prstGeom>
          <a:noFill/>
        </p:spPr>
        <p:txBody>
          <a:bodyPr wrap="square" rtlCol="0">
            <a:spAutoFit/>
          </a:bodyPr>
          <a:lstStyle/>
          <a:p>
            <a:pPr>
              <a:buFont typeface="Arial" pitchFamily="34" charset="0"/>
              <a:buChar char="•"/>
            </a:pPr>
            <a:r>
              <a:rPr lang="en-US" sz="2000" dirty="0"/>
              <a:t>Contract closeout begins when the contract is complete with all services performed and products delivered. </a:t>
            </a:r>
          </a:p>
          <a:p>
            <a:pPr>
              <a:buFont typeface="Arial" pitchFamily="34" charset="0"/>
              <a:buChar char="•"/>
            </a:pPr>
            <a:r>
              <a:rPr lang="en-US" sz="2000" dirty="0"/>
              <a:t>Closeout is completed when all administrative actions have been completed, all disputes settled and final payments made. </a:t>
            </a:r>
          </a:p>
          <a:p>
            <a:pPr>
              <a:buFont typeface="Arial" pitchFamily="34" charset="0"/>
              <a:buChar char="•"/>
            </a:pPr>
            <a:r>
              <a:rPr lang="en-US" sz="2000" dirty="0"/>
              <a:t>Closeout file contents:</a:t>
            </a:r>
          </a:p>
          <a:p>
            <a:pPr lvl="1">
              <a:buFont typeface="Wingdings" pitchFamily="2" charset="2"/>
              <a:buChar char="Ø"/>
            </a:pPr>
            <a:r>
              <a:rPr lang="en-US" sz="1600" dirty="0"/>
              <a:t>Encumbrance documentation or purchase order</a:t>
            </a:r>
          </a:p>
          <a:p>
            <a:pPr lvl="1">
              <a:buFont typeface="Wingdings" pitchFamily="2" charset="2"/>
              <a:buChar char="Ø"/>
            </a:pPr>
            <a:r>
              <a:rPr lang="en-US" sz="1600" dirty="0"/>
              <a:t>Addenda</a:t>
            </a:r>
          </a:p>
          <a:p>
            <a:pPr lvl="1">
              <a:buFont typeface="Wingdings" pitchFamily="2" charset="2"/>
              <a:buChar char="Ø"/>
            </a:pPr>
            <a:r>
              <a:rPr lang="en-US" sz="1600" dirty="0"/>
              <a:t>Fully executed copy of contract (both parties’ signatures)</a:t>
            </a:r>
          </a:p>
          <a:p>
            <a:pPr lvl="1">
              <a:buFont typeface="Wingdings" pitchFamily="2" charset="2"/>
              <a:buChar char="Ø"/>
            </a:pPr>
            <a:r>
              <a:rPr lang="en-US" sz="1600" dirty="0"/>
              <a:t>Submitted proposals</a:t>
            </a:r>
          </a:p>
          <a:p>
            <a:pPr lvl="1">
              <a:buFont typeface="Wingdings" pitchFamily="2" charset="2"/>
              <a:buChar char="Ø"/>
            </a:pPr>
            <a:r>
              <a:rPr lang="en-US" sz="1600" dirty="0"/>
              <a:t>RFP</a:t>
            </a:r>
          </a:p>
          <a:p>
            <a:pPr lvl="1">
              <a:buFont typeface="Wingdings" pitchFamily="2" charset="2"/>
              <a:buChar char="Ø"/>
            </a:pPr>
            <a:r>
              <a:rPr lang="en-US" sz="1600" dirty="0"/>
              <a:t>Best and final offers</a:t>
            </a:r>
          </a:p>
          <a:p>
            <a:pPr lvl="1">
              <a:buFont typeface="Wingdings" pitchFamily="2" charset="2"/>
              <a:buChar char="Ø"/>
            </a:pPr>
            <a:r>
              <a:rPr lang="en-US" sz="1600" dirty="0"/>
              <a:t>Proposal tabulation</a:t>
            </a:r>
          </a:p>
          <a:p>
            <a:pPr lvl="1">
              <a:buFont typeface="Wingdings" pitchFamily="2" charset="2"/>
              <a:buChar char="Ø"/>
            </a:pPr>
            <a:r>
              <a:rPr lang="en-US" sz="1600" dirty="0"/>
              <a:t>Appropriate justification</a:t>
            </a:r>
          </a:p>
          <a:p>
            <a:pPr lvl="1">
              <a:buFont typeface="Wingdings" pitchFamily="2" charset="2"/>
              <a:buChar char="Ø"/>
            </a:pPr>
            <a:r>
              <a:rPr lang="en-US" sz="1600" dirty="0"/>
              <a:t>Award recommendation</a:t>
            </a:r>
          </a:p>
          <a:p>
            <a:pPr lvl="1">
              <a:buFont typeface="Wingdings" pitchFamily="2" charset="2"/>
              <a:buChar char="Ø"/>
            </a:pPr>
            <a:r>
              <a:rPr lang="en-US" sz="1600" dirty="0"/>
              <a:t>HUB participation plans</a:t>
            </a:r>
          </a:p>
          <a:p>
            <a:pPr lvl="1">
              <a:buFont typeface="Wingdings" pitchFamily="2" charset="2"/>
              <a:buChar char="Ø"/>
            </a:pPr>
            <a:r>
              <a:rPr lang="en-US" sz="1600" dirty="0"/>
              <a:t>Correspondence</a:t>
            </a:r>
          </a:p>
          <a:p>
            <a:pPr lvl="1">
              <a:buFont typeface="Wingdings" pitchFamily="2" charset="2"/>
              <a:buChar char="Ø"/>
            </a:pPr>
            <a:r>
              <a:rPr lang="en-US" sz="1600" dirty="0"/>
              <a:t>Vendor/Contract Performance Form </a:t>
            </a:r>
          </a:p>
          <a:p>
            <a:pPr lvl="1">
              <a:buFont typeface="Wingdings" pitchFamily="2" charset="2"/>
              <a:buChar char="Ø"/>
            </a:pPr>
            <a:r>
              <a:rPr lang="en-US" sz="1600" dirty="0"/>
              <a:t>Review Reports</a:t>
            </a:r>
          </a:p>
          <a:p>
            <a:pPr lvl="3"/>
            <a:endParaRPr lang="en-US" dirty="0"/>
          </a:p>
          <a:p>
            <a:pPr lvl="2">
              <a:buFont typeface="Wingdings" pitchFamily="2" charset="2"/>
              <a:buChar char="Ø"/>
            </a:pPr>
            <a:endParaRPr lang="en-US" dirty="0"/>
          </a:p>
          <a:p>
            <a:pPr lvl="1">
              <a:buFont typeface="Wingdings" pitchFamily="2" charset="2"/>
              <a:buChar char="Ø"/>
            </a:pPr>
            <a:endParaRPr lang="en-US" dirty="0"/>
          </a:p>
        </p:txBody>
      </p:sp>
      <p:pic>
        <p:nvPicPr>
          <p:cNvPr id="23562" name="Picture 10" descr="C:\Documents and Settings\abrown34\Local Settings\Temporary Internet Files\Content.IE5\SS33U9U2\MCj03344260000[1].wmf"/>
          <p:cNvPicPr>
            <a:picLocks noChangeAspect="1" noChangeArrowheads="1"/>
          </p:cNvPicPr>
          <p:nvPr/>
        </p:nvPicPr>
        <p:blipFill>
          <a:blip r:embed="rId3" cstate="print"/>
          <a:srcRect/>
          <a:stretch>
            <a:fillRect/>
          </a:stretch>
        </p:blipFill>
        <p:spPr bwMode="auto">
          <a:xfrm>
            <a:off x="6324600" y="2590800"/>
            <a:ext cx="1635233" cy="2926080"/>
          </a:xfrm>
          <a:prstGeom prst="rect">
            <a:avLst/>
          </a:prstGeom>
          <a:noFill/>
        </p:spPr>
      </p:pic>
      <p:sp>
        <p:nvSpPr>
          <p:cNvPr id="6" name="TextBox 5"/>
          <p:cNvSpPr txBox="1"/>
          <p:nvPr/>
        </p:nvSpPr>
        <p:spPr>
          <a:xfrm>
            <a:off x="1066800" y="533400"/>
            <a:ext cx="6096000" cy="584775"/>
          </a:xfrm>
          <a:prstGeom prst="rect">
            <a:avLst/>
          </a:prstGeom>
          <a:noFill/>
        </p:spPr>
        <p:txBody>
          <a:bodyPr wrap="square" rtlCol="0">
            <a:spAutoFit/>
          </a:bodyPr>
          <a:lstStyle/>
          <a:p>
            <a:pPr algn="ctr"/>
            <a:r>
              <a:rPr lang="en-US" sz="3200" dirty="0"/>
              <a:t>10.  Contract Closeout</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338920" y="136984"/>
            <a:ext cx="8639697" cy="1615616"/>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2529445 w 8534400"/>
              <a:gd name="connsiteY0" fmla="*/ 1628775 h 1447800"/>
              <a:gd name="connsiteX1" fmla="*/ 2489228 w 8534400"/>
              <a:gd name="connsiteY1" fmla="*/ 1668992 h 1447800"/>
              <a:gd name="connsiteX2" fmla="*/ 2449011 w 8534400"/>
              <a:gd name="connsiteY2" fmla="*/ 1628775 h 1447800"/>
              <a:gd name="connsiteX3" fmla="*/ 2489228 w 8534400"/>
              <a:gd name="connsiteY3" fmla="*/ 1588558 h 1447800"/>
              <a:gd name="connsiteX4" fmla="*/ 2529445 w 8534400"/>
              <a:gd name="connsiteY4" fmla="*/ 1628775 h 1447800"/>
              <a:gd name="connsiteX0" fmla="*/ 2688628 w 8534400"/>
              <a:gd name="connsiteY0" fmla="*/ 1568228 h 1447800"/>
              <a:gd name="connsiteX1" fmla="*/ 2608195 w 8534400"/>
              <a:gd name="connsiteY1" fmla="*/ 1648661 h 1447800"/>
              <a:gd name="connsiteX2" fmla="*/ 2527762 w 8534400"/>
              <a:gd name="connsiteY2" fmla="*/ 1568228 h 1447800"/>
              <a:gd name="connsiteX3" fmla="*/ 2608195 w 8534400"/>
              <a:gd name="connsiteY3" fmla="*/ 1487795 h 1447800"/>
              <a:gd name="connsiteX4" fmla="*/ 2688628 w 8534400"/>
              <a:gd name="connsiteY4" fmla="*/ 1568228 h 1447800"/>
              <a:gd name="connsiteX0" fmla="*/ 2919495 w 8534400"/>
              <a:gd name="connsiteY0" fmla="*/ 1471199 h 1447800"/>
              <a:gd name="connsiteX1" fmla="*/ 2798845 w 8534400"/>
              <a:gd name="connsiteY1" fmla="*/ 1591849 h 1447800"/>
              <a:gd name="connsiteX2" fmla="*/ 2678195 w 8534400"/>
              <a:gd name="connsiteY2" fmla="*/ 1471199 h 1447800"/>
              <a:gd name="connsiteX3" fmla="*/ 2798845 w 8534400"/>
              <a:gd name="connsiteY3" fmla="*/ 1350549 h 1447800"/>
              <a:gd name="connsiteX4" fmla="*/ 2919495 w 8534400"/>
              <a:gd name="connsiteY4" fmla="*/ 1471199 h 14478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571524 w 8639697"/>
              <a:gd name="connsiteY0" fmla="*/ 1644191 h 1684408"/>
              <a:gd name="connsiteX1" fmla="*/ 2531307 w 8639697"/>
              <a:gd name="connsiteY1" fmla="*/ 1684408 h 1684408"/>
              <a:gd name="connsiteX2" fmla="*/ 2491090 w 8639697"/>
              <a:gd name="connsiteY2" fmla="*/ 1644191 h 1684408"/>
              <a:gd name="connsiteX3" fmla="*/ 2531307 w 8639697"/>
              <a:gd name="connsiteY3" fmla="*/ 1603974 h 1684408"/>
              <a:gd name="connsiteX4" fmla="*/ 2571524 w 8639697"/>
              <a:gd name="connsiteY4" fmla="*/ 1644191 h 1684408"/>
              <a:gd name="connsiteX0" fmla="*/ 2730707 w 8639697"/>
              <a:gd name="connsiteY0" fmla="*/ 1583644 h 1684408"/>
              <a:gd name="connsiteX1" fmla="*/ 2650274 w 8639697"/>
              <a:gd name="connsiteY1" fmla="*/ 1664077 h 1684408"/>
              <a:gd name="connsiteX2" fmla="*/ 2569841 w 8639697"/>
              <a:gd name="connsiteY2" fmla="*/ 1583644 h 1684408"/>
              <a:gd name="connsiteX3" fmla="*/ 2650274 w 8639697"/>
              <a:gd name="connsiteY3" fmla="*/ 1503211 h 1684408"/>
              <a:gd name="connsiteX4" fmla="*/ 2730707 w 8639697"/>
              <a:gd name="connsiteY4" fmla="*/ 1583644 h 1684408"/>
              <a:gd name="connsiteX0" fmla="*/ 2961574 w 8639697"/>
              <a:gd name="connsiteY0" fmla="*/ 1486615 h 1684408"/>
              <a:gd name="connsiteX1" fmla="*/ 2840924 w 8639697"/>
              <a:gd name="connsiteY1" fmla="*/ 1607265 h 1684408"/>
              <a:gd name="connsiteX2" fmla="*/ 2720274 w 8639697"/>
              <a:gd name="connsiteY2" fmla="*/ 1486615 h 1684408"/>
              <a:gd name="connsiteX3" fmla="*/ 2840924 w 8639697"/>
              <a:gd name="connsiteY3" fmla="*/ 1365965 h 1684408"/>
              <a:gd name="connsiteX4" fmla="*/ 2961574 w 8639697"/>
              <a:gd name="connsiteY4" fmla="*/ 1486615 h 1684408"/>
              <a:gd name="connsiteX0" fmla="*/ 490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2413 w 43733"/>
              <a:gd name="connsiteY8" fmla="*/ 30235 h 50260"/>
              <a:gd name="connsiteX9" fmla="*/ 37593 w 43733"/>
              <a:gd name="connsiteY9" fmla="*/ 30550 h 50260"/>
              <a:gd name="connsiteX10" fmla="*/ 42011 w 43733"/>
              <a:gd name="connsiteY10" fmla="*/ 15814 h 50260"/>
              <a:gd name="connsiteX11" fmla="*/ 40563 w 43733"/>
              <a:gd name="connsiteY11" fmla="*/ 18490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733" h="50260">
                <a:moveTo>
                  <a:pt x="4113" y="14830"/>
                </a:moveTo>
                <a:cubicBezTo>
                  <a:pt x="3842" y="12117"/>
                  <a:pt x="4474" y="9381"/>
                  <a:pt x="5836" y="7367"/>
                </a:cubicBezTo>
                <a:cubicBezTo>
                  <a:pt x="7988" y="4186"/>
                  <a:pt x="11477" y="3477"/>
                  <a:pt x="14218" y="5662"/>
                </a:cubicBezTo>
                <a:cubicBezTo>
                  <a:pt x="15891" y="1369"/>
                  <a:pt x="20127" y="482"/>
                  <a:pt x="22669" y="3892"/>
                </a:cubicBezTo>
                <a:cubicBezTo>
                  <a:pt x="23310" y="2143"/>
                  <a:pt x="24541" y="934"/>
                  <a:pt x="25962" y="660"/>
                </a:cubicBezTo>
                <a:cubicBezTo>
                  <a:pt x="27526" y="358"/>
                  <a:pt x="29088" y="1230"/>
                  <a:pt x="30046" y="2941"/>
                </a:cubicBezTo>
                <a:cubicBezTo>
                  <a:pt x="31428" y="727"/>
                  <a:pt x="33714" y="0"/>
                  <a:pt x="35676" y="1150"/>
                </a:cubicBezTo>
                <a:cubicBezTo>
                  <a:pt x="37171" y="2026"/>
                  <a:pt x="38243" y="3860"/>
                  <a:pt x="38531" y="6036"/>
                </a:cubicBezTo>
                <a:cubicBezTo>
                  <a:pt x="40259" y="6678"/>
                  <a:pt x="41635" y="8458"/>
                  <a:pt x="42195" y="10778"/>
                </a:cubicBezTo>
                <a:cubicBezTo>
                  <a:pt x="42602" y="12462"/>
                  <a:pt x="42544" y="14291"/>
                  <a:pt x="42031" y="15920"/>
                </a:cubicBezTo>
                <a:cubicBezTo>
                  <a:pt x="43292" y="18154"/>
                  <a:pt x="43733" y="21050"/>
                  <a:pt x="43229" y="23782"/>
                </a:cubicBezTo>
                <a:cubicBezTo>
                  <a:pt x="42559" y="27414"/>
                  <a:pt x="40341" y="30134"/>
                  <a:pt x="37617" y="30664"/>
                </a:cubicBezTo>
                <a:cubicBezTo>
                  <a:pt x="37604" y="32931"/>
                  <a:pt x="36871" y="35081"/>
                  <a:pt x="35608" y="36561"/>
                </a:cubicBezTo>
                <a:cubicBezTo>
                  <a:pt x="33689" y="38810"/>
                  <a:pt x="30917" y="39099"/>
                  <a:pt x="28768" y="37275"/>
                </a:cubicBezTo>
                <a:cubicBezTo>
                  <a:pt x="28073" y="40408"/>
                  <a:pt x="26212" y="42803"/>
                  <a:pt x="23880" y="43566"/>
                </a:cubicBezTo>
                <a:cubicBezTo>
                  <a:pt x="21132" y="44465"/>
                  <a:pt x="18264" y="42933"/>
                  <a:pt x="16693" y="39726"/>
                </a:cubicBezTo>
                <a:cubicBezTo>
                  <a:pt x="12985" y="42770"/>
                  <a:pt x="8169" y="41059"/>
                  <a:pt x="6017" y="35932"/>
                </a:cubicBezTo>
                <a:cubicBezTo>
                  <a:pt x="3903" y="36269"/>
                  <a:pt x="1918" y="34484"/>
                  <a:pt x="1323" y="31710"/>
                </a:cubicBezTo>
                <a:cubicBezTo>
                  <a:pt x="892" y="29703"/>
                  <a:pt x="1273" y="27537"/>
                  <a:pt x="2326" y="26011"/>
                </a:cubicBezTo>
                <a:cubicBezTo>
                  <a:pt x="832" y="24814"/>
                  <a:pt x="0" y="22517"/>
                  <a:pt x="208" y="20164"/>
                </a:cubicBezTo>
                <a:cubicBezTo>
                  <a:pt x="452" y="17409"/>
                  <a:pt x="2058" y="15251"/>
                  <a:pt x="4076" y="14967"/>
                </a:cubicBezTo>
                <a:cubicBezTo>
                  <a:pt x="4088" y="14921"/>
                  <a:pt x="4101" y="14876"/>
                  <a:pt x="4113" y="14830"/>
                </a:cubicBezTo>
                <a:close/>
              </a:path>
              <a:path w="8639697" h="1684408">
                <a:moveTo>
                  <a:pt x="2571524" y="1644191"/>
                </a:moveTo>
                <a:cubicBezTo>
                  <a:pt x="2571524" y="1666402"/>
                  <a:pt x="2553518" y="1684408"/>
                  <a:pt x="2531307" y="1684408"/>
                </a:cubicBezTo>
                <a:cubicBezTo>
                  <a:pt x="2509096" y="1684408"/>
                  <a:pt x="2491090" y="1666402"/>
                  <a:pt x="2491090" y="1644191"/>
                </a:cubicBezTo>
                <a:cubicBezTo>
                  <a:pt x="2491090" y="1621980"/>
                  <a:pt x="2509096" y="1603974"/>
                  <a:pt x="2531307" y="1603974"/>
                </a:cubicBezTo>
                <a:cubicBezTo>
                  <a:pt x="2553518" y="1603974"/>
                  <a:pt x="2571524" y="1621980"/>
                  <a:pt x="2571524" y="1644191"/>
                </a:cubicBezTo>
                <a:close/>
              </a:path>
              <a:path w="8639697" h="1684408">
                <a:moveTo>
                  <a:pt x="2730707" y="1583644"/>
                </a:moveTo>
                <a:cubicBezTo>
                  <a:pt x="2730707" y="1628066"/>
                  <a:pt x="2694696" y="1664077"/>
                  <a:pt x="2650274" y="1664077"/>
                </a:cubicBezTo>
                <a:cubicBezTo>
                  <a:pt x="2605852" y="1664077"/>
                  <a:pt x="2569841" y="1628066"/>
                  <a:pt x="2569841" y="1583644"/>
                </a:cubicBezTo>
                <a:cubicBezTo>
                  <a:pt x="2569841" y="1539222"/>
                  <a:pt x="2605852" y="1503211"/>
                  <a:pt x="2650274" y="1503211"/>
                </a:cubicBezTo>
                <a:cubicBezTo>
                  <a:pt x="2694696" y="1503211"/>
                  <a:pt x="2730707" y="1539222"/>
                  <a:pt x="2730707" y="1583644"/>
                </a:cubicBezTo>
                <a:close/>
              </a:path>
              <a:path w="8639697" h="1684408">
                <a:moveTo>
                  <a:pt x="2961574" y="1486615"/>
                </a:moveTo>
                <a:cubicBezTo>
                  <a:pt x="2961574" y="1553248"/>
                  <a:pt x="2907557" y="1607265"/>
                  <a:pt x="2840924" y="1607265"/>
                </a:cubicBezTo>
                <a:cubicBezTo>
                  <a:pt x="2774291" y="1607265"/>
                  <a:pt x="2720274" y="1553248"/>
                  <a:pt x="2720274" y="1486615"/>
                </a:cubicBezTo>
                <a:cubicBezTo>
                  <a:pt x="2720274" y="1419982"/>
                  <a:pt x="2774291" y="1365965"/>
                  <a:pt x="2840924" y="1365965"/>
                </a:cubicBezTo>
                <a:cubicBezTo>
                  <a:pt x="2907557" y="1365965"/>
                  <a:pt x="2961574" y="1419982"/>
                  <a:pt x="2961574" y="1486615"/>
                </a:cubicBezTo>
                <a:close/>
              </a:path>
              <a:path w="43733" h="50260" fill="none" extrusionOk="0">
                <a:moveTo>
                  <a:pt x="4906" y="26637"/>
                </a:moveTo>
                <a:cubicBezTo>
                  <a:pt x="4022" y="26731"/>
                  <a:pt x="3138" y="26453"/>
                  <a:pt x="2373" y="25840"/>
                </a:cubicBezTo>
                <a:moveTo>
                  <a:pt x="7141" y="35359"/>
                </a:moveTo>
                <a:cubicBezTo>
                  <a:pt x="6786" y="35552"/>
                  <a:pt x="6413" y="35680"/>
                  <a:pt x="6033" y="35740"/>
                </a:cubicBezTo>
                <a:moveTo>
                  <a:pt x="16691" y="39550"/>
                </a:moveTo>
                <a:cubicBezTo>
                  <a:pt x="16424" y="39004"/>
                  <a:pt x="16200" y="38421"/>
                  <a:pt x="16023" y="37810"/>
                </a:cubicBezTo>
                <a:moveTo>
                  <a:pt x="29040" y="35211"/>
                </a:moveTo>
                <a:cubicBezTo>
                  <a:pt x="29001" y="35858"/>
                  <a:pt x="28911" y="36498"/>
                  <a:pt x="28773" y="37120"/>
                </a:cubicBezTo>
                <a:moveTo>
                  <a:pt x="32413" y="30235"/>
                </a:moveTo>
                <a:cubicBezTo>
                  <a:pt x="34417" y="31563"/>
                  <a:pt x="37611" y="27518"/>
                  <a:pt x="37593" y="30550"/>
                </a:cubicBezTo>
                <a:moveTo>
                  <a:pt x="42011" y="15814"/>
                </a:moveTo>
                <a:cubicBezTo>
                  <a:pt x="41686" y="16846"/>
                  <a:pt x="41191" y="17762"/>
                  <a:pt x="40563" y="18490"/>
                </a:cubicBezTo>
                <a:moveTo>
                  <a:pt x="38537" y="5886"/>
                </a:moveTo>
                <a:cubicBezTo>
                  <a:pt x="38592" y="6303"/>
                  <a:pt x="38618" y="6726"/>
                  <a:pt x="38613" y="7150"/>
                </a:cubicBezTo>
                <a:moveTo>
                  <a:pt x="29291" y="4412"/>
                </a:moveTo>
                <a:cubicBezTo>
                  <a:pt x="29480" y="3829"/>
                  <a:pt x="29729" y="3286"/>
                  <a:pt x="30033" y="2800"/>
                </a:cubicBezTo>
                <a:moveTo>
                  <a:pt x="22354" y="5180"/>
                </a:moveTo>
                <a:cubicBezTo>
                  <a:pt x="22431" y="4698"/>
                  <a:pt x="22552" y="4231"/>
                  <a:pt x="22713" y="3790"/>
                </a:cubicBezTo>
                <a:moveTo>
                  <a:pt x="14213" y="5652"/>
                </a:moveTo>
                <a:cubicBezTo>
                  <a:pt x="14685" y="6028"/>
                  <a:pt x="15121" y="6481"/>
                  <a:pt x="15513" y="7000"/>
                </a:cubicBezTo>
                <a:moveTo>
                  <a:pt x="4340" y="16249"/>
                </a:moveTo>
                <a:cubicBezTo>
                  <a:pt x="4237" y="15785"/>
                  <a:pt x="4161" y="15311"/>
                  <a:pt x="4113" y="14830"/>
                </a:cubicBezTo>
              </a:path>
            </a:pathLst>
          </a:cu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sz="2800" dirty="0"/>
              <a:t>What is the Vendor/Contractor Performance Form?</a:t>
            </a:r>
          </a:p>
        </p:txBody>
      </p:sp>
      <p:sp>
        <p:nvSpPr>
          <p:cNvPr id="6" name="Content Placeholder 5"/>
          <p:cNvSpPr>
            <a:spLocks noGrp="1"/>
          </p:cNvSpPr>
          <p:nvPr>
            <p:ph idx="1"/>
          </p:nvPr>
        </p:nvSpPr>
        <p:spPr>
          <a:xfrm>
            <a:off x="76200" y="1905000"/>
            <a:ext cx="9067800" cy="4953000"/>
          </a:xfrm>
        </p:spPr>
        <p:txBody>
          <a:bodyPr>
            <a:normAutofit fontScale="92500" lnSpcReduction="10000"/>
          </a:bodyPr>
          <a:lstStyle/>
          <a:p>
            <a:r>
              <a:rPr lang="en-US" dirty="0"/>
              <a:t>The Vendor/Contractor Performance Form provides the ASU procurement community with a comprehensive tool for evaluating vendor performance to reduce the risk in the contract award process. </a:t>
            </a:r>
          </a:p>
          <a:p>
            <a:r>
              <a:rPr lang="en-US" dirty="0"/>
              <a:t>The purpose of the Vendor/Contractor Performance Form is to:</a:t>
            </a:r>
          </a:p>
          <a:p>
            <a:pPr lvl="1">
              <a:buFont typeface="Wingdings" pitchFamily="2" charset="2"/>
              <a:buChar char="Ø"/>
            </a:pPr>
            <a:r>
              <a:rPr lang="en-US" dirty="0"/>
              <a:t>Identify vendors that have exceptional performance.</a:t>
            </a:r>
          </a:p>
          <a:p>
            <a:pPr lvl="1">
              <a:buFont typeface="Wingdings" pitchFamily="2" charset="2"/>
              <a:buChar char="Ø"/>
            </a:pPr>
            <a:r>
              <a:rPr lang="en-US" dirty="0"/>
              <a:t>Aid purchasers in making a best value determination based on vendor past performance.</a:t>
            </a:r>
          </a:p>
          <a:p>
            <a:pPr lvl="1">
              <a:buFont typeface="Wingdings" pitchFamily="2" charset="2"/>
              <a:buChar char="Ø"/>
            </a:pPr>
            <a:r>
              <a:rPr lang="en-US" dirty="0"/>
              <a:t>Protect ASU from vendors with unethical business practices. 	</a:t>
            </a:r>
          </a:p>
          <a:p>
            <a:pPr lvl="1">
              <a:buNone/>
            </a:pP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4" name="Picture 6" descr="C:\Documents and Settings\abrown34\Local Settings\Temporary Internet Files\Content.IE5\EE3Q3IX3\MCj00886220000[1].wmf"/>
          <p:cNvPicPr>
            <a:picLocks noChangeAspect="1" noChangeArrowheads="1"/>
          </p:cNvPicPr>
          <p:nvPr/>
        </p:nvPicPr>
        <p:blipFill>
          <a:blip r:embed="rId2" cstate="print"/>
          <a:srcRect/>
          <a:stretch>
            <a:fillRect/>
          </a:stretch>
        </p:blipFill>
        <p:spPr bwMode="auto">
          <a:xfrm rot="331195">
            <a:off x="6370492" y="2088016"/>
            <a:ext cx="2348740" cy="2651760"/>
          </a:xfrm>
          <a:prstGeom prst="rect">
            <a:avLst/>
          </a:prstGeom>
          <a:noFill/>
        </p:spPr>
      </p:pic>
      <p:sp>
        <p:nvSpPr>
          <p:cNvPr id="5" name="Freeform 4"/>
          <p:cNvSpPr/>
          <p:nvPr/>
        </p:nvSpPr>
        <p:spPr>
          <a:xfrm>
            <a:off x="304800" y="228600"/>
            <a:ext cx="8639697" cy="1539416"/>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2529445 w 8534400"/>
              <a:gd name="connsiteY0" fmla="*/ 1628775 h 1447800"/>
              <a:gd name="connsiteX1" fmla="*/ 2489228 w 8534400"/>
              <a:gd name="connsiteY1" fmla="*/ 1668992 h 1447800"/>
              <a:gd name="connsiteX2" fmla="*/ 2449011 w 8534400"/>
              <a:gd name="connsiteY2" fmla="*/ 1628775 h 1447800"/>
              <a:gd name="connsiteX3" fmla="*/ 2489228 w 8534400"/>
              <a:gd name="connsiteY3" fmla="*/ 1588558 h 1447800"/>
              <a:gd name="connsiteX4" fmla="*/ 2529445 w 8534400"/>
              <a:gd name="connsiteY4" fmla="*/ 1628775 h 1447800"/>
              <a:gd name="connsiteX0" fmla="*/ 2688628 w 8534400"/>
              <a:gd name="connsiteY0" fmla="*/ 1568228 h 1447800"/>
              <a:gd name="connsiteX1" fmla="*/ 2608195 w 8534400"/>
              <a:gd name="connsiteY1" fmla="*/ 1648661 h 1447800"/>
              <a:gd name="connsiteX2" fmla="*/ 2527762 w 8534400"/>
              <a:gd name="connsiteY2" fmla="*/ 1568228 h 1447800"/>
              <a:gd name="connsiteX3" fmla="*/ 2608195 w 8534400"/>
              <a:gd name="connsiteY3" fmla="*/ 1487795 h 1447800"/>
              <a:gd name="connsiteX4" fmla="*/ 2688628 w 8534400"/>
              <a:gd name="connsiteY4" fmla="*/ 1568228 h 1447800"/>
              <a:gd name="connsiteX0" fmla="*/ 2919495 w 8534400"/>
              <a:gd name="connsiteY0" fmla="*/ 1471199 h 1447800"/>
              <a:gd name="connsiteX1" fmla="*/ 2798845 w 8534400"/>
              <a:gd name="connsiteY1" fmla="*/ 1591849 h 1447800"/>
              <a:gd name="connsiteX2" fmla="*/ 2678195 w 8534400"/>
              <a:gd name="connsiteY2" fmla="*/ 1471199 h 1447800"/>
              <a:gd name="connsiteX3" fmla="*/ 2798845 w 8534400"/>
              <a:gd name="connsiteY3" fmla="*/ 1350549 h 1447800"/>
              <a:gd name="connsiteX4" fmla="*/ 2919495 w 8534400"/>
              <a:gd name="connsiteY4" fmla="*/ 1471199 h 14478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4113 w 43733"/>
              <a:gd name="connsiteY0" fmla="*/ 14830 h 50260"/>
              <a:gd name="connsiteX1" fmla="*/ 5836 w 43733"/>
              <a:gd name="connsiteY1" fmla="*/ 7367 h 50260"/>
              <a:gd name="connsiteX2" fmla="*/ 14218 w 43733"/>
              <a:gd name="connsiteY2" fmla="*/ 5662 h 50260"/>
              <a:gd name="connsiteX3" fmla="*/ 22669 w 43733"/>
              <a:gd name="connsiteY3" fmla="*/ 3892 h 50260"/>
              <a:gd name="connsiteX4" fmla="*/ 25962 w 43733"/>
              <a:gd name="connsiteY4" fmla="*/ 660 h 50260"/>
              <a:gd name="connsiteX5" fmla="*/ 30046 w 43733"/>
              <a:gd name="connsiteY5" fmla="*/ 2941 h 50260"/>
              <a:gd name="connsiteX6" fmla="*/ 35676 w 43733"/>
              <a:gd name="connsiteY6" fmla="*/ 1150 h 50260"/>
              <a:gd name="connsiteX7" fmla="*/ 38531 w 43733"/>
              <a:gd name="connsiteY7" fmla="*/ 6036 h 50260"/>
              <a:gd name="connsiteX8" fmla="*/ 42195 w 43733"/>
              <a:gd name="connsiteY8" fmla="*/ 10778 h 50260"/>
              <a:gd name="connsiteX9" fmla="*/ 42031 w 43733"/>
              <a:gd name="connsiteY9" fmla="*/ 15920 h 50260"/>
              <a:gd name="connsiteX10" fmla="*/ 43229 w 43733"/>
              <a:gd name="connsiteY10" fmla="*/ 23782 h 50260"/>
              <a:gd name="connsiteX11" fmla="*/ 37617 w 43733"/>
              <a:gd name="connsiteY11" fmla="*/ 30664 h 50260"/>
              <a:gd name="connsiteX12" fmla="*/ 35608 w 43733"/>
              <a:gd name="connsiteY12" fmla="*/ 36561 h 50260"/>
              <a:gd name="connsiteX13" fmla="*/ 28768 w 43733"/>
              <a:gd name="connsiteY13" fmla="*/ 37275 h 50260"/>
              <a:gd name="connsiteX14" fmla="*/ 23880 w 43733"/>
              <a:gd name="connsiteY14" fmla="*/ 43566 h 50260"/>
              <a:gd name="connsiteX15" fmla="*/ 16693 w 43733"/>
              <a:gd name="connsiteY15" fmla="*/ 39726 h 50260"/>
              <a:gd name="connsiteX16" fmla="*/ 6017 w 43733"/>
              <a:gd name="connsiteY16" fmla="*/ 35932 h 50260"/>
              <a:gd name="connsiteX17" fmla="*/ 1323 w 43733"/>
              <a:gd name="connsiteY17" fmla="*/ 31710 h 50260"/>
              <a:gd name="connsiteX18" fmla="*/ 2326 w 43733"/>
              <a:gd name="connsiteY18" fmla="*/ 26011 h 50260"/>
              <a:gd name="connsiteX19" fmla="*/ 208 w 43733"/>
              <a:gd name="connsiteY19" fmla="*/ 20164 h 50260"/>
              <a:gd name="connsiteX20" fmla="*/ 4076 w 43733"/>
              <a:gd name="connsiteY20" fmla="*/ 14967 h 50260"/>
              <a:gd name="connsiteX21" fmla="*/ 4113 w 43733"/>
              <a:gd name="connsiteY21" fmla="*/ 14830 h 50260"/>
              <a:gd name="connsiteX0" fmla="*/ 2571524 w 8639697"/>
              <a:gd name="connsiteY0" fmla="*/ 1644191 h 1684408"/>
              <a:gd name="connsiteX1" fmla="*/ 2531307 w 8639697"/>
              <a:gd name="connsiteY1" fmla="*/ 1684408 h 1684408"/>
              <a:gd name="connsiteX2" fmla="*/ 2491090 w 8639697"/>
              <a:gd name="connsiteY2" fmla="*/ 1644191 h 1684408"/>
              <a:gd name="connsiteX3" fmla="*/ 2531307 w 8639697"/>
              <a:gd name="connsiteY3" fmla="*/ 1603974 h 1684408"/>
              <a:gd name="connsiteX4" fmla="*/ 2571524 w 8639697"/>
              <a:gd name="connsiteY4" fmla="*/ 1644191 h 1684408"/>
              <a:gd name="connsiteX0" fmla="*/ 2730707 w 8639697"/>
              <a:gd name="connsiteY0" fmla="*/ 1583644 h 1684408"/>
              <a:gd name="connsiteX1" fmla="*/ 2650274 w 8639697"/>
              <a:gd name="connsiteY1" fmla="*/ 1664077 h 1684408"/>
              <a:gd name="connsiteX2" fmla="*/ 2569841 w 8639697"/>
              <a:gd name="connsiteY2" fmla="*/ 1583644 h 1684408"/>
              <a:gd name="connsiteX3" fmla="*/ 2650274 w 8639697"/>
              <a:gd name="connsiteY3" fmla="*/ 1503211 h 1684408"/>
              <a:gd name="connsiteX4" fmla="*/ 2730707 w 8639697"/>
              <a:gd name="connsiteY4" fmla="*/ 1583644 h 1684408"/>
              <a:gd name="connsiteX0" fmla="*/ 2961574 w 8639697"/>
              <a:gd name="connsiteY0" fmla="*/ 1486615 h 1684408"/>
              <a:gd name="connsiteX1" fmla="*/ 2840924 w 8639697"/>
              <a:gd name="connsiteY1" fmla="*/ 1607265 h 1684408"/>
              <a:gd name="connsiteX2" fmla="*/ 2720274 w 8639697"/>
              <a:gd name="connsiteY2" fmla="*/ 1486615 h 1684408"/>
              <a:gd name="connsiteX3" fmla="*/ 2840924 w 8639697"/>
              <a:gd name="connsiteY3" fmla="*/ 1365965 h 1684408"/>
              <a:gd name="connsiteX4" fmla="*/ 2961574 w 8639697"/>
              <a:gd name="connsiteY4" fmla="*/ 1486615 h 1684408"/>
              <a:gd name="connsiteX0" fmla="*/ 4906 w 43733"/>
              <a:gd name="connsiteY0" fmla="*/ 26637 h 50260"/>
              <a:gd name="connsiteX1" fmla="*/ 2373 w 43733"/>
              <a:gd name="connsiteY1" fmla="*/ 25840 h 50260"/>
              <a:gd name="connsiteX2" fmla="*/ 7141 w 43733"/>
              <a:gd name="connsiteY2" fmla="*/ 35359 h 50260"/>
              <a:gd name="connsiteX3" fmla="*/ 6033 w 43733"/>
              <a:gd name="connsiteY3" fmla="*/ 35740 h 50260"/>
              <a:gd name="connsiteX4" fmla="*/ 16691 w 43733"/>
              <a:gd name="connsiteY4" fmla="*/ 39550 h 50260"/>
              <a:gd name="connsiteX5" fmla="*/ 16023 w 43733"/>
              <a:gd name="connsiteY5" fmla="*/ 37810 h 50260"/>
              <a:gd name="connsiteX6" fmla="*/ 29040 w 43733"/>
              <a:gd name="connsiteY6" fmla="*/ 35211 h 50260"/>
              <a:gd name="connsiteX7" fmla="*/ 28773 w 43733"/>
              <a:gd name="connsiteY7" fmla="*/ 37120 h 50260"/>
              <a:gd name="connsiteX8" fmla="*/ 32413 w 43733"/>
              <a:gd name="connsiteY8" fmla="*/ 30235 h 50260"/>
              <a:gd name="connsiteX9" fmla="*/ 37593 w 43733"/>
              <a:gd name="connsiteY9" fmla="*/ 30550 h 50260"/>
              <a:gd name="connsiteX10" fmla="*/ 42011 w 43733"/>
              <a:gd name="connsiteY10" fmla="*/ 15814 h 50260"/>
              <a:gd name="connsiteX11" fmla="*/ 40563 w 43733"/>
              <a:gd name="connsiteY11" fmla="*/ 18490 h 50260"/>
              <a:gd name="connsiteX12" fmla="*/ 38537 w 43733"/>
              <a:gd name="connsiteY12" fmla="*/ 5886 h 50260"/>
              <a:gd name="connsiteX13" fmla="*/ 38613 w 43733"/>
              <a:gd name="connsiteY13" fmla="*/ 7150 h 50260"/>
              <a:gd name="connsiteX14" fmla="*/ 29291 w 43733"/>
              <a:gd name="connsiteY14" fmla="*/ 4412 h 50260"/>
              <a:gd name="connsiteX15" fmla="*/ 30033 w 43733"/>
              <a:gd name="connsiteY15" fmla="*/ 2800 h 50260"/>
              <a:gd name="connsiteX16" fmla="*/ 22354 w 43733"/>
              <a:gd name="connsiteY16" fmla="*/ 5180 h 50260"/>
              <a:gd name="connsiteX17" fmla="*/ 22713 w 43733"/>
              <a:gd name="connsiteY17" fmla="*/ 3790 h 50260"/>
              <a:gd name="connsiteX18" fmla="*/ 14213 w 43733"/>
              <a:gd name="connsiteY18" fmla="*/ 5652 h 50260"/>
              <a:gd name="connsiteX19" fmla="*/ 15513 w 43733"/>
              <a:gd name="connsiteY19" fmla="*/ 7000 h 50260"/>
              <a:gd name="connsiteX20" fmla="*/ 4340 w 43733"/>
              <a:gd name="connsiteY20" fmla="*/ 16249 h 50260"/>
              <a:gd name="connsiteX21" fmla="*/ 4113 w 43733"/>
              <a:gd name="connsiteY21" fmla="*/ 14830 h 5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733" h="50260">
                <a:moveTo>
                  <a:pt x="4113" y="14830"/>
                </a:moveTo>
                <a:cubicBezTo>
                  <a:pt x="3842" y="12117"/>
                  <a:pt x="4474" y="9381"/>
                  <a:pt x="5836" y="7367"/>
                </a:cubicBezTo>
                <a:cubicBezTo>
                  <a:pt x="7988" y="4186"/>
                  <a:pt x="11477" y="3477"/>
                  <a:pt x="14218" y="5662"/>
                </a:cubicBezTo>
                <a:cubicBezTo>
                  <a:pt x="15891" y="1369"/>
                  <a:pt x="20127" y="482"/>
                  <a:pt x="22669" y="3892"/>
                </a:cubicBezTo>
                <a:cubicBezTo>
                  <a:pt x="23310" y="2143"/>
                  <a:pt x="24541" y="934"/>
                  <a:pt x="25962" y="660"/>
                </a:cubicBezTo>
                <a:cubicBezTo>
                  <a:pt x="27526" y="358"/>
                  <a:pt x="29088" y="1230"/>
                  <a:pt x="30046" y="2941"/>
                </a:cubicBezTo>
                <a:cubicBezTo>
                  <a:pt x="31428" y="727"/>
                  <a:pt x="33714" y="0"/>
                  <a:pt x="35676" y="1150"/>
                </a:cubicBezTo>
                <a:cubicBezTo>
                  <a:pt x="37171" y="2026"/>
                  <a:pt x="38243" y="3860"/>
                  <a:pt x="38531" y="6036"/>
                </a:cubicBezTo>
                <a:cubicBezTo>
                  <a:pt x="40259" y="6678"/>
                  <a:pt x="41635" y="8458"/>
                  <a:pt x="42195" y="10778"/>
                </a:cubicBezTo>
                <a:cubicBezTo>
                  <a:pt x="42602" y="12462"/>
                  <a:pt x="42544" y="14291"/>
                  <a:pt x="42031" y="15920"/>
                </a:cubicBezTo>
                <a:cubicBezTo>
                  <a:pt x="43292" y="18154"/>
                  <a:pt x="43733" y="21050"/>
                  <a:pt x="43229" y="23782"/>
                </a:cubicBezTo>
                <a:cubicBezTo>
                  <a:pt x="42559" y="27414"/>
                  <a:pt x="40341" y="30134"/>
                  <a:pt x="37617" y="30664"/>
                </a:cubicBezTo>
                <a:cubicBezTo>
                  <a:pt x="37604" y="32931"/>
                  <a:pt x="36871" y="35081"/>
                  <a:pt x="35608" y="36561"/>
                </a:cubicBezTo>
                <a:cubicBezTo>
                  <a:pt x="33689" y="38810"/>
                  <a:pt x="30917" y="39099"/>
                  <a:pt x="28768" y="37275"/>
                </a:cubicBezTo>
                <a:cubicBezTo>
                  <a:pt x="28073" y="40408"/>
                  <a:pt x="26212" y="42803"/>
                  <a:pt x="23880" y="43566"/>
                </a:cubicBezTo>
                <a:cubicBezTo>
                  <a:pt x="21132" y="44465"/>
                  <a:pt x="18264" y="42933"/>
                  <a:pt x="16693" y="39726"/>
                </a:cubicBezTo>
                <a:cubicBezTo>
                  <a:pt x="12985" y="42770"/>
                  <a:pt x="8169" y="41059"/>
                  <a:pt x="6017" y="35932"/>
                </a:cubicBezTo>
                <a:cubicBezTo>
                  <a:pt x="3903" y="36269"/>
                  <a:pt x="1918" y="34484"/>
                  <a:pt x="1323" y="31710"/>
                </a:cubicBezTo>
                <a:cubicBezTo>
                  <a:pt x="892" y="29703"/>
                  <a:pt x="1273" y="27537"/>
                  <a:pt x="2326" y="26011"/>
                </a:cubicBezTo>
                <a:cubicBezTo>
                  <a:pt x="832" y="24814"/>
                  <a:pt x="0" y="22517"/>
                  <a:pt x="208" y="20164"/>
                </a:cubicBezTo>
                <a:cubicBezTo>
                  <a:pt x="452" y="17409"/>
                  <a:pt x="2058" y="15251"/>
                  <a:pt x="4076" y="14967"/>
                </a:cubicBezTo>
                <a:cubicBezTo>
                  <a:pt x="4088" y="14921"/>
                  <a:pt x="4101" y="14876"/>
                  <a:pt x="4113" y="14830"/>
                </a:cubicBezTo>
                <a:close/>
              </a:path>
              <a:path w="8639697" h="1684408">
                <a:moveTo>
                  <a:pt x="2571524" y="1644191"/>
                </a:moveTo>
                <a:cubicBezTo>
                  <a:pt x="2571524" y="1666402"/>
                  <a:pt x="2553518" y="1684408"/>
                  <a:pt x="2531307" y="1684408"/>
                </a:cubicBezTo>
                <a:cubicBezTo>
                  <a:pt x="2509096" y="1684408"/>
                  <a:pt x="2491090" y="1666402"/>
                  <a:pt x="2491090" y="1644191"/>
                </a:cubicBezTo>
                <a:cubicBezTo>
                  <a:pt x="2491090" y="1621980"/>
                  <a:pt x="2509096" y="1603974"/>
                  <a:pt x="2531307" y="1603974"/>
                </a:cubicBezTo>
                <a:cubicBezTo>
                  <a:pt x="2553518" y="1603974"/>
                  <a:pt x="2571524" y="1621980"/>
                  <a:pt x="2571524" y="1644191"/>
                </a:cubicBezTo>
                <a:close/>
              </a:path>
              <a:path w="8639697" h="1684408">
                <a:moveTo>
                  <a:pt x="2730707" y="1583644"/>
                </a:moveTo>
                <a:cubicBezTo>
                  <a:pt x="2730707" y="1628066"/>
                  <a:pt x="2694696" y="1664077"/>
                  <a:pt x="2650274" y="1664077"/>
                </a:cubicBezTo>
                <a:cubicBezTo>
                  <a:pt x="2605852" y="1664077"/>
                  <a:pt x="2569841" y="1628066"/>
                  <a:pt x="2569841" y="1583644"/>
                </a:cubicBezTo>
                <a:cubicBezTo>
                  <a:pt x="2569841" y="1539222"/>
                  <a:pt x="2605852" y="1503211"/>
                  <a:pt x="2650274" y="1503211"/>
                </a:cubicBezTo>
                <a:cubicBezTo>
                  <a:pt x="2694696" y="1503211"/>
                  <a:pt x="2730707" y="1539222"/>
                  <a:pt x="2730707" y="1583644"/>
                </a:cubicBezTo>
                <a:close/>
              </a:path>
              <a:path w="8639697" h="1684408">
                <a:moveTo>
                  <a:pt x="2961574" y="1486615"/>
                </a:moveTo>
                <a:cubicBezTo>
                  <a:pt x="2961574" y="1553248"/>
                  <a:pt x="2907557" y="1607265"/>
                  <a:pt x="2840924" y="1607265"/>
                </a:cubicBezTo>
                <a:cubicBezTo>
                  <a:pt x="2774291" y="1607265"/>
                  <a:pt x="2720274" y="1553248"/>
                  <a:pt x="2720274" y="1486615"/>
                </a:cubicBezTo>
                <a:cubicBezTo>
                  <a:pt x="2720274" y="1419982"/>
                  <a:pt x="2774291" y="1365965"/>
                  <a:pt x="2840924" y="1365965"/>
                </a:cubicBezTo>
                <a:cubicBezTo>
                  <a:pt x="2907557" y="1365965"/>
                  <a:pt x="2961574" y="1419982"/>
                  <a:pt x="2961574" y="1486615"/>
                </a:cubicBezTo>
                <a:close/>
              </a:path>
              <a:path w="43733" h="50260" fill="none" extrusionOk="0">
                <a:moveTo>
                  <a:pt x="4906" y="26637"/>
                </a:moveTo>
                <a:cubicBezTo>
                  <a:pt x="4022" y="26731"/>
                  <a:pt x="3138" y="26453"/>
                  <a:pt x="2373" y="25840"/>
                </a:cubicBezTo>
                <a:moveTo>
                  <a:pt x="7141" y="35359"/>
                </a:moveTo>
                <a:cubicBezTo>
                  <a:pt x="6786" y="35552"/>
                  <a:pt x="6413" y="35680"/>
                  <a:pt x="6033" y="35740"/>
                </a:cubicBezTo>
                <a:moveTo>
                  <a:pt x="16691" y="39550"/>
                </a:moveTo>
                <a:cubicBezTo>
                  <a:pt x="16424" y="39004"/>
                  <a:pt x="16200" y="38421"/>
                  <a:pt x="16023" y="37810"/>
                </a:cubicBezTo>
                <a:moveTo>
                  <a:pt x="29040" y="35211"/>
                </a:moveTo>
                <a:cubicBezTo>
                  <a:pt x="29001" y="35858"/>
                  <a:pt x="28911" y="36498"/>
                  <a:pt x="28773" y="37120"/>
                </a:cubicBezTo>
                <a:moveTo>
                  <a:pt x="32413" y="30235"/>
                </a:moveTo>
                <a:cubicBezTo>
                  <a:pt x="34417" y="31563"/>
                  <a:pt x="37611" y="27518"/>
                  <a:pt x="37593" y="30550"/>
                </a:cubicBezTo>
                <a:moveTo>
                  <a:pt x="42011" y="15814"/>
                </a:moveTo>
                <a:cubicBezTo>
                  <a:pt x="41686" y="16846"/>
                  <a:pt x="41191" y="17762"/>
                  <a:pt x="40563" y="18490"/>
                </a:cubicBezTo>
                <a:moveTo>
                  <a:pt x="38537" y="5886"/>
                </a:moveTo>
                <a:cubicBezTo>
                  <a:pt x="38592" y="6303"/>
                  <a:pt x="38618" y="6726"/>
                  <a:pt x="38613" y="7150"/>
                </a:cubicBezTo>
                <a:moveTo>
                  <a:pt x="29291" y="4412"/>
                </a:moveTo>
                <a:cubicBezTo>
                  <a:pt x="29480" y="3829"/>
                  <a:pt x="29729" y="3286"/>
                  <a:pt x="30033" y="2800"/>
                </a:cubicBezTo>
                <a:moveTo>
                  <a:pt x="22354" y="5180"/>
                </a:moveTo>
                <a:cubicBezTo>
                  <a:pt x="22431" y="4698"/>
                  <a:pt x="22552" y="4231"/>
                  <a:pt x="22713" y="3790"/>
                </a:cubicBezTo>
                <a:moveTo>
                  <a:pt x="14213" y="5652"/>
                </a:moveTo>
                <a:cubicBezTo>
                  <a:pt x="14685" y="6028"/>
                  <a:pt x="15121" y="6481"/>
                  <a:pt x="15513" y="7000"/>
                </a:cubicBezTo>
                <a:moveTo>
                  <a:pt x="4340" y="16249"/>
                </a:moveTo>
                <a:cubicBezTo>
                  <a:pt x="4237" y="15785"/>
                  <a:pt x="4161" y="15311"/>
                  <a:pt x="4113" y="14830"/>
                </a:cubicBezTo>
              </a:path>
            </a:pathLst>
          </a:cu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sz="3200" dirty="0"/>
              <a:t>Do I complete a VPF for every contract</a:t>
            </a:r>
          </a:p>
        </p:txBody>
      </p:sp>
      <p:sp>
        <p:nvSpPr>
          <p:cNvPr id="3" name="Content Placeholder 2"/>
          <p:cNvSpPr>
            <a:spLocks noGrp="1"/>
          </p:cNvSpPr>
          <p:nvPr>
            <p:ph idx="1"/>
          </p:nvPr>
        </p:nvSpPr>
        <p:spPr>
          <a:xfrm>
            <a:off x="457200" y="1828800"/>
            <a:ext cx="8229600" cy="4297363"/>
          </a:xfrm>
        </p:spPr>
        <p:txBody>
          <a:bodyPr>
            <a:normAutofit fontScale="77500" lnSpcReduction="20000"/>
          </a:bodyPr>
          <a:lstStyle/>
          <a:p>
            <a:r>
              <a:rPr lang="en-US" dirty="0"/>
              <a:t>Vendor Performance Contracts should be completed for all contracts in excess of $10,000, except for: </a:t>
            </a:r>
          </a:p>
          <a:p>
            <a:pPr lvl="1">
              <a:buFont typeface="Wingdings" pitchFamily="2" charset="2"/>
              <a:buChar char="Ø"/>
            </a:pPr>
            <a:r>
              <a:rPr lang="en-US" dirty="0"/>
              <a:t>Publishing agreements for the Print Shop</a:t>
            </a:r>
          </a:p>
          <a:p>
            <a:pPr lvl="1">
              <a:buFont typeface="Wingdings" pitchFamily="2" charset="2"/>
              <a:buChar char="Ø"/>
            </a:pPr>
            <a:r>
              <a:rPr lang="en-US" dirty="0"/>
              <a:t>Conference room agreements</a:t>
            </a:r>
          </a:p>
          <a:p>
            <a:pPr lvl="1">
              <a:buFont typeface="Wingdings" pitchFamily="2" charset="2"/>
              <a:buChar char="Ø"/>
            </a:pPr>
            <a:r>
              <a:rPr lang="en-US" dirty="0"/>
              <a:t>Sponsorship agreements for Athletics</a:t>
            </a:r>
          </a:p>
          <a:p>
            <a:pPr lvl="1">
              <a:buFont typeface="Wingdings" pitchFamily="2" charset="2"/>
              <a:buChar char="Ø"/>
            </a:pPr>
            <a:r>
              <a:rPr lang="en-US" dirty="0"/>
              <a:t>Employment contracts</a:t>
            </a:r>
          </a:p>
          <a:p>
            <a:pPr lvl="1">
              <a:buFont typeface="Wingdings" pitchFamily="2" charset="2"/>
              <a:buChar char="Ø"/>
            </a:pPr>
            <a:r>
              <a:rPr lang="en-US" dirty="0"/>
              <a:t>Membership fees and dues</a:t>
            </a:r>
          </a:p>
          <a:p>
            <a:pPr lvl="1">
              <a:buFont typeface="Wingdings" pitchFamily="2" charset="2"/>
              <a:buChar char="Ø"/>
            </a:pPr>
            <a:r>
              <a:rPr lang="en-US" dirty="0"/>
              <a:t>Purchases from federal agencies</a:t>
            </a:r>
          </a:p>
          <a:p>
            <a:pPr lvl="1">
              <a:buFont typeface="Wingdings" pitchFamily="2" charset="2"/>
              <a:buChar char="Ø"/>
            </a:pPr>
            <a:r>
              <a:rPr lang="en-US" dirty="0"/>
              <a:t>Purchases from the Texas Department of Criminal Justice</a:t>
            </a:r>
          </a:p>
          <a:p>
            <a:pPr lvl="1">
              <a:buFont typeface="Wingdings" pitchFamily="2" charset="2"/>
              <a:buChar char="Ø"/>
            </a:pPr>
            <a:r>
              <a:rPr lang="en-US" dirty="0"/>
              <a:t>Purchases from  Texas Industries for the Blind and Handicapped</a:t>
            </a:r>
          </a:p>
          <a:p>
            <a:pPr lvl="1">
              <a:buFont typeface="Wingdings" pitchFamily="2" charset="2"/>
              <a:buChar char="Ø"/>
            </a:pPr>
            <a:r>
              <a:rPr lang="en-US" dirty="0"/>
              <a:t>Subscriptions</a:t>
            </a:r>
          </a:p>
          <a:p>
            <a:pPr lvl="1">
              <a:buFont typeface="Wingdings" pitchFamily="2" charset="2"/>
              <a:buChar char="Ø"/>
            </a:pPr>
            <a:r>
              <a:rPr lang="en-US" dirty="0"/>
              <a:t>Lecturers and guest speakers</a:t>
            </a:r>
          </a:p>
          <a:p>
            <a:pPr lvl="1">
              <a:buFont typeface="Wingdings" pitchFamily="2" charset="2"/>
              <a:buChar char="Ø"/>
            </a:pPr>
            <a:endParaRPr lang="en-US" dirty="0"/>
          </a:p>
          <a:p>
            <a:pPr lvl="1">
              <a:buFont typeface="Wingdings" pitchFamily="2" charset="2"/>
              <a:buChar char="Ø"/>
            </a:pPr>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0"/>
            <a:ext cx="8229600" cy="838200"/>
          </a:xfrm>
        </p:spPr>
        <p:txBody>
          <a:bodyPr>
            <a:normAutofit fontScale="90000"/>
          </a:bodyPr>
          <a:lstStyle/>
          <a:p>
            <a:r>
              <a:rPr lang="en-US" sz="4000" dirty="0"/>
              <a:t>11. Contract Renewal</a:t>
            </a:r>
            <a:br>
              <a:rPr lang="en-US" dirty="0"/>
            </a:br>
            <a:r>
              <a:rPr lang="en-US" sz="2200" dirty="0"/>
              <a:t>(if applicable)</a:t>
            </a:r>
          </a:p>
        </p:txBody>
      </p:sp>
      <p:pic>
        <p:nvPicPr>
          <p:cNvPr id="4" name="Content Placeholder 3" descr="sg00104_.wmf"/>
          <p:cNvPicPr>
            <a:picLocks noGrp="1" noChangeAspect="1"/>
          </p:cNvPicPr>
          <p:nvPr>
            <p:ph idx="1"/>
          </p:nvPr>
        </p:nvPicPr>
        <p:blipFill>
          <a:blip r:embed="rId2" cstate="print"/>
          <a:srcRect l="5303" t="1724" r="3788" b="20690"/>
          <a:stretch>
            <a:fillRect/>
          </a:stretch>
        </p:blipFill>
        <p:spPr>
          <a:xfrm>
            <a:off x="-152400" y="0"/>
            <a:ext cx="9525000" cy="6858000"/>
          </a:xfrm>
        </p:spPr>
      </p:pic>
      <p:pic>
        <p:nvPicPr>
          <p:cNvPr id="26626" name="Picture 2" descr="C:\Documents and Settings\abrown34\Local Settings\Temporary Internet Files\Content.IE5\SS33U9U2\MCDD00760_0000[1].wmf"/>
          <p:cNvPicPr>
            <a:picLocks noChangeAspect="1" noChangeArrowheads="1"/>
          </p:cNvPicPr>
          <p:nvPr/>
        </p:nvPicPr>
        <p:blipFill>
          <a:blip r:embed="rId3" cstate="print"/>
          <a:srcRect/>
          <a:stretch>
            <a:fillRect/>
          </a:stretch>
        </p:blipFill>
        <p:spPr bwMode="auto">
          <a:xfrm>
            <a:off x="6496920" y="4800600"/>
            <a:ext cx="2647080" cy="1920240"/>
          </a:xfrm>
          <a:prstGeom prst="rect">
            <a:avLst/>
          </a:prstGeom>
          <a:noFill/>
        </p:spPr>
      </p:pic>
      <p:sp>
        <p:nvSpPr>
          <p:cNvPr id="7" name="TextBox 6"/>
          <p:cNvSpPr txBox="1"/>
          <p:nvPr/>
        </p:nvSpPr>
        <p:spPr>
          <a:xfrm>
            <a:off x="1676400" y="914400"/>
            <a:ext cx="5410200" cy="861774"/>
          </a:xfrm>
          <a:prstGeom prst="rect">
            <a:avLst/>
          </a:prstGeom>
          <a:noFill/>
        </p:spPr>
        <p:txBody>
          <a:bodyPr wrap="square" rtlCol="0">
            <a:spAutoFit/>
          </a:bodyPr>
          <a:lstStyle/>
          <a:p>
            <a:pPr marL="342900" indent="-342900" algn="ctr">
              <a:buAutoNum type="arabicPeriod" startAt="11"/>
            </a:pPr>
            <a:r>
              <a:rPr lang="en-US" sz="3200" dirty="0"/>
              <a:t>Contract Renewal</a:t>
            </a:r>
          </a:p>
          <a:p>
            <a:pPr marL="342900" indent="-342900" algn="ctr"/>
            <a:r>
              <a:rPr lang="en-US" dirty="0"/>
              <a:t> (if applicable)</a:t>
            </a:r>
          </a:p>
        </p:txBody>
      </p:sp>
      <p:sp>
        <p:nvSpPr>
          <p:cNvPr id="8" name="TextBox 7"/>
          <p:cNvSpPr txBox="1"/>
          <p:nvPr/>
        </p:nvSpPr>
        <p:spPr>
          <a:xfrm>
            <a:off x="1371600" y="2133600"/>
            <a:ext cx="6858000" cy="2585323"/>
          </a:xfrm>
          <a:prstGeom prst="rect">
            <a:avLst/>
          </a:prstGeom>
          <a:noFill/>
        </p:spPr>
        <p:txBody>
          <a:bodyPr wrap="square" rtlCol="0">
            <a:spAutoFit/>
          </a:bodyPr>
          <a:lstStyle/>
          <a:p>
            <a:pPr>
              <a:buFont typeface="Arial" pitchFamily="34" charset="0"/>
              <a:buChar char="•"/>
            </a:pPr>
            <a:r>
              <a:rPr lang="en-US" dirty="0"/>
              <a:t>Contract Administration Office will notify departments of expiring contracts:  </a:t>
            </a:r>
          </a:p>
          <a:p>
            <a:endParaRPr lang="en-US" dirty="0"/>
          </a:p>
          <a:p>
            <a:pPr lvl="1">
              <a:buFont typeface="Wingdings" pitchFamily="2" charset="2"/>
              <a:buChar char="Ø"/>
            </a:pPr>
            <a:r>
              <a:rPr lang="en-US" dirty="0"/>
              <a:t>Contractor must provide quote for renewal of services.</a:t>
            </a:r>
          </a:p>
          <a:p>
            <a:pPr lvl="1">
              <a:buFont typeface="Wingdings" pitchFamily="2" charset="2"/>
              <a:buChar char="Ø"/>
            </a:pPr>
            <a:r>
              <a:rPr lang="en-US" dirty="0"/>
              <a:t>Financial Managers must authorize renewal of contract.</a:t>
            </a:r>
          </a:p>
          <a:p>
            <a:pPr lvl="1">
              <a:buFont typeface="Wingdings" pitchFamily="2" charset="2"/>
              <a:buChar char="Ø"/>
            </a:pPr>
            <a:r>
              <a:rPr lang="en-US" dirty="0"/>
              <a:t>Contract Administration Office will route to university officials for signature and to the contractor. </a:t>
            </a:r>
          </a:p>
          <a:p>
            <a:pPr lvl="1">
              <a:buFont typeface="Wingdings" pitchFamily="2" charset="2"/>
              <a:buChar char="Ø"/>
            </a:pPr>
            <a:endParaRPr lang="en-US" dirty="0"/>
          </a:p>
          <a:p>
            <a:pPr>
              <a:buFont typeface="Arial" pitchFamily="34" charset="0"/>
              <a:buChar char="•"/>
            </a:pPr>
            <a:r>
              <a:rPr lang="en-US" u="sng" dirty="0"/>
              <a:t>All renewal contracts may be subject to fiscal and legal review.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C:\Documents and Settings\abrown34\Local Settings\Temporary Internet Files\Content.IE5\M3K20HF4\MCj04136000000[1].wmf"/>
          <p:cNvPicPr>
            <a:picLocks noChangeAspect="1" noChangeArrowheads="1"/>
          </p:cNvPicPr>
          <p:nvPr/>
        </p:nvPicPr>
        <p:blipFill>
          <a:blip r:embed="rId2" cstate="print"/>
          <a:srcRect/>
          <a:stretch>
            <a:fillRect/>
          </a:stretch>
        </p:blipFill>
        <p:spPr bwMode="auto">
          <a:xfrm rot="21146112">
            <a:off x="6733016" y="4069925"/>
            <a:ext cx="2246210" cy="2651760"/>
          </a:xfrm>
          <a:prstGeom prst="rect">
            <a:avLst/>
          </a:prstGeom>
          <a:noFill/>
        </p:spPr>
      </p:pic>
      <p:sp>
        <p:nvSpPr>
          <p:cNvPr id="3" name="Content Placeholder 2"/>
          <p:cNvSpPr>
            <a:spLocks noGrp="1"/>
          </p:cNvSpPr>
          <p:nvPr>
            <p:ph idx="1"/>
          </p:nvPr>
        </p:nvSpPr>
        <p:spPr>
          <a:xfrm>
            <a:off x="457200" y="1447800"/>
            <a:ext cx="8229600" cy="4678363"/>
          </a:xfrm>
        </p:spPr>
        <p:txBody>
          <a:bodyPr>
            <a:normAutofit/>
          </a:bodyPr>
          <a:lstStyle/>
          <a:p>
            <a:r>
              <a:rPr lang="en-US" sz="1800" b="1" dirty="0"/>
              <a:t>Ensure that funding amount is available and account numbers are listed correctly on routing sheet. </a:t>
            </a:r>
          </a:p>
          <a:p>
            <a:r>
              <a:rPr lang="en-US" sz="1800" b="1" dirty="0"/>
              <a:t>Complete contractor information on routing sheet </a:t>
            </a:r>
          </a:p>
          <a:p>
            <a:pPr lvl="1"/>
            <a:r>
              <a:rPr lang="en-US" sz="1800" dirty="0"/>
              <a:t>Make sure contact information is correct for contractor.</a:t>
            </a:r>
          </a:p>
          <a:p>
            <a:pPr lvl="1"/>
            <a:r>
              <a:rPr lang="en-US" sz="1800" dirty="0"/>
              <a:t>Make sure to list name of the Contractor Representative.</a:t>
            </a:r>
          </a:p>
          <a:p>
            <a:r>
              <a:rPr lang="en-US" sz="1800" b="1" dirty="0"/>
              <a:t>Use an approved ASU template whenever possible. </a:t>
            </a:r>
          </a:p>
          <a:p>
            <a:pPr lvl="1"/>
            <a:r>
              <a:rPr lang="en-US" sz="1800" dirty="0"/>
              <a:t>Please contact the Contract Administration Office if you would like to create a contract template to address the needs of your department.</a:t>
            </a:r>
          </a:p>
          <a:p>
            <a:r>
              <a:rPr lang="en-US" sz="1800" b="1" dirty="0"/>
              <a:t>Make sure all attachments referred to in contract are submitted for</a:t>
            </a:r>
          </a:p>
          <a:p>
            <a:pPr>
              <a:buNone/>
            </a:pPr>
            <a:r>
              <a:rPr lang="en-US" sz="1800" b="1" dirty="0"/>
              <a:t>  	review. </a:t>
            </a:r>
          </a:p>
          <a:p>
            <a:r>
              <a:rPr lang="en-US" sz="1800" b="1" dirty="0"/>
              <a:t>Attach any previous correspondence with contractor.</a:t>
            </a:r>
          </a:p>
          <a:p>
            <a:endParaRPr lang="en-US" sz="1800" b="1" dirty="0"/>
          </a:p>
          <a:p>
            <a:endParaRPr lang="en-US" sz="1800" dirty="0"/>
          </a:p>
        </p:txBody>
      </p:sp>
      <p:sp>
        <p:nvSpPr>
          <p:cNvPr id="8197" name="WordArt 5"/>
          <p:cNvSpPr>
            <a:spLocks noChangeArrowheads="1" noChangeShapeType="1" noTextEdit="1"/>
          </p:cNvSpPr>
          <p:nvPr/>
        </p:nvSpPr>
        <p:spPr bwMode="auto">
          <a:xfrm>
            <a:off x="1219200" y="685800"/>
            <a:ext cx="6934200" cy="762000"/>
          </a:xfrm>
          <a:prstGeom prst="rect">
            <a:avLst/>
          </a:prstGeom>
        </p:spPr>
        <p:txBody>
          <a:bodyPr wrap="none" fromWordArt="1">
            <a:prstTxWarp prst="textArchUp">
              <a:avLst>
                <a:gd name="adj" fmla="val 10783455"/>
              </a:avLst>
            </a:prstTxWarp>
          </a:bodyPr>
          <a:lstStyle/>
          <a:p>
            <a:pPr algn="ctr" rtl="0"/>
            <a:r>
              <a:rPr lang="en-US" sz="5400" kern="10" spc="0" dirty="0">
                <a:ln w="9525">
                  <a:solidFill>
                    <a:srgbClr val="000000"/>
                  </a:solidFill>
                  <a:round/>
                  <a:headEnd/>
                  <a:tailEnd/>
                </a:ln>
                <a:solidFill>
                  <a:srgbClr val="000000"/>
                </a:solidFill>
                <a:effectLst/>
                <a:latin typeface="Arial Black"/>
              </a:rPr>
              <a:t>Suggestions to Improve Contract Expedition</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xplosion 2 3"/>
          <p:cNvSpPr/>
          <p:nvPr/>
        </p:nvSpPr>
        <p:spPr>
          <a:xfrm rot="177044">
            <a:off x="-1107669" y="5928"/>
            <a:ext cx="12115800" cy="1684754"/>
          </a:xfrm>
          <a:prstGeom prst="irregularSeal2">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 name="Title 1"/>
          <p:cNvSpPr>
            <a:spLocks noGrp="1"/>
          </p:cNvSpPr>
          <p:nvPr>
            <p:ph type="title"/>
          </p:nvPr>
        </p:nvSpPr>
        <p:spPr>
          <a:xfrm>
            <a:off x="455424" y="274714"/>
            <a:ext cx="8229600" cy="1101562"/>
          </a:xfrm>
        </p:spPr>
        <p:txBody>
          <a:bodyPr>
            <a:normAutofit/>
          </a:bodyPr>
          <a:lstStyle/>
          <a:p>
            <a:r>
              <a:rPr lang="en-US" sz="3200" dirty="0"/>
              <a:t>Who to call for contract questions:</a:t>
            </a:r>
          </a:p>
        </p:txBody>
      </p:sp>
      <p:sp>
        <p:nvSpPr>
          <p:cNvPr id="3" name="Content Placeholder 2"/>
          <p:cNvSpPr>
            <a:spLocks noGrp="1"/>
          </p:cNvSpPr>
          <p:nvPr>
            <p:ph idx="1"/>
          </p:nvPr>
        </p:nvSpPr>
        <p:spPr>
          <a:xfrm>
            <a:off x="-152400" y="1600200"/>
            <a:ext cx="9677400" cy="4678363"/>
          </a:xfrm>
        </p:spPr>
        <p:txBody>
          <a:bodyPr/>
          <a:lstStyle/>
          <a:p>
            <a:pPr algn="ctr">
              <a:buNone/>
            </a:pPr>
            <a:r>
              <a:rPr lang="en-US" dirty="0"/>
              <a:t> </a:t>
            </a:r>
            <a:r>
              <a:rPr lang="en-US" sz="2800" dirty="0"/>
              <a:t>Please call us if you have questions regarding contracts</a:t>
            </a:r>
          </a:p>
          <a:p>
            <a:pPr algn="ctr">
              <a:buNone/>
            </a:pPr>
            <a:endParaRPr lang="en-US" sz="2000" dirty="0"/>
          </a:p>
          <a:p>
            <a:pPr lvl="1"/>
            <a:r>
              <a:rPr lang="en-US" sz="2000" dirty="0"/>
              <a:t>Lanell Nichols, Executive Director of Materials Management – ext. 6850</a:t>
            </a:r>
          </a:p>
          <a:p>
            <a:pPr lvl="1"/>
            <a:r>
              <a:rPr lang="en-US" sz="2000" dirty="0"/>
              <a:t>Whitni Cary, Materials and Contracts Coordinator – ext. 2748</a:t>
            </a:r>
          </a:p>
          <a:p>
            <a:pPr marL="0" indent="0">
              <a:buNone/>
            </a:pPr>
            <a:endParaRPr lang="en-US" sz="2000" dirty="0"/>
          </a:p>
        </p:txBody>
      </p:sp>
      <p:pic>
        <p:nvPicPr>
          <p:cNvPr id="28680" name="Picture 8" descr="C:\Documents and Settings\abrown34\Local Settings\Temporary Internet Files\Content.IE5\SS33U9U2\MCj04122720000[1].wmf"/>
          <p:cNvPicPr>
            <a:picLocks noChangeAspect="1" noChangeArrowheads="1"/>
          </p:cNvPicPr>
          <p:nvPr/>
        </p:nvPicPr>
        <p:blipFill>
          <a:blip r:embed="rId2" cstate="print"/>
          <a:srcRect/>
          <a:stretch>
            <a:fillRect/>
          </a:stretch>
        </p:blipFill>
        <p:spPr bwMode="auto">
          <a:xfrm>
            <a:off x="4343400" y="4800600"/>
            <a:ext cx="1797050" cy="1831975"/>
          </a:xfrm>
          <a:prstGeom prst="rect">
            <a:avLst/>
          </a:prstGeom>
          <a:noFill/>
        </p:spPr>
      </p:pic>
      <p:sp>
        <p:nvSpPr>
          <p:cNvPr id="12" name="Rounded Rectangular Callout 11"/>
          <p:cNvSpPr/>
          <p:nvPr/>
        </p:nvSpPr>
        <p:spPr>
          <a:xfrm>
            <a:off x="4343400" y="4038600"/>
            <a:ext cx="3048000" cy="685800"/>
          </a:xfrm>
          <a:prstGeom prst="wedgeRoundRectCallout">
            <a:avLst>
              <a:gd name="adj1" fmla="val -22210"/>
              <a:gd name="adj2" fmla="val 91416"/>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13" name="TextBox 12"/>
          <p:cNvSpPr txBox="1"/>
          <p:nvPr/>
        </p:nvSpPr>
        <p:spPr>
          <a:xfrm>
            <a:off x="4495800" y="4038600"/>
            <a:ext cx="2667000" cy="461665"/>
          </a:xfrm>
          <a:prstGeom prst="rect">
            <a:avLst/>
          </a:prstGeom>
          <a:noFill/>
        </p:spPr>
        <p:txBody>
          <a:bodyPr wrap="square" rtlCol="0">
            <a:spAutoFit/>
          </a:bodyPr>
          <a:lstStyle/>
          <a:p>
            <a:pPr algn="ctr"/>
            <a:r>
              <a:rPr lang="en-US" sz="2400" b="1" dirty="0"/>
              <a:t>We’re here to help!</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25758</TotalTime>
  <Words>3629</Words>
  <Application>Microsoft Office PowerPoint</Application>
  <PresentationFormat>On-screen Show (4:3)</PresentationFormat>
  <Paragraphs>347</Paragraphs>
  <Slides>38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Arial Black</vt:lpstr>
      <vt:lpstr>Calibri</vt:lpstr>
      <vt:lpstr>Courier New</vt:lpstr>
      <vt:lpstr>Wingdings</vt:lpstr>
      <vt:lpstr>Office Theme</vt:lpstr>
      <vt:lpstr>The 4-1-1 on Contract Administration</vt:lpstr>
      <vt:lpstr>What is Contract Administration?</vt:lpstr>
      <vt:lpstr>What are the Responsibilities of the Contract Administration Office </vt:lpstr>
      <vt:lpstr>PowerPoint Presentation</vt:lpstr>
      <vt:lpstr>What is a Contract?</vt:lpstr>
      <vt:lpstr>What are the Essential Elements of a Contract?</vt:lpstr>
      <vt:lpstr>Contracts include, but are not limited to:</vt:lpstr>
      <vt:lpstr>PowerPoint Presentation</vt:lpstr>
      <vt:lpstr>What standard provisions should contracts include?</vt:lpstr>
      <vt:lpstr>What standard provisions should contracts include?</vt:lpstr>
      <vt:lpstr>What standard provisions should contracts include?</vt:lpstr>
      <vt:lpstr>What standard provisions should contracts include?</vt:lpstr>
      <vt:lpstr>   What provisions should not be included in contracts?</vt:lpstr>
      <vt:lpstr>    What provisions should not be included in contracts?</vt:lpstr>
      <vt:lpstr>What do I do if my contract contains provisions that shouldn’t  be included in contracts?</vt:lpstr>
      <vt:lpstr>Stages of a Contract</vt:lpstr>
      <vt:lpstr>1.  Contract Initiation</vt:lpstr>
      <vt:lpstr>Contract Process Flowchart</vt:lpstr>
      <vt:lpstr>We Want YOU to Remember….</vt:lpstr>
      <vt:lpstr>3. Contract Formation</vt:lpstr>
      <vt:lpstr>PowerPoint Presentation</vt:lpstr>
      <vt:lpstr>3. Appoint Contract Monitor</vt:lpstr>
      <vt:lpstr>Who should I assign to be the Contract Monitor?</vt:lpstr>
      <vt:lpstr>PowerPoint Presentation</vt:lpstr>
      <vt:lpstr>PowerPoint Presentation</vt:lpstr>
      <vt:lpstr>4. Complete Routing Sheet</vt:lpstr>
      <vt:lpstr>7. Fiscal &amp; Legal Review</vt:lpstr>
      <vt:lpstr>PowerPoint Presentation</vt:lpstr>
      <vt:lpstr>8. Execution of Contract </vt:lpstr>
      <vt:lpstr>PowerPoint Presentation</vt:lpstr>
      <vt:lpstr>Did You Know…..</vt:lpstr>
      <vt:lpstr>9. Monitor Contract</vt:lpstr>
      <vt:lpstr>10. Contract Closeout</vt:lpstr>
      <vt:lpstr>What is the Vendor/Contractor Performance Form?</vt:lpstr>
      <vt:lpstr>Do I complete a VPF for every contract</vt:lpstr>
      <vt:lpstr>11. Contract Renewal (if applicable)</vt:lpstr>
      <vt:lpstr>PowerPoint Presentation</vt:lpstr>
      <vt:lpstr>Who to call for contract questions:</vt:lpstr>
    </vt:vector>
  </TitlesOfParts>
  <Company>Angelo State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abrown34</dc:creator>
  <cp:lastModifiedBy>Lanell Nichols</cp:lastModifiedBy>
  <cp:revision>2422</cp:revision>
  <cp:lastPrinted>2021-01-25T16:00:52Z</cp:lastPrinted>
  <dcterms:created xsi:type="dcterms:W3CDTF">2009-02-27T20:33:19Z</dcterms:created>
  <dcterms:modified xsi:type="dcterms:W3CDTF">2021-01-25T20:31:53Z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457416231</vt:i4>
  </property>
  <property fmtid="{D5CDD505-2E9C-101B-9397-08002B2CF9AE}" pid="3" name="_NewReviewCycle">
    <vt:lpwstr/>
  </property>
  <property fmtid="{D5CDD505-2E9C-101B-9397-08002B2CF9AE}" pid="4" name="_EmailSubject">
    <vt:lpwstr>REQ0145530</vt:lpwstr>
  </property>
  <property fmtid="{D5CDD505-2E9C-101B-9397-08002B2CF9AE}" pid="5" name="_AuthorEmail">
    <vt:lpwstr>lanell.nichols@angelo.edu</vt:lpwstr>
  </property>
  <property fmtid="{D5CDD505-2E9C-101B-9397-08002B2CF9AE}" pid="6" name="_AuthorEmailDisplayName">
    <vt:lpwstr>Lanell Nichols</vt:lpwstr>
  </property>
</Properties>
</file>