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8"/>
  </p:notesMasterIdLst>
  <p:handoutMasterIdLst>
    <p:handoutMasterId r:id="rId9"/>
  </p:handoutMasterIdLst>
  <p:sldIdLst>
    <p:sldId id="304" r:id="rId2"/>
    <p:sldId id="324" r:id="rId3"/>
    <p:sldId id="336" r:id="rId4"/>
    <p:sldId id="340" r:id="rId5"/>
    <p:sldId id="341" r:id="rId6"/>
    <p:sldId id="339" r:id="rId7"/>
  </p:sldIdLst>
  <p:sldSz cx="9875838" cy="749776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136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271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407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544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5679" algn="l" defTabSz="914271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2814" algn="l" defTabSz="914271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199950" algn="l" defTabSz="914271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086" algn="l" defTabSz="914271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D74D"/>
    <a:srgbClr val="0A214F"/>
    <a:srgbClr val="001F5C"/>
    <a:srgbClr val="002060"/>
    <a:srgbClr val="FCC917"/>
    <a:srgbClr val="7277DC"/>
    <a:srgbClr val="1D5FE3"/>
    <a:srgbClr val="003896"/>
    <a:srgbClr val="FDDF73"/>
    <a:srgbClr val="0027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712" autoAdjust="0"/>
  </p:normalViewPr>
  <p:slideViewPr>
    <p:cSldViewPr>
      <p:cViewPr>
        <p:scale>
          <a:sx n="75" d="100"/>
          <a:sy n="75" d="100"/>
        </p:scale>
        <p:origin x="-1626" y="-564"/>
      </p:cViewPr>
      <p:guideLst>
        <p:guide orient="horz" pos="2362"/>
        <p:guide pos="311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3090" y="-78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05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05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9337E3EE-9311-4EF2-A508-EB2B507D467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373168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86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09675" y="696913"/>
            <a:ext cx="459105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705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94C35A5A-1E45-4E0C-A543-DF25C0D3325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719236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136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271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407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544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5679" algn="l" defTabSz="91427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14" algn="l" defTabSz="91427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50" algn="l" defTabSz="91427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086" algn="l" defTabSz="91427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92BBDE1-8C7D-49E6-AA65-FB8336021CEA}" type="slidenum">
              <a:rPr lang="en-US" smtClean="0"/>
              <a:pPr/>
              <a:t>1</a:t>
            </a:fld>
            <a:endParaRPr lang="en-US" dirty="0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09675" y="696913"/>
            <a:ext cx="4592638" cy="3486150"/>
          </a:xfrm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1363" y="2328863"/>
            <a:ext cx="8393112" cy="16081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1138" y="4248150"/>
            <a:ext cx="6913562" cy="191611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93713" y="6950075"/>
            <a:ext cx="2305050" cy="398463"/>
          </a:xfrm>
          <a:prstGeom prst="rect">
            <a:avLst/>
          </a:prstGeom>
        </p:spPr>
        <p:txBody>
          <a:bodyPr/>
          <a:lstStyle/>
          <a:p>
            <a:fld id="{1ED692C9-A30A-4AEF-A3DA-FD7D38F9E249}" type="datetimeFigureOut">
              <a:rPr lang="en-US" smtClean="0"/>
              <a:t>9/24/2013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F8B00-3D05-4749-A45D-8EF7D1A391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7704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13" y="300038"/>
            <a:ext cx="8888412" cy="1249362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3713" y="1749425"/>
            <a:ext cx="8888412" cy="49482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93713" y="6950075"/>
            <a:ext cx="2305050" cy="398463"/>
          </a:xfrm>
          <a:prstGeom prst="rect">
            <a:avLst/>
          </a:prstGeom>
        </p:spPr>
        <p:txBody>
          <a:bodyPr/>
          <a:lstStyle/>
          <a:p>
            <a:fld id="{1ED692C9-A30A-4AEF-A3DA-FD7D38F9E249}" type="datetimeFigureOut">
              <a:rPr lang="en-US" smtClean="0"/>
              <a:t>9/24/2013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F8B00-3D05-4749-A45D-8EF7D1A391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1132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4818063"/>
            <a:ext cx="8394700" cy="1489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3178175"/>
            <a:ext cx="8394700" cy="163988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93713" y="6950075"/>
            <a:ext cx="2305050" cy="398463"/>
          </a:xfrm>
          <a:prstGeom prst="rect">
            <a:avLst/>
          </a:prstGeom>
        </p:spPr>
        <p:txBody>
          <a:bodyPr/>
          <a:lstStyle/>
          <a:p>
            <a:fld id="{1ED692C9-A30A-4AEF-A3DA-FD7D38F9E249}" type="datetimeFigureOut">
              <a:rPr lang="en-US" smtClean="0"/>
              <a:t>9/24/2013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F8B00-3D05-4749-A45D-8EF7D1A391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4557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13" y="300038"/>
            <a:ext cx="8888412" cy="124936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3713" y="1749425"/>
            <a:ext cx="4367212" cy="49482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3325" y="1749425"/>
            <a:ext cx="4368800" cy="49482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93713" y="6950075"/>
            <a:ext cx="2305050" cy="398463"/>
          </a:xfrm>
          <a:prstGeom prst="rect">
            <a:avLst/>
          </a:prstGeom>
        </p:spPr>
        <p:txBody>
          <a:bodyPr/>
          <a:lstStyle/>
          <a:p>
            <a:fld id="{1ED692C9-A30A-4AEF-A3DA-FD7D38F9E249}" type="datetimeFigureOut">
              <a:rPr lang="en-US" smtClean="0"/>
              <a:t>9/24/2013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F8B00-3D05-4749-A45D-8EF7D1A391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714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13" y="300038"/>
            <a:ext cx="8888412" cy="12493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3713" y="1677988"/>
            <a:ext cx="4364037" cy="7000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3713" y="2378075"/>
            <a:ext cx="4364037" cy="43195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6500" y="1677988"/>
            <a:ext cx="4365625" cy="7000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6500" y="2378075"/>
            <a:ext cx="4365625" cy="43195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93713" y="6950075"/>
            <a:ext cx="2305050" cy="398463"/>
          </a:xfrm>
          <a:prstGeom prst="rect">
            <a:avLst/>
          </a:prstGeom>
        </p:spPr>
        <p:txBody>
          <a:bodyPr/>
          <a:lstStyle/>
          <a:p>
            <a:fld id="{1ED692C9-A30A-4AEF-A3DA-FD7D38F9E249}" type="datetimeFigureOut">
              <a:rPr lang="en-US" smtClean="0"/>
              <a:t>9/24/2013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F8B00-3D05-4749-A45D-8EF7D1A391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14932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13" y="300038"/>
            <a:ext cx="8888412" cy="124936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93713" y="6950075"/>
            <a:ext cx="2305050" cy="398463"/>
          </a:xfrm>
          <a:prstGeom prst="rect">
            <a:avLst/>
          </a:prstGeom>
        </p:spPr>
        <p:txBody>
          <a:bodyPr/>
          <a:lstStyle/>
          <a:p>
            <a:fld id="{1ED692C9-A30A-4AEF-A3DA-FD7D38F9E249}" type="datetimeFigureOut">
              <a:rPr lang="en-US" smtClean="0"/>
              <a:t>9/24/2013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F8B00-3D05-4749-A45D-8EF7D1A391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3228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3713" y="6950075"/>
            <a:ext cx="2305050" cy="398463"/>
          </a:xfrm>
          <a:prstGeom prst="rect">
            <a:avLst/>
          </a:prstGeom>
        </p:spPr>
        <p:txBody>
          <a:bodyPr/>
          <a:lstStyle/>
          <a:p>
            <a:fld id="{1ED692C9-A30A-4AEF-A3DA-FD7D38F9E249}" type="datetimeFigureOut">
              <a:rPr lang="en-US" smtClean="0"/>
              <a:t>9/24/2013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F8B00-3D05-4749-A45D-8EF7D1A391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5751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13" y="298450"/>
            <a:ext cx="3249612" cy="127000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0800" y="298450"/>
            <a:ext cx="5521325" cy="63992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713" y="1568450"/>
            <a:ext cx="3249612" cy="51292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93713" y="6950075"/>
            <a:ext cx="2305050" cy="398463"/>
          </a:xfrm>
          <a:prstGeom prst="rect">
            <a:avLst/>
          </a:prstGeom>
        </p:spPr>
        <p:txBody>
          <a:bodyPr/>
          <a:lstStyle/>
          <a:p>
            <a:fld id="{1ED692C9-A30A-4AEF-A3DA-FD7D38F9E249}" type="datetimeFigureOut">
              <a:rPr lang="en-US" smtClean="0"/>
              <a:t>9/24/2013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F8B00-3D05-4749-A45D-8EF7D1A391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41277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35163" y="5248275"/>
            <a:ext cx="5926137" cy="61912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35163" y="669925"/>
            <a:ext cx="5926137" cy="44989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35163" y="5867400"/>
            <a:ext cx="5926137" cy="88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93713" y="6950075"/>
            <a:ext cx="2305050" cy="398463"/>
          </a:xfrm>
          <a:prstGeom prst="rect">
            <a:avLst/>
          </a:prstGeom>
        </p:spPr>
        <p:txBody>
          <a:bodyPr/>
          <a:lstStyle/>
          <a:p>
            <a:fld id="{1ED692C9-A30A-4AEF-A3DA-FD7D38F9E249}" type="datetimeFigureOut">
              <a:rPr lang="en-US" smtClean="0"/>
              <a:t>9/24/2013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F8B00-3D05-4749-A45D-8EF7D1A391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3097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13" y="300038"/>
            <a:ext cx="8888412" cy="124936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3713" y="1749425"/>
            <a:ext cx="8888412" cy="49482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93713" y="6950075"/>
            <a:ext cx="2305050" cy="398463"/>
          </a:xfrm>
          <a:prstGeom prst="rect">
            <a:avLst/>
          </a:prstGeom>
        </p:spPr>
        <p:txBody>
          <a:bodyPr/>
          <a:lstStyle/>
          <a:p>
            <a:fld id="{1ED692C9-A30A-4AEF-A3DA-FD7D38F9E249}" type="datetimeFigureOut">
              <a:rPr lang="en-US" smtClean="0"/>
              <a:t>9/24/2013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F8B00-3D05-4749-A45D-8EF7D1A391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3436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1213" y="300038"/>
            <a:ext cx="2220912" cy="63976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3713" y="300038"/>
            <a:ext cx="6515100" cy="63976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93713" y="6950075"/>
            <a:ext cx="2305050" cy="398463"/>
          </a:xfrm>
          <a:prstGeom prst="rect">
            <a:avLst/>
          </a:prstGeom>
        </p:spPr>
        <p:txBody>
          <a:bodyPr/>
          <a:lstStyle/>
          <a:p>
            <a:fld id="{1ED692C9-A30A-4AEF-A3DA-FD7D38F9E249}" type="datetimeFigureOut">
              <a:rPr lang="en-US" smtClean="0"/>
              <a:t>9/24/2013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F8B00-3D05-4749-A45D-8EF7D1A391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8030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75025" y="6950075"/>
            <a:ext cx="3125788" cy="3984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77075" y="6950075"/>
            <a:ext cx="2305050" cy="3984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EF8B00-3D05-4749-A45D-8EF7D1A3911D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 descr="finance PPT white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8758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425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2" y="1766888"/>
            <a:ext cx="9663113" cy="3416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7" tIns="45713" rIns="91427" bIns="45713">
            <a:spAutoFit/>
          </a:bodyPr>
          <a:lstStyle/>
          <a:p>
            <a:pPr algn="ctr" eaLnBrk="1" hangingPunct="1"/>
            <a:endParaRPr lang="en-US" dirty="0"/>
          </a:p>
          <a:p>
            <a:pPr algn="ctr"/>
            <a:endParaRPr lang="en-US" dirty="0">
              <a:latin typeface="Arial" charset="0"/>
            </a:endParaRPr>
          </a:p>
          <a:p>
            <a:pPr algn="ctr" eaLnBrk="1" hangingPunct="1"/>
            <a:endParaRPr lang="en-US" sz="3200" b="1" i="1" dirty="0" smtClean="0">
              <a:latin typeface="Arial" charset="0"/>
            </a:endParaRPr>
          </a:p>
          <a:p>
            <a:pPr algn="ctr" eaLnBrk="1" hangingPunct="1"/>
            <a:r>
              <a:rPr lang="en-US" sz="4000" b="1" i="1" dirty="0" smtClean="0">
                <a:latin typeface="Arial" charset="0"/>
              </a:rPr>
              <a:t>Angelo </a:t>
            </a:r>
            <a:r>
              <a:rPr lang="en-US" sz="4000" b="1" i="1" dirty="0">
                <a:latin typeface="Arial" charset="0"/>
              </a:rPr>
              <a:t>State </a:t>
            </a:r>
            <a:r>
              <a:rPr lang="en-US" sz="4000" b="1" i="1" dirty="0" smtClean="0">
                <a:latin typeface="Arial" charset="0"/>
              </a:rPr>
              <a:t>University</a:t>
            </a:r>
          </a:p>
          <a:p>
            <a:pPr algn="ctr" eaLnBrk="1" hangingPunct="1"/>
            <a:endParaRPr lang="en-US" sz="4000" b="1" i="1" dirty="0" smtClean="0">
              <a:latin typeface="Arial" charset="0"/>
            </a:endParaRPr>
          </a:p>
          <a:p>
            <a:pPr algn="ctr" eaLnBrk="1" hangingPunct="1"/>
            <a:r>
              <a:rPr lang="en-US" sz="3600" b="1" i="1" dirty="0" smtClean="0">
                <a:latin typeface="Arial" charset="0"/>
              </a:rPr>
              <a:t>Salary Encumbrances in Banner Finance</a:t>
            </a:r>
            <a:endParaRPr lang="en-US" sz="3600" b="1" i="1" dirty="0">
              <a:latin typeface="Arial" charset="0"/>
            </a:endParaRPr>
          </a:p>
          <a:p>
            <a:pPr algn="ctr" eaLnBrk="1" hangingPunct="1"/>
            <a:endParaRPr lang="en-US" sz="3200" b="1" i="1" dirty="0"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23"/>
          <p:cNvSpPr>
            <a:spLocks noGrp="1"/>
          </p:cNvSpPr>
          <p:nvPr>
            <p:ph type="title"/>
          </p:nvPr>
        </p:nvSpPr>
        <p:spPr>
          <a:xfrm>
            <a:off x="442119" y="243681"/>
            <a:ext cx="7162800" cy="762000"/>
          </a:xfrm>
        </p:spPr>
        <p:txBody>
          <a:bodyPr/>
          <a:lstStyle/>
          <a:p>
            <a:pPr algn="l"/>
            <a:r>
              <a:rPr lang="en-US" sz="3200" dirty="0" smtClean="0">
                <a:solidFill>
                  <a:srgbClr val="FFC000"/>
                </a:solidFill>
              </a:rPr>
              <a:t>Salary Encumbrances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en-US" sz="3600" dirty="0"/>
          </a:p>
        </p:txBody>
      </p:sp>
      <p:sp>
        <p:nvSpPr>
          <p:cNvPr id="33794" name="Content Placeholder 33793"/>
          <p:cNvSpPr>
            <a:spLocks noGrp="1"/>
          </p:cNvSpPr>
          <p:nvPr>
            <p:ph idx="1"/>
          </p:nvPr>
        </p:nvSpPr>
        <p:spPr>
          <a:xfrm>
            <a:off x="493713" y="1539081"/>
            <a:ext cx="8888412" cy="5158582"/>
          </a:xfrm>
          <a:noFill/>
        </p:spPr>
        <p:txBody>
          <a:bodyPr/>
          <a:lstStyle/>
          <a:p>
            <a:r>
              <a:rPr lang="en-US" sz="2400" dirty="0" smtClean="0"/>
              <a:t>Beginning FY 14 salaries will be encumbered for full-time faculty and </a:t>
            </a:r>
            <a:r>
              <a:rPr lang="en-US" sz="2400" dirty="0" smtClean="0"/>
              <a:t>staff</a:t>
            </a:r>
            <a:r>
              <a:rPr lang="en-US" sz="2400" dirty="0" smtClean="0"/>
              <a:t>.  Salaries for part-time faculty </a:t>
            </a:r>
            <a:r>
              <a:rPr lang="en-US" sz="2400" dirty="0" smtClean="0"/>
              <a:t>as </a:t>
            </a:r>
            <a:r>
              <a:rPr lang="en-US" sz="2400" dirty="0" smtClean="0"/>
              <a:t>well as student workers and work study students will not be encumbered.</a:t>
            </a:r>
          </a:p>
          <a:p>
            <a:r>
              <a:rPr lang="en-US" sz="2400" dirty="0" smtClean="0"/>
              <a:t>Encumbrances are created for salaried employees at the beginning of the fiscal year or for new hires after the Electronic Personnel Action form (</a:t>
            </a:r>
            <a:r>
              <a:rPr lang="en-US" sz="2400" dirty="0" err="1" smtClean="0"/>
              <a:t>ePAF</a:t>
            </a:r>
            <a:r>
              <a:rPr lang="en-US" sz="2400" dirty="0" smtClean="0"/>
              <a:t>) is approved.</a:t>
            </a:r>
          </a:p>
          <a:p>
            <a:r>
              <a:rPr lang="en-US" sz="2400" dirty="0" smtClean="0"/>
              <a:t>Annual salaries are encumbered and reduced throughout the year as the payroll expenditures are posted</a:t>
            </a:r>
            <a:r>
              <a:rPr lang="en-US" sz="2400" dirty="0" smtClean="0"/>
              <a:t>.  This process allows financial account managers to track salary commitments against their departmental budgets in Banner.</a:t>
            </a:r>
            <a:endParaRPr lang="en-US" sz="2400" dirty="0" smtClean="0"/>
          </a:p>
          <a:p>
            <a:r>
              <a:rPr lang="en-US" sz="2400" dirty="0" smtClean="0"/>
              <a:t>Payroll encumbrances do not include benefits.</a:t>
            </a:r>
            <a:endParaRPr lang="en-US" sz="2400" dirty="0"/>
          </a:p>
          <a:p>
            <a:endParaRPr lang="en-US" sz="2000" i="1" dirty="0" smtClean="0"/>
          </a:p>
        </p:txBody>
      </p:sp>
    </p:spTree>
    <p:extLst>
      <p:ext uri="{BB962C8B-B14F-4D97-AF65-F5344CB8AC3E}">
        <p14:creationId xmlns:p14="http://schemas.microsoft.com/office/powerpoint/2010/main" val="3912316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65919" y="396081"/>
            <a:ext cx="5582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C000"/>
                </a:solidFill>
                <a:latin typeface="+mj-lt"/>
              </a:rPr>
              <a:t>FGIBDSR</a:t>
            </a:r>
            <a:endParaRPr lang="en-US" sz="3200" dirty="0">
              <a:solidFill>
                <a:srgbClr val="FFC000"/>
              </a:solidFill>
              <a:latin typeface="+mj-lt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65919" y="6644481"/>
            <a:ext cx="9067800" cy="652463"/>
          </a:xfrm>
        </p:spPr>
        <p:txBody>
          <a:bodyPr/>
          <a:lstStyle/>
          <a:p>
            <a:r>
              <a:rPr lang="en-US" sz="1800" b="1" dirty="0" smtClean="0">
                <a:solidFill>
                  <a:srgbClr val="FF0000"/>
                </a:solidFill>
              </a:rPr>
              <a:t>On Banner Finance form FGIBDSR, the salary commitments appear in the Commitments column.</a:t>
            </a:r>
            <a:endParaRPr lang="en-US" sz="1800" b="1" dirty="0">
              <a:solidFill>
                <a:srgbClr val="FF0000"/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919" y="1310481"/>
            <a:ext cx="922020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/>
          <p:cNvSpPr/>
          <p:nvPr/>
        </p:nvSpPr>
        <p:spPr>
          <a:xfrm>
            <a:off x="6080919" y="3444081"/>
            <a:ext cx="1600200" cy="17526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122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5919" y="396081"/>
            <a:ext cx="5582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C000"/>
                </a:solidFill>
                <a:latin typeface="+mj-lt"/>
              </a:rPr>
              <a:t>FGITRND</a:t>
            </a:r>
            <a:endParaRPr lang="en-US" sz="3200" dirty="0">
              <a:solidFill>
                <a:srgbClr val="FFC000"/>
              </a:solidFill>
              <a:latin typeface="+mj-lt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365919" y="6720681"/>
            <a:ext cx="9067800" cy="533400"/>
          </a:xfrm>
        </p:spPr>
        <p:txBody>
          <a:bodyPr/>
          <a:lstStyle/>
          <a:p>
            <a:pPr lvl="0"/>
            <a:r>
              <a:rPr lang="en-US" sz="1800" b="1" dirty="0" smtClean="0">
                <a:solidFill>
                  <a:srgbClr val="FF0000"/>
                </a:solidFill>
              </a:rPr>
              <a:t>Banner </a:t>
            </a:r>
            <a:r>
              <a:rPr lang="en-US" sz="1800" b="1" dirty="0">
                <a:solidFill>
                  <a:srgbClr val="FF0000"/>
                </a:solidFill>
              </a:rPr>
              <a:t>Finance form </a:t>
            </a:r>
            <a:r>
              <a:rPr lang="en-US" sz="1800" b="1" dirty="0" smtClean="0">
                <a:solidFill>
                  <a:srgbClr val="FF0000"/>
                </a:solidFill>
              </a:rPr>
              <a:t>FGITRND shows the detail for the salary encumbrance entries.</a:t>
            </a:r>
            <a:endParaRPr lang="en-US" sz="1800" b="1" dirty="0">
              <a:solidFill>
                <a:srgbClr val="FF0000"/>
              </a:solidFill>
            </a:endParaRPr>
          </a:p>
          <a:p>
            <a:endParaRPr lang="en-US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919" y="1310481"/>
            <a:ext cx="9144000" cy="5410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30458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65919" y="396081"/>
            <a:ext cx="5582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C000"/>
                </a:solidFill>
                <a:latin typeface="+mj-lt"/>
              </a:rPr>
              <a:t>FGRODTA</a:t>
            </a:r>
            <a:endParaRPr lang="en-US" sz="3200" dirty="0">
              <a:solidFill>
                <a:srgbClr val="FFC000"/>
              </a:solidFill>
              <a:latin typeface="+mj-lt"/>
            </a:endParaRPr>
          </a:p>
        </p:txBody>
      </p:sp>
      <p:sp>
        <p:nvSpPr>
          <p:cNvPr id="9" name="Text Placeholder 4"/>
          <p:cNvSpPr>
            <a:spLocks noGrp="1"/>
          </p:cNvSpPr>
          <p:nvPr>
            <p:ph type="body" sz="half" idx="2"/>
          </p:nvPr>
        </p:nvSpPr>
        <p:spPr>
          <a:xfrm>
            <a:off x="365919" y="6720681"/>
            <a:ext cx="9067800" cy="685800"/>
          </a:xfrm>
        </p:spPr>
        <p:txBody>
          <a:bodyPr/>
          <a:lstStyle/>
          <a:p>
            <a:pPr lvl="0"/>
            <a:r>
              <a:rPr lang="en-US" sz="1800" b="1" dirty="0" smtClean="0">
                <a:solidFill>
                  <a:srgbClr val="FF0000"/>
                </a:solidFill>
              </a:rPr>
              <a:t>Banner </a:t>
            </a:r>
            <a:r>
              <a:rPr lang="en-US" sz="1800" b="1" dirty="0">
                <a:solidFill>
                  <a:srgbClr val="FF0000"/>
                </a:solidFill>
              </a:rPr>
              <a:t>Finance form </a:t>
            </a:r>
            <a:r>
              <a:rPr lang="en-US" sz="1800" b="1" dirty="0" smtClean="0">
                <a:solidFill>
                  <a:srgbClr val="FF0000"/>
                </a:solidFill>
              </a:rPr>
              <a:t>FGRODTA shows the organization’s detail account activity and is used by many departments to reconcile their accounts.</a:t>
            </a:r>
            <a:endParaRPr lang="en-US" sz="1800" b="1" dirty="0">
              <a:solidFill>
                <a:srgbClr val="FF0000"/>
              </a:solidFill>
            </a:endParaRPr>
          </a:p>
          <a:p>
            <a:endParaRPr lang="en-US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49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19" y="1310480"/>
            <a:ext cx="9591894" cy="5257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62493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4181298"/>
              </p:ext>
            </p:extLst>
          </p:nvPr>
        </p:nvGraphicFramePr>
        <p:xfrm>
          <a:off x="1432719" y="1920081"/>
          <a:ext cx="6600825" cy="433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5" name="Acrobat Document" r:id="rId3" imgW="6600825" imgH="4333542" progId="AcroExch.Document.7">
                  <p:embed/>
                </p:oleObj>
              </mc:Choice>
              <mc:Fallback>
                <p:oleObj name="Acrobat Document" r:id="rId3" imgW="6600825" imgH="4333542" progId="AcroExch.Document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32719" y="1920081"/>
                        <a:ext cx="6600825" cy="43338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47002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12459</TotalTime>
  <Words>163</Words>
  <Application>Microsoft Office PowerPoint</Application>
  <PresentationFormat>Custom</PresentationFormat>
  <Paragraphs>18</Paragraphs>
  <Slides>6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Custom Design</vt:lpstr>
      <vt:lpstr>Acrobat Document</vt:lpstr>
      <vt:lpstr>PowerPoint Presentation</vt:lpstr>
      <vt:lpstr>Salary Encumbrances </vt:lpstr>
      <vt:lpstr>PowerPoint Presentation</vt:lpstr>
      <vt:lpstr>PowerPoint Presentation</vt:lpstr>
      <vt:lpstr>PowerPoint Presentation</vt:lpstr>
      <vt:lpstr>PowerPoint Presentation</vt:lpstr>
    </vt:vector>
  </TitlesOfParts>
  <Company>Texas Tech University System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Alton Smith;angie.wright@angelo.edu</dc:creator>
  <cp:lastModifiedBy>Angelo State University</cp:lastModifiedBy>
  <cp:revision>488</cp:revision>
  <cp:lastPrinted>2013-09-24T14:54:18Z</cp:lastPrinted>
  <dcterms:created xsi:type="dcterms:W3CDTF">2005-01-13T18:57:55Z</dcterms:created>
  <dcterms:modified xsi:type="dcterms:W3CDTF">2013-09-24T15:02:11Z</dcterms:modified>
</cp:coreProperties>
</file>